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2" r:id="rId5"/>
    <p:sldMasterId id="2147483664" r:id="rId6"/>
  </p:sldMasterIdLst>
  <p:notesMasterIdLst>
    <p:notesMasterId r:id="rId109"/>
  </p:notesMasterIdLst>
  <p:sldIdLst>
    <p:sldId id="955" r:id="rId7"/>
    <p:sldId id="852" r:id="rId8"/>
    <p:sldId id="937" r:id="rId9"/>
    <p:sldId id="759" r:id="rId10"/>
    <p:sldId id="850" r:id="rId11"/>
    <p:sldId id="951" r:id="rId12"/>
    <p:sldId id="851" r:id="rId13"/>
    <p:sldId id="981" r:id="rId14"/>
    <p:sldId id="982" r:id="rId15"/>
    <p:sldId id="984" r:id="rId16"/>
    <p:sldId id="813" r:id="rId17"/>
    <p:sldId id="257" r:id="rId18"/>
    <p:sldId id="930" r:id="rId19"/>
    <p:sldId id="2490" r:id="rId20"/>
    <p:sldId id="2478" r:id="rId21"/>
    <p:sldId id="2479" r:id="rId22"/>
    <p:sldId id="954" r:id="rId23"/>
    <p:sldId id="939" r:id="rId24"/>
    <p:sldId id="942" r:id="rId25"/>
    <p:sldId id="965" r:id="rId26"/>
    <p:sldId id="2485" r:id="rId27"/>
    <p:sldId id="472" r:id="rId28"/>
    <p:sldId id="466" r:id="rId29"/>
    <p:sldId id="442" r:id="rId30"/>
    <p:sldId id="758" r:id="rId31"/>
    <p:sldId id="815" r:id="rId32"/>
    <p:sldId id="259" r:id="rId33"/>
    <p:sldId id="768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963" r:id="rId42"/>
    <p:sldId id="957" r:id="rId43"/>
    <p:sldId id="961" r:id="rId44"/>
    <p:sldId id="959" r:id="rId45"/>
    <p:sldId id="969" r:id="rId46"/>
    <p:sldId id="293" r:id="rId47"/>
    <p:sldId id="960" r:id="rId48"/>
    <p:sldId id="980" r:id="rId49"/>
    <p:sldId id="964" r:id="rId50"/>
    <p:sldId id="274" r:id="rId51"/>
    <p:sldId id="270" r:id="rId52"/>
    <p:sldId id="2480" r:id="rId53"/>
    <p:sldId id="280" r:id="rId54"/>
    <p:sldId id="2481" r:id="rId55"/>
    <p:sldId id="966" r:id="rId56"/>
    <p:sldId id="272" r:id="rId57"/>
    <p:sldId id="271" r:id="rId58"/>
    <p:sldId id="968" r:id="rId59"/>
    <p:sldId id="2482" r:id="rId60"/>
    <p:sldId id="857" r:id="rId61"/>
    <p:sldId id="2484" r:id="rId62"/>
    <p:sldId id="973" r:id="rId63"/>
    <p:sldId id="974" r:id="rId64"/>
    <p:sldId id="311" r:id="rId65"/>
    <p:sldId id="282" r:id="rId66"/>
    <p:sldId id="276" r:id="rId67"/>
    <p:sldId id="2483" r:id="rId68"/>
    <p:sldId id="292" r:id="rId69"/>
    <p:sldId id="975" r:id="rId70"/>
    <p:sldId id="967" r:id="rId71"/>
    <p:sldId id="283" r:id="rId72"/>
    <p:sldId id="284" r:id="rId73"/>
    <p:sldId id="286" r:id="rId74"/>
    <p:sldId id="285" r:id="rId75"/>
    <p:sldId id="288" r:id="rId76"/>
    <p:sldId id="972" r:id="rId77"/>
    <p:sldId id="278" r:id="rId78"/>
    <p:sldId id="970" r:id="rId79"/>
    <p:sldId id="290" r:id="rId80"/>
    <p:sldId id="291" r:id="rId81"/>
    <p:sldId id="971" r:id="rId82"/>
    <p:sldId id="958" r:id="rId83"/>
    <p:sldId id="295" r:id="rId84"/>
    <p:sldId id="296" r:id="rId85"/>
    <p:sldId id="294" r:id="rId86"/>
    <p:sldId id="976" r:id="rId87"/>
    <p:sldId id="314" r:id="rId88"/>
    <p:sldId id="301" r:id="rId89"/>
    <p:sldId id="2487" r:id="rId90"/>
    <p:sldId id="2486" r:id="rId91"/>
    <p:sldId id="2491" r:id="rId92"/>
    <p:sldId id="944" r:id="rId93"/>
    <p:sldId id="303" r:id="rId94"/>
    <p:sldId id="818" r:id="rId95"/>
    <p:sldId id="819" r:id="rId96"/>
    <p:sldId id="820" r:id="rId97"/>
    <p:sldId id="312" r:id="rId98"/>
    <p:sldId id="299" r:id="rId99"/>
    <p:sldId id="300" r:id="rId100"/>
    <p:sldId id="810" r:id="rId101"/>
    <p:sldId id="313" r:id="rId102"/>
    <p:sldId id="821" r:id="rId103"/>
    <p:sldId id="824" r:id="rId104"/>
    <p:sldId id="946" r:id="rId105"/>
    <p:sldId id="2492" r:id="rId106"/>
    <p:sldId id="823" r:id="rId107"/>
    <p:sldId id="947" r:id="rId108"/>
  </p:sldIdLst>
  <p:sldSz cx="12192000" cy="6858000"/>
  <p:notesSz cx="6858000" cy="9144000"/>
  <p:embeddedFontLst>
    <p:embeddedFont>
      <p:font typeface="Montserrat" panose="020B0604020202020204" charset="0"/>
      <p:regular r:id="rId110"/>
      <p:bold r:id="rId111"/>
      <p:italic r:id="rId112"/>
      <p:boldItalic r:id="rId113"/>
    </p:embeddedFont>
    <p:embeddedFont>
      <p:font typeface="Nunito" panose="020B0604020202020204" charset="0"/>
      <p:regular r:id="rId114"/>
      <p:bold r:id="rId115"/>
      <p:italic r:id="rId116"/>
      <p:boldItalic r:id="rId117"/>
    </p:embeddedFont>
    <p:embeddedFont>
      <p:font typeface="Play" panose="020B0604020202020204" charset="0"/>
      <p:regular r:id="rId118"/>
      <p:bold r:id="rId119"/>
    </p:embeddedFont>
    <p:embeddedFont>
      <p:font typeface="Poppins" panose="020B0604020202020204" charset="0"/>
      <p:regular r:id="rId120"/>
      <p:bold r:id="rId121"/>
      <p:italic r:id="rId122"/>
      <p:boldItalic r:id="rId123"/>
    </p:embeddedFont>
    <p:embeddedFont>
      <p:font typeface="Segoe UI" panose="020B0502040204020203" pitchFamily="34" charset="0"/>
      <p:regular r:id="rId124"/>
      <p:bold r:id="rId125"/>
      <p:italic r:id="rId126"/>
      <p:boldItalic r:id="rId127"/>
    </p:embeddedFont>
    <p:embeddedFont>
      <p:font typeface="Segoe UI Light" panose="020B0502040204020203" pitchFamily="34" charset="0"/>
      <p:regular r:id="rId128"/>
      <p:italic r:id="rId1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duction" id="{AEC48F9A-76FD-413F-AE90-8C19BE6E8F34}">
          <p14:sldIdLst>
            <p14:sldId id="955"/>
            <p14:sldId id="852"/>
            <p14:sldId id="937"/>
            <p14:sldId id="759"/>
            <p14:sldId id="850"/>
            <p14:sldId id="951"/>
            <p14:sldId id="851"/>
            <p14:sldId id="981"/>
            <p14:sldId id="982"/>
            <p14:sldId id="984"/>
            <p14:sldId id="813"/>
            <p14:sldId id="257"/>
          </p14:sldIdLst>
        </p14:section>
        <p14:section name="Climate Basics" id="{FEFC3815-9B60-47B5-9C81-DD2F6AAC5B81}">
          <p14:sldIdLst>
            <p14:sldId id="930"/>
            <p14:sldId id="2490"/>
            <p14:sldId id="2478"/>
            <p14:sldId id="2479"/>
            <p14:sldId id="954"/>
            <p14:sldId id="939"/>
            <p14:sldId id="942"/>
            <p14:sldId id="965"/>
            <p14:sldId id="2485"/>
          </p14:sldIdLst>
        </p14:section>
        <p14:section name="Sustainability - the context" id="{A8B48916-6345-4B42-8688-AA7FC202F8A3}">
          <p14:sldIdLst>
            <p14:sldId id="472"/>
            <p14:sldId id="466"/>
            <p14:sldId id="442"/>
            <p14:sldId id="758"/>
            <p14:sldId id="815"/>
            <p14:sldId id="259"/>
            <p14:sldId id="768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  <p14:section name="Leading for Sustainability - research" id="{2F4C8A50-6B44-459B-A42B-29A2B5F36B90}">
          <p14:sldIdLst>
            <p14:sldId id="963"/>
            <p14:sldId id="957"/>
            <p14:sldId id="961"/>
            <p14:sldId id="959"/>
            <p14:sldId id="969"/>
            <p14:sldId id="293"/>
            <p14:sldId id="960"/>
            <p14:sldId id="980"/>
            <p14:sldId id="964"/>
            <p14:sldId id="274"/>
            <p14:sldId id="270"/>
            <p14:sldId id="2480"/>
            <p14:sldId id="280"/>
            <p14:sldId id="2481"/>
            <p14:sldId id="966"/>
            <p14:sldId id="272"/>
            <p14:sldId id="271"/>
            <p14:sldId id="968"/>
            <p14:sldId id="2482"/>
            <p14:sldId id="857"/>
            <p14:sldId id="2484"/>
            <p14:sldId id="973"/>
            <p14:sldId id="974"/>
            <p14:sldId id="311"/>
            <p14:sldId id="282"/>
            <p14:sldId id="276"/>
            <p14:sldId id="2483"/>
            <p14:sldId id="292"/>
            <p14:sldId id="975"/>
            <p14:sldId id="967"/>
            <p14:sldId id="283"/>
            <p14:sldId id="284"/>
            <p14:sldId id="286"/>
            <p14:sldId id="285"/>
            <p14:sldId id="288"/>
            <p14:sldId id="972"/>
            <p14:sldId id="278"/>
            <p14:sldId id="970"/>
            <p14:sldId id="290"/>
            <p14:sldId id="291"/>
            <p14:sldId id="971"/>
            <p14:sldId id="958"/>
            <p14:sldId id="295"/>
            <p14:sldId id="296"/>
            <p14:sldId id="294"/>
            <p14:sldId id="976"/>
            <p14:sldId id="314"/>
          </p14:sldIdLst>
        </p14:section>
        <p14:section name="The Framework" id="{BDEDB5B8-7B35-4ADD-B939-5DD78BB015D7}">
          <p14:sldIdLst>
            <p14:sldId id="301"/>
            <p14:sldId id="2487"/>
            <p14:sldId id="2486"/>
            <p14:sldId id="2491"/>
            <p14:sldId id="944"/>
            <p14:sldId id="303"/>
            <p14:sldId id="818"/>
            <p14:sldId id="819"/>
            <p14:sldId id="820"/>
            <p14:sldId id="312"/>
            <p14:sldId id="299"/>
            <p14:sldId id="300"/>
            <p14:sldId id="810"/>
            <p14:sldId id="313"/>
            <p14:sldId id="821"/>
            <p14:sldId id="824"/>
            <p14:sldId id="946"/>
            <p14:sldId id="2492"/>
            <p14:sldId id="823"/>
          </p14:sldIdLst>
        </p14:section>
        <p14:section name="Finish" id="{7852AC8C-C566-4D2E-8003-722DFCC2D6A8}">
          <p14:sldIdLst>
            <p14:sldId id="947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130" roundtripDataSignature="AMtx7mhwUR+/BXCBtj1lgdwmmqw5+dUTW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1F4E6-A269-A12E-1404-417DDA92AEF7}" name="Newman, Beth" initials="NB" userId="S::Beth.Newman@brent.gov.uk::1533025c-e9bb-462c-b475-b41f8e31cc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EF7"/>
    <a:srgbClr val="F6EB14"/>
    <a:srgbClr val="CCCC00"/>
    <a:srgbClr val="F5F5F5"/>
    <a:srgbClr val="C41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0B5A2-5780-45F5-B47C-5E95A3267EA2}" v="2" dt="2025-01-23T16:07:12.901"/>
    <p1510:client id="{F2C0E69D-CD0D-4169-A99E-D8C6028BFA47}" v="181" dt="2025-01-23T16:21:01.490"/>
  </p1510:revLst>
</p1510:revInfo>
</file>

<file path=ppt/tableStyles.xml><?xml version="1.0" encoding="utf-8"?>
<a:tblStyleLst xmlns:a="http://schemas.openxmlformats.org/drawingml/2006/main" def="{78B3D7A5-DB34-429B-8979-EA91C25A67FA}">
  <a:tblStyle styleId="{78B3D7A5-DB34-429B-8979-EA91C25A67F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7D79DBA-90DA-4C6E-A75F-2542FDFE296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8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font" Target="fonts/font14.fntdata"/><Relationship Id="rId128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134" Type="http://schemas.openxmlformats.org/officeDocument/2006/relationships/tableStyles" Target="tableStyle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font" Target="fonts/font15.fntdata"/><Relationship Id="rId129" Type="http://schemas.openxmlformats.org/officeDocument/2006/relationships/font" Target="fonts/font20.fntdata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customschemas.google.com/relationships/presentationmetadata" Target="metadata"/><Relationship Id="rId135" Type="http://schemas.microsoft.com/office/2016/11/relationships/changesInfo" Target="changesInfos/changesInfo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font" Target="fonts/font11.fntdata"/><Relationship Id="rId125" Type="http://schemas.openxmlformats.org/officeDocument/2006/relationships/font" Target="fonts/font16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131" Type="http://schemas.openxmlformats.org/officeDocument/2006/relationships/presProps" Target="presProps.xml"/><Relationship Id="rId136" Type="http://schemas.microsoft.com/office/2015/10/relationships/revisionInfo" Target="revisionInfo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font" Target="fonts/font17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font" Target="fonts/font1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font" Target="fonts/font7.fntdata"/><Relationship Id="rId13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font" Target="fonts/font2.fntdata"/><Relationship Id="rId132" Type="http://schemas.openxmlformats.org/officeDocument/2006/relationships/viewProps" Target="viewProp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font" Target="fonts/font18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font" Target="fonts/font3.fntdata"/><Relationship Id="rId13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e Walker" userId="438faf2d-7900-4b39-a288-ef6f4e13425e" providerId="ADAL" clId="{F2C0E69D-CD0D-4169-A99E-D8C6028BFA47}"/>
    <pc:docChg chg="custSel addSld delSld modSld modSection">
      <pc:chgData name="Jasmine Walker" userId="438faf2d-7900-4b39-a288-ef6f4e13425e" providerId="ADAL" clId="{F2C0E69D-CD0D-4169-A99E-D8C6028BFA47}" dt="2025-01-23T16:21:01.490" v="184" actId="47"/>
      <pc:docMkLst>
        <pc:docMk/>
      </pc:docMkLst>
      <pc:sldChg chg="modNotesTx">
        <pc:chgData name="Jasmine Walker" userId="438faf2d-7900-4b39-a288-ef6f4e13425e" providerId="ADAL" clId="{F2C0E69D-CD0D-4169-A99E-D8C6028BFA47}" dt="2025-01-23T16:15:40.859" v="59" actId="20577"/>
        <pc:sldMkLst>
          <pc:docMk/>
          <pc:sldMk cId="0" sldId="257"/>
        </pc:sldMkLst>
      </pc:sldChg>
      <pc:sldChg chg="modNotesTx">
        <pc:chgData name="Jasmine Walker" userId="438faf2d-7900-4b39-a288-ef6f4e13425e" providerId="ADAL" clId="{F2C0E69D-CD0D-4169-A99E-D8C6028BFA47}" dt="2025-01-23T16:19:47.823" v="120" actId="20577"/>
        <pc:sldMkLst>
          <pc:docMk/>
          <pc:sldMk cId="0" sldId="303"/>
        </pc:sldMkLst>
      </pc:sldChg>
      <pc:sldChg chg="modNotesTx">
        <pc:chgData name="Jasmine Walker" userId="438faf2d-7900-4b39-a288-ef6f4e13425e" providerId="ADAL" clId="{F2C0E69D-CD0D-4169-A99E-D8C6028BFA47}" dt="2025-01-23T16:18:14.344" v="63" actId="20577"/>
        <pc:sldMkLst>
          <pc:docMk/>
          <pc:sldMk cId="0" sldId="314"/>
        </pc:sldMkLst>
      </pc:sldChg>
      <pc:sldChg chg="modNotesTx">
        <pc:chgData name="Jasmine Walker" userId="438faf2d-7900-4b39-a288-ef6f4e13425e" providerId="ADAL" clId="{F2C0E69D-CD0D-4169-A99E-D8C6028BFA47}" dt="2025-01-23T16:16:23.338" v="62" actId="20577"/>
        <pc:sldMkLst>
          <pc:docMk/>
          <pc:sldMk cId="3948644639" sldId="442"/>
        </pc:sldMkLst>
      </pc:sldChg>
      <pc:sldChg chg="modNotesTx">
        <pc:chgData name="Jasmine Walker" userId="438faf2d-7900-4b39-a288-ef6f4e13425e" providerId="ADAL" clId="{F2C0E69D-CD0D-4169-A99E-D8C6028BFA47}" dt="2025-01-23T16:20:06.118" v="121" actId="20577"/>
        <pc:sldMkLst>
          <pc:docMk/>
          <pc:sldMk cId="1377227376" sldId="810"/>
        </pc:sldMkLst>
      </pc:sldChg>
      <pc:sldChg chg="modNotesTx">
        <pc:chgData name="Jasmine Walker" userId="438faf2d-7900-4b39-a288-ef6f4e13425e" providerId="ADAL" clId="{F2C0E69D-CD0D-4169-A99E-D8C6028BFA47}" dt="2025-01-23T16:15:35.510" v="58" actId="20577"/>
        <pc:sldMkLst>
          <pc:docMk/>
          <pc:sldMk cId="0" sldId="813"/>
        </pc:sldMkLst>
      </pc:sldChg>
      <pc:sldChg chg="modNotesTx">
        <pc:chgData name="Jasmine Walker" userId="438faf2d-7900-4b39-a288-ef6f4e13425e" providerId="ADAL" clId="{F2C0E69D-CD0D-4169-A99E-D8C6028BFA47}" dt="2025-01-23T16:20:15.739" v="122" actId="20577"/>
        <pc:sldMkLst>
          <pc:docMk/>
          <pc:sldMk cId="0" sldId="821"/>
        </pc:sldMkLst>
      </pc:sldChg>
      <pc:sldChg chg="del">
        <pc:chgData name="Jasmine Walker" userId="438faf2d-7900-4b39-a288-ef6f4e13425e" providerId="ADAL" clId="{F2C0E69D-CD0D-4169-A99E-D8C6028BFA47}" dt="2025-01-23T16:21:01.490" v="184" actId="47"/>
        <pc:sldMkLst>
          <pc:docMk/>
          <pc:sldMk cId="2900992631" sldId="841"/>
        </pc:sldMkLst>
      </pc:sldChg>
      <pc:sldChg chg="del">
        <pc:chgData name="Jasmine Walker" userId="438faf2d-7900-4b39-a288-ef6f4e13425e" providerId="ADAL" clId="{F2C0E69D-CD0D-4169-A99E-D8C6028BFA47}" dt="2025-01-23T16:14:42.491" v="51" actId="47"/>
        <pc:sldMkLst>
          <pc:docMk/>
          <pc:sldMk cId="2295807333" sldId="844"/>
        </pc:sldMkLst>
      </pc:sldChg>
      <pc:sldChg chg="modNotesTx">
        <pc:chgData name="Jasmine Walker" userId="438faf2d-7900-4b39-a288-ef6f4e13425e" providerId="ADAL" clId="{F2C0E69D-CD0D-4169-A99E-D8C6028BFA47}" dt="2025-01-23T16:14:51.173" v="53" actId="20577"/>
        <pc:sldMkLst>
          <pc:docMk/>
          <pc:sldMk cId="304989094" sldId="852"/>
        </pc:sldMkLst>
      </pc:sldChg>
      <pc:sldChg chg="modNotesTx">
        <pc:chgData name="Jasmine Walker" userId="438faf2d-7900-4b39-a288-ef6f4e13425e" providerId="ADAL" clId="{F2C0E69D-CD0D-4169-A99E-D8C6028BFA47}" dt="2025-01-23T16:15:47.228" v="60" actId="20577"/>
        <pc:sldMkLst>
          <pc:docMk/>
          <pc:sldMk cId="904609861" sldId="930"/>
        </pc:sldMkLst>
      </pc:sldChg>
      <pc:sldChg chg="modNotesTx">
        <pc:chgData name="Jasmine Walker" userId="438faf2d-7900-4b39-a288-ef6f4e13425e" providerId="ADAL" clId="{F2C0E69D-CD0D-4169-A99E-D8C6028BFA47}" dt="2025-01-23T16:15:03.811" v="54" actId="20577"/>
        <pc:sldMkLst>
          <pc:docMk/>
          <pc:sldMk cId="302054608" sldId="951"/>
        </pc:sldMkLst>
      </pc:sldChg>
      <pc:sldChg chg="modNotesTx">
        <pc:chgData name="Jasmine Walker" userId="438faf2d-7900-4b39-a288-ef6f4e13425e" providerId="ADAL" clId="{F2C0E69D-CD0D-4169-A99E-D8C6028BFA47}" dt="2025-01-23T16:14:47.662" v="52" actId="20577"/>
        <pc:sldMkLst>
          <pc:docMk/>
          <pc:sldMk cId="3210639457" sldId="955"/>
        </pc:sldMkLst>
      </pc:sldChg>
      <pc:sldChg chg="modNotesTx">
        <pc:chgData name="Jasmine Walker" userId="438faf2d-7900-4b39-a288-ef6f4e13425e" providerId="ADAL" clId="{F2C0E69D-CD0D-4169-A99E-D8C6028BFA47}" dt="2025-01-23T16:16:03.993" v="61" actId="20577"/>
        <pc:sldMkLst>
          <pc:docMk/>
          <pc:sldMk cId="1228245384" sldId="965"/>
        </pc:sldMkLst>
      </pc:sldChg>
      <pc:sldChg chg="modNotesTx">
        <pc:chgData name="Jasmine Walker" userId="438faf2d-7900-4b39-a288-ef6f4e13425e" providerId="ADAL" clId="{F2C0E69D-CD0D-4169-A99E-D8C6028BFA47}" dt="2025-01-23T16:15:19.084" v="56" actId="20577"/>
        <pc:sldMkLst>
          <pc:docMk/>
          <pc:sldMk cId="2892059690" sldId="982"/>
        </pc:sldMkLst>
      </pc:sldChg>
      <pc:sldChg chg="modNotesTx">
        <pc:chgData name="Jasmine Walker" userId="438faf2d-7900-4b39-a288-ef6f4e13425e" providerId="ADAL" clId="{F2C0E69D-CD0D-4169-A99E-D8C6028BFA47}" dt="2025-01-23T16:15:29.502" v="57" actId="20577"/>
        <pc:sldMkLst>
          <pc:docMk/>
          <pc:sldMk cId="978967873" sldId="984"/>
        </pc:sldMkLst>
      </pc:sldChg>
      <pc:sldChg chg="del">
        <pc:chgData name="Jasmine Walker" userId="438faf2d-7900-4b39-a288-ef6f4e13425e" providerId="ADAL" clId="{F2C0E69D-CD0D-4169-A99E-D8C6028BFA47}" dt="2025-01-23T16:19:14.771" v="119" actId="47"/>
        <pc:sldMkLst>
          <pc:docMk/>
          <pc:sldMk cId="4055684010" sldId="2488"/>
        </pc:sldMkLst>
      </pc:sldChg>
      <pc:sldChg chg="new del">
        <pc:chgData name="Jasmine Walker" userId="438faf2d-7900-4b39-a288-ef6f4e13425e" providerId="ADAL" clId="{F2C0E69D-CD0D-4169-A99E-D8C6028BFA47}" dt="2025-01-23T16:14:18.706" v="2" actId="47"/>
        <pc:sldMkLst>
          <pc:docMk/>
          <pc:sldMk cId="312784237" sldId="2489"/>
        </pc:sldMkLst>
      </pc:sldChg>
      <pc:sldChg chg="modSp new mod">
        <pc:chgData name="Jasmine Walker" userId="438faf2d-7900-4b39-a288-ef6f4e13425e" providerId="ADAL" clId="{F2C0E69D-CD0D-4169-A99E-D8C6028BFA47}" dt="2025-01-23T16:14:39.666" v="50"/>
        <pc:sldMkLst>
          <pc:docMk/>
          <pc:sldMk cId="823735161" sldId="2490"/>
        </pc:sldMkLst>
        <pc:spChg chg="mod">
          <ac:chgData name="Jasmine Walker" userId="438faf2d-7900-4b39-a288-ef6f4e13425e" providerId="ADAL" clId="{F2C0E69D-CD0D-4169-A99E-D8C6028BFA47}" dt="2025-01-23T16:14:39.666" v="50"/>
          <ac:spMkLst>
            <pc:docMk/>
            <pc:sldMk cId="823735161" sldId="2490"/>
            <ac:spMk id="3" creationId="{77FF42D3-BAEA-AF58-3C16-81BAD80A5365}"/>
          </ac:spMkLst>
        </pc:spChg>
      </pc:sldChg>
      <pc:sldChg chg="modSp new mod">
        <pc:chgData name="Jasmine Walker" userId="438faf2d-7900-4b39-a288-ef6f4e13425e" providerId="ADAL" clId="{F2C0E69D-CD0D-4169-A99E-D8C6028BFA47}" dt="2025-01-23T16:19:04.180" v="118"/>
        <pc:sldMkLst>
          <pc:docMk/>
          <pc:sldMk cId="907505194" sldId="2491"/>
        </pc:sldMkLst>
        <pc:spChg chg="mod">
          <ac:chgData name="Jasmine Walker" userId="438faf2d-7900-4b39-a288-ef6f4e13425e" providerId="ADAL" clId="{F2C0E69D-CD0D-4169-A99E-D8C6028BFA47}" dt="2025-01-23T16:19:04.180" v="118"/>
          <ac:spMkLst>
            <pc:docMk/>
            <pc:sldMk cId="907505194" sldId="2491"/>
            <ac:spMk id="3" creationId="{1F68224A-211B-6238-0156-217CA95B92BF}"/>
          </ac:spMkLst>
        </pc:spChg>
      </pc:sldChg>
      <pc:sldChg chg="modSp new mod">
        <pc:chgData name="Jasmine Walker" userId="438faf2d-7900-4b39-a288-ef6f4e13425e" providerId="ADAL" clId="{F2C0E69D-CD0D-4169-A99E-D8C6028BFA47}" dt="2025-01-23T16:20:59.054" v="183"/>
        <pc:sldMkLst>
          <pc:docMk/>
          <pc:sldMk cId="425611177" sldId="2492"/>
        </pc:sldMkLst>
        <pc:spChg chg="mod">
          <ac:chgData name="Jasmine Walker" userId="438faf2d-7900-4b39-a288-ef6f4e13425e" providerId="ADAL" clId="{F2C0E69D-CD0D-4169-A99E-D8C6028BFA47}" dt="2025-01-23T16:20:59.054" v="183"/>
          <ac:spMkLst>
            <pc:docMk/>
            <pc:sldMk cId="425611177" sldId="2492"/>
            <ac:spMk id="3" creationId="{76433F9C-6EA3-9600-2455-05873E57650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F9074-6C64-42B3-9CA4-F00C25073AE6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4D2F3938-1641-42D0-9965-2FD7EDC6C90F}">
      <dgm:prSet phldrT="[Text]" custT="1"/>
      <dgm:spPr>
        <a:xfrm>
          <a:off x="3779266" y="475648"/>
          <a:ext cx="754949" cy="479392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GB" sz="1400"/>
            <a:t>Climate Ready Leicester aims</a:t>
          </a:r>
        </a:p>
      </dgm:t>
    </dgm:pt>
    <dgm:pt modelId="{DEB34F99-4E6C-4ACE-B764-9F9540E06F70}" type="parTrans" cxnId="{E1E2AC2D-76CC-4325-8A1D-8F8F86969837}">
      <dgm:prSet/>
      <dgm:spPr>
        <a:xfrm rot="16810650">
          <a:off x="739533" y="5050859"/>
          <a:ext cx="3120018" cy="11271"/>
        </a:xfrm>
      </dgm:spPr>
      <dgm:t>
        <a:bodyPr/>
        <a:lstStyle/>
        <a:p>
          <a:endParaRPr lang="en-GB" sz="1400"/>
        </a:p>
      </dgm:t>
    </dgm:pt>
    <dgm:pt modelId="{5CE4B486-902F-42A9-80A3-385005B39701}" type="sibTrans" cxnId="{E1E2AC2D-76CC-4325-8A1D-8F8F86969837}">
      <dgm:prSet/>
      <dgm:spPr/>
      <dgm:t>
        <a:bodyPr/>
        <a:lstStyle/>
        <a:p>
          <a:endParaRPr lang="en-GB" sz="1400"/>
        </a:p>
      </dgm:t>
    </dgm:pt>
    <dgm:pt modelId="{AE1E9685-5992-4A1E-9FDC-0539643776DE}">
      <dgm:prSet phldrT="[Text]" custT="1"/>
      <dgm:spPr>
        <a:xfrm>
          <a:off x="3779266" y="475648"/>
          <a:ext cx="754949" cy="479392"/>
        </a:xfrm>
      </dgm:spPr>
      <dgm:t>
        <a:bodyPr/>
        <a:lstStyle/>
        <a:p>
          <a:r>
            <a:rPr lang="en-GB" sz="1400"/>
            <a:t>1. A net zero city</a:t>
          </a:r>
        </a:p>
      </dgm:t>
    </dgm:pt>
    <dgm:pt modelId="{2AB6A221-F8DC-4CA3-B823-928205D09A27}" type="parTrans" cxnId="{0C6D8CEF-41F2-4A47-BF5E-1B8B218ABA76}">
      <dgm:prSet/>
      <dgm:spPr/>
      <dgm:t>
        <a:bodyPr/>
        <a:lstStyle/>
        <a:p>
          <a:endParaRPr lang="en-GB" sz="1400"/>
        </a:p>
      </dgm:t>
    </dgm:pt>
    <dgm:pt modelId="{DC01736B-7293-4F97-BC4A-2AFDF1836243}" type="sibTrans" cxnId="{0C6D8CEF-41F2-4A47-BF5E-1B8B218ABA76}">
      <dgm:prSet/>
      <dgm:spPr/>
      <dgm:t>
        <a:bodyPr/>
        <a:lstStyle/>
        <a:p>
          <a:endParaRPr lang="en-GB" sz="1400"/>
        </a:p>
      </dgm:t>
    </dgm:pt>
    <dgm:pt modelId="{C12D4425-D05D-4F86-AC3F-4E0511526528}">
      <dgm:prSet phldrT="[Text]" custT="1"/>
      <dgm:spPr>
        <a:xfrm>
          <a:off x="3779266" y="475648"/>
          <a:ext cx="754949" cy="479392"/>
        </a:xfrm>
      </dgm:spPr>
      <dgm:t>
        <a:bodyPr/>
        <a:lstStyle/>
        <a:p>
          <a:r>
            <a:rPr lang="en-GB" sz="1400"/>
            <a:t>2. Reduced emissions outside the city</a:t>
          </a:r>
        </a:p>
      </dgm:t>
    </dgm:pt>
    <dgm:pt modelId="{31C5F2B5-1CC6-47C3-B690-5E69C74A2C46}" type="parTrans" cxnId="{C982A0D5-63C2-41FD-A4BF-EB35760907CD}">
      <dgm:prSet/>
      <dgm:spPr/>
      <dgm:t>
        <a:bodyPr/>
        <a:lstStyle/>
        <a:p>
          <a:endParaRPr lang="en-GB" sz="1400"/>
        </a:p>
      </dgm:t>
    </dgm:pt>
    <dgm:pt modelId="{BB9922EE-A63F-461B-9E45-D415100CFD02}" type="sibTrans" cxnId="{C982A0D5-63C2-41FD-A4BF-EB35760907CD}">
      <dgm:prSet/>
      <dgm:spPr/>
      <dgm:t>
        <a:bodyPr/>
        <a:lstStyle/>
        <a:p>
          <a:endParaRPr lang="en-GB" sz="1400"/>
        </a:p>
      </dgm:t>
    </dgm:pt>
    <dgm:pt modelId="{05AFF9BE-3DD7-4AC7-AE63-3991BCEFD40C}">
      <dgm:prSet phldrT="[Text]" custT="1"/>
      <dgm:spPr>
        <a:xfrm>
          <a:off x="3779266" y="475648"/>
          <a:ext cx="754949" cy="479392"/>
        </a:xfrm>
      </dgm:spPr>
      <dgm:t>
        <a:bodyPr/>
        <a:lstStyle/>
        <a:p>
          <a:r>
            <a:rPr lang="en-GB" sz="1400"/>
            <a:t>3. An adapted and resilient city</a:t>
          </a:r>
        </a:p>
      </dgm:t>
    </dgm:pt>
    <dgm:pt modelId="{E6FAC13A-5BF8-429B-BA93-D75B042F0D7A}" type="parTrans" cxnId="{D0EAD6F6-E548-470A-9BBF-655400ABE64D}">
      <dgm:prSet/>
      <dgm:spPr/>
      <dgm:t>
        <a:bodyPr/>
        <a:lstStyle/>
        <a:p>
          <a:endParaRPr lang="en-GB" sz="1400"/>
        </a:p>
      </dgm:t>
    </dgm:pt>
    <dgm:pt modelId="{FFC56354-F3A9-410F-ABE0-3A08AE39CA1C}" type="sibTrans" cxnId="{D0EAD6F6-E548-470A-9BBF-655400ABE64D}">
      <dgm:prSet/>
      <dgm:spPr/>
      <dgm:t>
        <a:bodyPr/>
        <a:lstStyle/>
        <a:p>
          <a:endParaRPr lang="en-GB" sz="1400"/>
        </a:p>
      </dgm:t>
    </dgm:pt>
    <dgm:pt modelId="{AA98B2FE-4C46-4B30-AEDD-763202178C48}">
      <dgm:prSet phldrT="[Text]" custT="1"/>
      <dgm:spPr>
        <a:xfrm>
          <a:off x="3779266" y="475648"/>
          <a:ext cx="754949" cy="479392"/>
        </a:xfrm>
      </dgm:spPr>
      <dgm:t>
        <a:bodyPr/>
        <a:lstStyle/>
        <a:p>
          <a:r>
            <a:rPr lang="en-GB" sz="1400"/>
            <a:t>4. A people-centred transition</a:t>
          </a:r>
        </a:p>
      </dgm:t>
    </dgm:pt>
    <dgm:pt modelId="{9AE41094-CE7B-4F64-AA39-51CB6930FED8}" type="parTrans" cxnId="{451C054D-8C64-4DC8-B55A-E04979DB908C}">
      <dgm:prSet/>
      <dgm:spPr/>
      <dgm:t>
        <a:bodyPr/>
        <a:lstStyle/>
        <a:p>
          <a:endParaRPr lang="en-GB" sz="1400"/>
        </a:p>
      </dgm:t>
    </dgm:pt>
    <dgm:pt modelId="{E9B2EE48-AF36-4BC7-ACBA-0300DBEEF6DE}" type="sibTrans" cxnId="{451C054D-8C64-4DC8-B55A-E04979DB908C}">
      <dgm:prSet/>
      <dgm:spPr/>
      <dgm:t>
        <a:bodyPr/>
        <a:lstStyle/>
        <a:p>
          <a:endParaRPr lang="en-GB" sz="1400"/>
        </a:p>
      </dgm:t>
    </dgm:pt>
    <dgm:pt modelId="{9AA8D40A-AB63-432F-969E-E51EB4B5159E}">
      <dgm:prSet phldrT="[Text]" custT="1"/>
      <dgm:spPr>
        <a:xfrm>
          <a:off x="3779266" y="475648"/>
          <a:ext cx="754949" cy="479392"/>
        </a:xfrm>
      </dgm:spPr>
      <dgm:t>
        <a:bodyPr/>
        <a:lstStyle/>
        <a:p>
          <a:r>
            <a:rPr lang="en-GB" sz="1400"/>
            <a:t>5. A net zero and climate-adapted council</a:t>
          </a:r>
        </a:p>
      </dgm:t>
    </dgm:pt>
    <dgm:pt modelId="{DA75005C-7B22-4973-8A87-13C83E97411F}" type="parTrans" cxnId="{D01CAFBA-F6B9-4FA4-970E-461F40C93880}">
      <dgm:prSet/>
      <dgm:spPr/>
      <dgm:t>
        <a:bodyPr/>
        <a:lstStyle/>
        <a:p>
          <a:endParaRPr lang="en-GB" sz="1400"/>
        </a:p>
      </dgm:t>
    </dgm:pt>
    <dgm:pt modelId="{11B36455-919A-46C3-90D6-80827121AF75}" type="sibTrans" cxnId="{D01CAFBA-F6B9-4FA4-970E-461F40C93880}">
      <dgm:prSet/>
      <dgm:spPr/>
      <dgm:t>
        <a:bodyPr/>
        <a:lstStyle/>
        <a:p>
          <a:endParaRPr lang="en-GB" sz="1400"/>
        </a:p>
      </dgm:t>
    </dgm:pt>
    <dgm:pt modelId="{766648D5-B9E1-48FD-9E58-0113F31FC122}" type="pres">
      <dgm:prSet presAssocID="{A64F9074-6C64-42B3-9CA4-F00C25073A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F4AFA6-6292-42F4-A8F7-627FACA6AE95}" type="pres">
      <dgm:prSet presAssocID="{4D2F3938-1641-42D0-9965-2FD7EDC6C90F}" presName="hierRoot1" presStyleCnt="0"/>
      <dgm:spPr/>
    </dgm:pt>
    <dgm:pt modelId="{12BEB4EB-7FD7-4C06-95F1-C502A00120EC}" type="pres">
      <dgm:prSet presAssocID="{4D2F3938-1641-42D0-9965-2FD7EDC6C90F}" presName="composite" presStyleCnt="0"/>
      <dgm:spPr/>
    </dgm:pt>
    <dgm:pt modelId="{4AF9D66E-6EE5-4846-8D51-4EB9FBE8947A}" type="pres">
      <dgm:prSet presAssocID="{4D2F3938-1641-42D0-9965-2FD7EDC6C90F}" presName="background" presStyleLbl="node0" presStyleIdx="0" presStyleCnt="1"/>
      <dgm:spPr>
        <a:xfrm>
          <a:off x="3695383" y="395959"/>
          <a:ext cx="754949" cy="479392"/>
        </a:xfrm>
      </dgm:spPr>
    </dgm:pt>
    <dgm:pt modelId="{473EF767-AC8D-441E-B19E-359811FD9346}" type="pres">
      <dgm:prSet presAssocID="{4D2F3938-1641-42D0-9965-2FD7EDC6C90F}" presName="text" presStyleLbl="fgAcc0" presStyleIdx="0" presStyleCnt="1">
        <dgm:presLayoutVars>
          <dgm:chPref val="3"/>
        </dgm:presLayoutVars>
      </dgm:prSet>
      <dgm:spPr/>
    </dgm:pt>
    <dgm:pt modelId="{F6E08DD9-9D21-44F6-A4CE-526BEA0474FC}" type="pres">
      <dgm:prSet presAssocID="{4D2F3938-1641-42D0-9965-2FD7EDC6C90F}" presName="hierChild2" presStyleCnt="0"/>
      <dgm:spPr/>
    </dgm:pt>
    <dgm:pt modelId="{41A12E89-2235-47F1-829A-272E9A77CE10}" type="pres">
      <dgm:prSet presAssocID="{2AB6A221-F8DC-4CA3-B823-928205D09A27}" presName="Name10" presStyleLbl="parChTrans1D2" presStyleIdx="0" presStyleCnt="5"/>
      <dgm:spPr/>
    </dgm:pt>
    <dgm:pt modelId="{4C54C251-6182-4502-B6F4-630CEA630C51}" type="pres">
      <dgm:prSet presAssocID="{AE1E9685-5992-4A1E-9FDC-0539643776DE}" presName="hierRoot2" presStyleCnt="0"/>
      <dgm:spPr/>
    </dgm:pt>
    <dgm:pt modelId="{13CC8CD6-39AC-4697-A9C9-F0612F240126}" type="pres">
      <dgm:prSet presAssocID="{AE1E9685-5992-4A1E-9FDC-0539643776DE}" presName="composite2" presStyleCnt="0"/>
      <dgm:spPr/>
    </dgm:pt>
    <dgm:pt modelId="{B2D7F4A6-3DB9-401B-9B45-582885FC665C}" type="pres">
      <dgm:prSet presAssocID="{AE1E9685-5992-4A1E-9FDC-0539643776DE}" presName="background2" presStyleLbl="node2" presStyleIdx="0" presStyleCnt="5"/>
      <dgm:spPr/>
    </dgm:pt>
    <dgm:pt modelId="{1CD9125D-BF1C-49DE-8D37-0C5B3AA4FB94}" type="pres">
      <dgm:prSet presAssocID="{AE1E9685-5992-4A1E-9FDC-0539643776DE}" presName="text2" presStyleLbl="fgAcc2" presStyleIdx="0" presStyleCnt="5">
        <dgm:presLayoutVars>
          <dgm:chPref val="3"/>
        </dgm:presLayoutVars>
      </dgm:prSet>
      <dgm:spPr/>
    </dgm:pt>
    <dgm:pt modelId="{72DDAC2F-9B9E-41AA-AA2B-0433503C7E86}" type="pres">
      <dgm:prSet presAssocID="{AE1E9685-5992-4A1E-9FDC-0539643776DE}" presName="hierChild3" presStyleCnt="0"/>
      <dgm:spPr/>
    </dgm:pt>
    <dgm:pt modelId="{1F20A0A5-EBB1-4E68-BF68-A762EBA6FEEB}" type="pres">
      <dgm:prSet presAssocID="{31C5F2B5-1CC6-47C3-B690-5E69C74A2C46}" presName="Name10" presStyleLbl="parChTrans1D2" presStyleIdx="1" presStyleCnt="5"/>
      <dgm:spPr/>
    </dgm:pt>
    <dgm:pt modelId="{35BD1A55-14B1-4E22-B9B4-8D5BE8FF21C1}" type="pres">
      <dgm:prSet presAssocID="{C12D4425-D05D-4F86-AC3F-4E0511526528}" presName="hierRoot2" presStyleCnt="0"/>
      <dgm:spPr/>
    </dgm:pt>
    <dgm:pt modelId="{0B12BCFB-94A3-4807-8EAE-AB5113CC01A4}" type="pres">
      <dgm:prSet presAssocID="{C12D4425-D05D-4F86-AC3F-4E0511526528}" presName="composite2" presStyleCnt="0"/>
      <dgm:spPr/>
    </dgm:pt>
    <dgm:pt modelId="{B2C11212-36CF-4A19-8025-6A61F87C3C97}" type="pres">
      <dgm:prSet presAssocID="{C12D4425-D05D-4F86-AC3F-4E0511526528}" presName="background2" presStyleLbl="node2" presStyleIdx="1" presStyleCnt="5"/>
      <dgm:spPr/>
    </dgm:pt>
    <dgm:pt modelId="{0F9E7161-0AA8-41B5-B2A0-1A92A032B788}" type="pres">
      <dgm:prSet presAssocID="{C12D4425-D05D-4F86-AC3F-4E0511526528}" presName="text2" presStyleLbl="fgAcc2" presStyleIdx="1" presStyleCnt="5">
        <dgm:presLayoutVars>
          <dgm:chPref val="3"/>
        </dgm:presLayoutVars>
      </dgm:prSet>
      <dgm:spPr/>
    </dgm:pt>
    <dgm:pt modelId="{9DAEA34E-F0FD-4995-B4B6-0973B2E5867E}" type="pres">
      <dgm:prSet presAssocID="{C12D4425-D05D-4F86-AC3F-4E0511526528}" presName="hierChild3" presStyleCnt="0"/>
      <dgm:spPr/>
    </dgm:pt>
    <dgm:pt modelId="{751F2372-6A24-4569-9585-4891E1CFA4EF}" type="pres">
      <dgm:prSet presAssocID="{E6FAC13A-5BF8-429B-BA93-D75B042F0D7A}" presName="Name10" presStyleLbl="parChTrans1D2" presStyleIdx="2" presStyleCnt="5"/>
      <dgm:spPr/>
    </dgm:pt>
    <dgm:pt modelId="{DA58E044-9CD2-4651-A7CE-64A1BD63E36E}" type="pres">
      <dgm:prSet presAssocID="{05AFF9BE-3DD7-4AC7-AE63-3991BCEFD40C}" presName="hierRoot2" presStyleCnt="0"/>
      <dgm:spPr/>
    </dgm:pt>
    <dgm:pt modelId="{863AA16B-B96F-4FD3-A6FE-275C7F0E3328}" type="pres">
      <dgm:prSet presAssocID="{05AFF9BE-3DD7-4AC7-AE63-3991BCEFD40C}" presName="composite2" presStyleCnt="0"/>
      <dgm:spPr/>
    </dgm:pt>
    <dgm:pt modelId="{228B01BC-46AE-451E-8047-4F0B5CA62ACE}" type="pres">
      <dgm:prSet presAssocID="{05AFF9BE-3DD7-4AC7-AE63-3991BCEFD40C}" presName="background2" presStyleLbl="node2" presStyleIdx="2" presStyleCnt="5"/>
      <dgm:spPr/>
    </dgm:pt>
    <dgm:pt modelId="{7F1C44D2-41F7-4021-8A2C-6E0D57F359A7}" type="pres">
      <dgm:prSet presAssocID="{05AFF9BE-3DD7-4AC7-AE63-3991BCEFD40C}" presName="text2" presStyleLbl="fgAcc2" presStyleIdx="2" presStyleCnt="5">
        <dgm:presLayoutVars>
          <dgm:chPref val="3"/>
        </dgm:presLayoutVars>
      </dgm:prSet>
      <dgm:spPr/>
    </dgm:pt>
    <dgm:pt modelId="{8C0FCC5A-715E-4A2F-AA82-8218CC309339}" type="pres">
      <dgm:prSet presAssocID="{05AFF9BE-3DD7-4AC7-AE63-3991BCEFD40C}" presName="hierChild3" presStyleCnt="0"/>
      <dgm:spPr/>
    </dgm:pt>
    <dgm:pt modelId="{325C331A-B54E-4112-AB50-A95E5ACEA647}" type="pres">
      <dgm:prSet presAssocID="{9AE41094-CE7B-4F64-AA39-51CB6930FED8}" presName="Name10" presStyleLbl="parChTrans1D2" presStyleIdx="3" presStyleCnt="5"/>
      <dgm:spPr/>
    </dgm:pt>
    <dgm:pt modelId="{B4BF9CFC-DDED-4825-80CD-2A685D801C2F}" type="pres">
      <dgm:prSet presAssocID="{AA98B2FE-4C46-4B30-AEDD-763202178C48}" presName="hierRoot2" presStyleCnt="0"/>
      <dgm:spPr/>
    </dgm:pt>
    <dgm:pt modelId="{7C6D193A-93A7-4FF2-A463-B02E91D12F46}" type="pres">
      <dgm:prSet presAssocID="{AA98B2FE-4C46-4B30-AEDD-763202178C48}" presName="composite2" presStyleCnt="0"/>
      <dgm:spPr/>
    </dgm:pt>
    <dgm:pt modelId="{2D56F571-4017-4E10-A57D-80E3C76ACADA}" type="pres">
      <dgm:prSet presAssocID="{AA98B2FE-4C46-4B30-AEDD-763202178C48}" presName="background2" presStyleLbl="node2" presStyleIdx="3" presStyleCnt="5"/>
      <dgm:spPr/>
    </dgm:pt>
    <dgm:pt modelId="{4EE883B3-745B-4298-A3C7-AA99571109BA}" type="pres">
      <dgm:prSet presAssocID="{AA98B2FE-4C46-4B30-AEDD-763202178C48}" presName="text2" presStyleLbl="fgAcc2" presStyleIdx="3" presStyleCnt="5">
        <dgm:presLayoutVars>
          <dgm:chPref val="3"/>
        </dgm:presLayoutVars>
      </dgm:prSet>
      <dgm:spPr/>
    </dgm:pt>
    <dgm:pt modelId="{F5989B36-3035-466D-8042-C8636ABE6C17}" type="pres">
      <dgm:prSet presAssocID="{AA98B2FE-4C46-4B30-AEDD-763202178C48}" presName="hierChild3" presStyleCnt="0"/>
      <dgm:spPr/>
    </dgm:pt>
    <dgm:pt modelId="{4ADC0FC5-635A-435F-9E32-F028EB6DF243}" type="pres">
      <dgm:prSet presAssocID="{DA75005C-7B22-4973-8A87-13C83E97411F}" presName="Name10" presStyleLbl="parChTrans1D2" presStyleIdx="4" presStyleCnt="5"/>
      <dgm:spPr/>
    </dgm:pt>
    <dgm:pt modelId="{801C552F-780F-4CB5-B678-A62920D77CEC}" type="pres">
      <dgm:prSet presAssocID="{9AA8D40A-AB63-432F-969E-E51EB4B5159E}" presName="hierRoot2" presStyleCnt="0"/>
      <dgm:spPr/>
    </dgm:pt>
    <dgm:pt modelId="{A0FEE830-1D55-465C-BC6B-8E814B29F399}" type="pres">
      <dgm:prSet presAssocID="{9AA8D40A-AB63-432F-969E-E51EB4B5159E}" presName="composite2" presStyleCnt="0"/>
      <dgm:spPr/>
    </dgm:pt>
    <dgm:pt modelId="{17364EBC-7AD9-44B8-8B13-FF7CE7EB6DA9}" type="pres">
      <dgm:prSet presAssocID="{9AA8D40A-AB63-432F-969E-E51EB4B5159E}" presName="background2" presStyleLbl="node2" presStyleIdx="4" presStyleCnt="5"/>
      <dgm:spPr/>
    </dgm:pt>
    <dgm:pt modelId="{8B7749F2-7C20-435C-AD9C-515E96157470}" type="pres">
      <dgm:prSet presAssocID="{9AA8D40A-AB63-432F-969E-E51EB4B5159E}" presName="text2" presStyleLbl="fgAcc2" presStyleIdx="4" presStyleCnt="5">
        <dgm:presLayoutVars>
          <dgm:chPref val="3"/>
        </dgm:presLayoutVars>
      </dgm:prSet>
      <dgm:spPr/>
    </dgm:pt>
    <dgm:pt modelId="{F763B570-61DB-423B-A76F-F3C35C809861}" type="pres">
      <dgm:prSet presAssocID="{9AA8D40A-AB63-432F-969E-E51EB4B5159E}" presName="hierChild3" presStyleCnt="0"/>
      <dgm:spPr/>
    </dgm:pt>
  </dgm:ptLst>
  <dgm:cxnLst>
    <dgm:cxn modelId="{02D4092D-EB7F-48D6-B17B-2F007E79C9A1}" type="presOf" srcId="{05AFF9BE-3DD7-4AC7-AE63-3991BCEFD40C}" destId="{7F1C44D2-41F7-4021-8A2C-6E0D57F359A7}" srcOrd="0" destOrd="0" presId="urn:microsoft.com/office/officeart/2005/8/layout/hierarchy1"/>
    <dgm:cxn modelId="{E1E2AC2D-76CC-4325-8A1D-8F8F86969837}" srcId="{A64F9074-6C64-42B3-9CA4-F00C25073AE6}" destId="{4D2F3938-1641-42D0-9965-2FD7EDC6C90F}" srcOrd="0" destOrd="0" parTransId="{DEB34F99-4E6C-4ACE-B764-9F9540E06F70}" sibTransId="{5CE4B486-902F-42A9-80A3-385005B39701}"/>
    <dgm:cxn modelId="{A05A0240-2A74-4BE4-B009-6DF48D896B05}" type="presOf" srcId="{31C5F2B5-1CC6-47C3-B690-5E69C74A2C46}" destId="{1F20A0A5-EBB1-4E68-BF68-A762EBA6FEEB}" srcOrd="0" destOrd="0" presId="urn:microsoft.com/office/officeart/2005/8/layout/hierarchy1"/>
    <dgm:cxn modelId="{451C054D-8C64-4DC8-B55A-E04979DB908C}" srcId="{4D2F3938-1641-42D0-9965-2FD7EDC6C90F}" destId="{AA98B2FE-4C46-4B30-AEDD-763202178C48}" srcOrd="3" destOrd="0" parTransId="{9AE41094-CE7B-4F64-AA39-51CB6930FED8}" sibTransId="{E9B2EE48-AF36-4BC7-ACBA-0300DBEEF6DE}"/>
    <dgm:cxn modelId="{D39E3656-7082-4280-80B1-D9605BAA37BF}" type="presOf" srcId="{DA75005C-7B22-4973-8A87-13C83E97411F}" destId="{4ADC0FC5-635A-435F-9E32-F028EB6DF243}" srcOrd="0" destOrd="0" presId="urn:microsoft.com/office/officeart/2005/8/layout/hierarchy1"/>
    <dgm:cxn modelId="{0A4A4185-827E-4F4C-8850-564ACB5A708D}" type="presOf" srcId="{E6FAC13A-5BF8-429B-BA93-D75B042F0D7A}" destId="{751F2372-6A24-4569-9585-4891E1CFA4EF}" srcOrd="0" destOrd="0" presId="urn:microsoft.com/office/officeart/2005/8/layout/hierarchy1"/>
    <dgm:cxn modelId="{197D0986-93D2-4EC7-860E-A736438D1B4D}" type="presOf" srcId="{A64F9074-6C64-42B3-9CA4-F00C25073AE6}" destId="{766648D5-B9E1-48FD-9E58-0113F31FC122}" srcOrd="0" destOrd="0" presId="urn:microsoft.com/office/officeart/2005/8/layout/hierarchy1"/>
    <dgm:cxn modelId="{C68815A3-CDFF-4839-8B45-29EC69A8B495}" type="presOf" srcId="{9AA8D40A-AB63-432F-969E-E51EB4B5159E}" destId="{8B7749F2-7C20-435C-AD9C-515E96157470}" srcOrd="0" destOrd="0" presId="urn:microsoft.com/office/officeart/2005/8/layout/hierarchy1"/>
    <dgm:cxn modelId="{8B1E6BAF-F482-4D79-A83E-7A6BDCDFB38E}" type="presOf" srcId="{C12D4425-D05D-4F86-AC3F-4E0511526528}" destId="{0F9E7161-0AA8-41B5-B2A0-1A92A032B788}" srcOrd="0" destOrd="0" presId="urn:microsoft.com/office/officeart/2005/8/layout/hierarchy1"/>
    <dgm:cxn modelId="{D01CAFBA-F6B9-4FA4-970E-461F40C93880}" srcId="{4D2F3938-1641-42D0-9965-2FD7EDC6C90F}" destId="{9AA8D40A-AB63-432F-969E-E51EB4B5159E}" srcOrd="4" destOrd="0" parTransId="{DA75005C-7B22-4973-8A87-13C83E97411F}" sibTransId="{11B36455-919A-46C3-90D6-80827121AF75}"/>
    <dgm:cxn modelId="{C982A0D5-63C2-41FD-A4BF-EB35760907CD}" srcId="{4D2F3938-1641-42D0-9965-2FD7EDC6C90F}" destId="{C12D4425-D05D-4F86-AC3F-4E0511526528}" srcOrd="1" destOrd="0" parTransId="{31C5F2B5-1CC6-47C3-B690-5E69C74A2C46}" sibTransId="{BB9922EE-A63F-461B-9E45-D415100CFD02}"/>
    <dgm:cxn modelId="{8A94D3E3-9F78-4D47-B5E8-9E6BE869BCB1}" type="presOf" srcId="{AA98B2FE-4C46-4B30-AEDD-763202178C48}" destId="{4EE883B3-745B-4298-A3C7-AA99571109BA}" srcOrd="0" destOrd="0" presId="urn:microsoft.com/office/officeart/2005/8/layout/hierarchy1"/>
    <dgm:cxn modelId="{09BB39E9-CB5A-4181-BE1E-D574C30705BD}" type="presOf" srcId="{4D2F3938-1641-42D0-9965-2FD7EDC6C90F}" destId="{473EF767-AC8D-441E-B19E-359811FD9346}" srcOrd="0" destOrd="0" presId="urn:microsoft.com/office/officeart/2005/8/layout/hierarchy1"/>
    <dgm:cxn modelId="{27BC21EF-9156-43B1-B3D2-348DECDBD528}" type="presOf" srcId="{2AB6A221-F8DC-4CA3-B823-928205D09A27}" destId="{41A12E89-2235-47F1-829A-272E9A77CE10}" srcOrd="0" destOrd="0" presId="urn:microsoft.com/office/officeart/2005/8/layout/hierarchy1"/>
    <dgm:cxn modelId="{0C6D8CEF-41F2-4A47-BF5E-1B8B218ABA76}" srcId="{4D2F3938-1641-42D0-9965-2FD7EDC6C90F}" destId="{AE1E9685-5992-4A1E-9FDC-0539643776DE}" srcOrd="0" destOrd="0" parTransId="{2AB6A221-F8DC-4CA3-B823-928205D09A27}" sibTransId="{DC01736B-7293-4F97-BC4A-2AFDF1836243}"/>
    <dgm:cxn modelId="{D0EAD6F6-E548-470A-9BBF-655400ABE64D}" srcId="{4D2F3938-1641-42D0-9965-2FD7EDC6C90F}" destId="{05AFF9BE-3DD7-4AC7-AE63-3991BCEFD40C}" srcOrd="2" destOrd="0" parTransId="{E6FAC13A-5BF8-429B-BA93-D75B042F0D7A}" sibTransId="{FFC56354-F3A9-410F-ABE0-3A08AE39CA1C}"/>
    <dgm:cxn modelId="{1D41F2F7-BC69-47B3-9994-39983ECA0C9F}" type="presOf" srcId="{AE1E9685-5992-4A1E-9FDC-0539643776DE}" destId="{1CD9125D-BF1C-49DE-8D37-0C5B3AA4FB94}" srcOrd="0" destOrd="0" presId="urn:microsoft.com/office/officeart/2005/8/layout/hierarchy1"/>
    <dgm:cxn modelId="{73FE31F9-C92D-4B4B-8CAB-5107C1F7F9FB}" type="presOf" srcId="{9AE41094-CE7B-4F64-AA39-51CB6930FED8}" destId="{325C331A-B54E-4112-AB50-A95E5ACEA647}" srcOrd="0" destOrd="0" presId="urn:microsoft.com/office/officeart/2005/8/layout/hierarchy1"/>
    <dgm:cxn modelId="{9E7E1BA6-4BD0-4E64-BB7D-C418749E72C8}" type="presParOf" srcId="{766648D5-B9E1-48FD-9E58-0113F31FC122}" destId="{F1F4AFA6-6292-42F4-A8F7-627FACA6AE95}" srcOrd="0" destOrd="0" presId="urn:microsoft.com/office/officeart/2005/8/layout/hierarchy1"/>
    <dgm:cxn modelId="{DA72496E-E86A-43B1-B689-4F185FD0B2EE}" type="presParOf" srcId="{F1F4AFA6-6292-42F4-A8F7-627FACA6AE95}" destId="{12BEB4EB-7FD7-4C06-95F1-C502A00120EC}" srcOrd="0" destOrd="0" presId="urn:microsoft.com/office/officeart/2005/8/layout/hierarchy1"/>
    <dgm:cxn modelId="{B737891F-300A-4CFA-A605-72EB9E3DE4C6}" type="presParOf" srcId="{12BEB4EB-7FD7-4C06-95F1-C502A00120EC}" destId="{4AF9D66E-6EE5-4846-8D51-4EB9FBE8947A}" srcOrd="0" destOrd="0" presId="urn:microsoft.com/office/officeart/2005/8/layout/hierarchy1"/>
    <dgm:cxn modelId="{CA59D429-9E98-4948-9138-175B407A9F20}" type="presParOf" srcId="{12BEB4EB-7FD7-4C06-95F1-C502A00120EC}" destId="{473EF767-AC8D-441E-B19E-359811FD9346}" srcOrd="1" destOrd="0" presId="urn:microsoft.com/office/officeart/2005/8/layout/hierarchy1"/>
    <dgm:cxn modelId="{2D63091D-0D11-4E34-8C07-A848CA32399B}" type="presParOf" srcId="{F1F4AFA6-6292-42F4-A8F7-627FACA6AE95}" destId="{F6E08DD9-9D21-44F6-A4CE-526BEA0474FC}" srcOrd="1" destOrd="0" presId="urn:microsoft.com/office/officeart/2005/8/layout/hierarchy1"/>
    <dgm:cxn modelId="{1E31BF85-4EBF-4317-A25F-E3F9D92AF43F}" type="presParOf" srcId="{F6E08DD9-9D21-44F6-A4CE-526BEA0474FC}" destId="{41A12E89-2235-47F1-829A-272E9A77CE10}" srcOrd="0" destOrd="0" presId="urn:microsoft.com/office/officeart/2005/8/layout/hierarchy1"/>
    <dgm:cxn modelId="{BC4A10E0-D360-4BA7-B406-F2068DB97B05}" type="presParOf" srcId="{F6E08DD9-9D21-44F6-A4CE-526BEA0474FC}" destId="{4C54C251-6182-4502-B6F4-630CEA630C51}" srcOrd="1" destOrd="0" presId="urn:microsoft.com/office/officeart/2005/8/layout/hierarchy1"/>
    <dgm:cxn modelId="{FD739DDE-114F-4609-B8ED-2065B8E13C02}" type="presParOf" srcId="{4C54C251-6182-4502-B6F4-630CEA630C51}" destId="{13CC8CD6-39AC-4697-A9C9-F0612F240126}" srcOrd="0" destOrd="0" presId="urn:microsoft.com/office/officeart/2005/8/layout/hierarchy1"/>
    <dgm:cxn modelId="{53B20A51-177B-45B2-9524-70902F8A4B6B}" type="presParOf" srcId="{13CC8CD6-39AC-4697-A9C9-F0612F240126}" destId="{B2D7F4A6-3DB9-401B-9B45-582885FC665C}" srcOrd="0" destOrd="0" presId="urn:microsoft.com/office/officeart/2005/8/layout/hierarchy1"/>
    <dgm:cxn modelId="{50DE6AEF-E151-4F47-8A6F-7F94A78702F7}" type="presParOf" srcId="{13CC8CD6-39AC-4697-A9C9-F0612F240126}" destId="{1CD9125D-BF1C-49DE-8D37-0C5B3AA4FB94}" srcOrd="1" destOrd="0" presId="urn:microsoft.com/office/officeart/2005/8/layout/hierarchy1"/>
    <dgm:cxn modelId="{629D1CDB-2EF4-4BF5-A599-ED7E6960E198}" type="presParOf" srcId="{4C54C251-6182-4502-B6F4-630CEA630C51}" destId="{72DDAC2F-9B9E-41AA-AA2B-0433503C7E86}" srcOrd="1" destOrd="0" presId="urn:microsoft.com/office/officeart/2005/8/layout/hierarchy1"/>
    <dgm:cxn modelId="{CF157D95-08C7-450E-B4A7-1B31E07694B6}" type="presParOf" srcId="{F6E08DD9-9D21-44F6-A4CE-526BEA0474FC}" destId="{1F20A0A5-EBB1-4E68-BF68-A762EBA6FEEB}" srcOrd="2" destOrd="0" presId="urn:microsoft.com/office/officeart/2005/8/layout/hierarchy1"/>
    <dgm:cxn modelId="{6C12A2DA-2927-478F-9358-76B41A4485DE}" type="presParOf" srcId="{F6E08DD9-9D21-44F6-A4CE-526BEA0474FC}" destId="{35BD1A55-14B1-4E22-B9B4-8D5BE8FF21C1}" srcOrd="3" destOrd="0" presId="urn:microsoft.com/office/officeart/2005/8/layout/hierarchy1"/>
    <dgm:cxn modelId="{D0A4B561-92CF-4852-A38C-6183359AABAA}" type="presParOf" srcId="{35BD1A55-14B1-4E22-B9B4-8D5BE8FF21C1}" destId="{0B12BCFB-94A3-4807-8EAE-AB5113CC01A4}" srcOrd="0" destOrd="0" presId="urn:microsoft.com/office/officeart/2005/8/layout/hierarchy1"/>
    <dgm:cxn modelId="{005A9CD6-70C4-4339-AFA2-458220314B1B}" type="presParOf" srcId="{0B12BCFB-94A3-4807-8EAE-AB5113CC01A4}" destId="{B2C11212-36CF-4A19-8025-6A61F87C3C97}" srcOrd="0" destOrd="0" presId="urn:microsoft.com/office/officeart/2005/8/layout/hierarchy1"/>
    <dgm:cxn modelId="{9B66FCAA-F406-4740-8F76-9FC0E854065C}" type="presParOf" srcId="{0B12BCFB-94A3-4807-8EAE-AB5113CC01A4}" destId="{0F9E7161-0AA8-41B5-B2A0-1A92A032B788}" srcOrd="1" destOrd="0" presId="urn:microsoft.com/office/officeart/2005/8/layout/hierarchy1"/>
    <dgm:cxn modelId="{32685317-44E7-47D5-A25A-8DE4161470F0}" type="presParOf" srcId="{35BD1A55-14B1-4E22-B9B4-8D5BE8FF21C1}" destId="{9DAEA34E-F0FD-4995-B4B6-0973B2E5867E}" srcOrd="1" destOrd="0" presId="urn:microsoft.com/office/officeart/2005/8/layout/hierarchy1"/>
    <dgm:cxn modelId="{EAB87C92-DAB4-42D0-AF79-2134ED67968C}" type="presParOf" srcId="{F6E08DD9-9D21-44F6-A4CE-526BEA0474FC}" destId="{751F2372-6A24-4569-9585-4891E1CFA4EF}" srcOrd="4" destOrd="0" presId="urn:microsoft.com/office/officeart/2005/8/layout/hierarchy1"/>
    <dgm:cxn modelId="{3B4776F1-82FC-44B0-889B-991417100192}" type="presParOf" srcId="{F6E08DD9-9D21-44F6-A4CE-526BEA0474FC}" destId="{DA58E044-9CD2-4651-A7CE-64A1BD63E36E}" srcOrd="5" destOrd="0" presId="urn:microsoft.com/office/officeart/2005/8/layout/hierarchy1"/>
    <dgm:cxn modelId="{E47759AB-080C-41A4-AD55-0757935208A4}" type="presParOf" srcId="{DA58E044-9CD2-4651-A7CE-64A1BD63E36E}" destId="{863AA16B-B96F-4FD3-A6FE-275C7F0E3328}" srcOrd="0" destOrd="0" presId="urn:microsoft.com/office/officeart/2005/8/layout/hierarchy1"/>
    <dgm:cxn modelId="{5CF282A2-9C43-4168-A676-3DD01A75A8D8}" type="presParOf" srcId="{863AA16B-B96F-4FD3-A6FE-275C7F0E3328}" destId="{228B01BC-46AE-451E-8047-4F0B5CA62ACE}" srcOrd="0" destOrd="0" presId="urn:microsoft.com/office/officeart/2005/8/layout/hierarchy1"/>
    <dgm:cxn modelId="{2587D7EA-4E87-42E8-9DE4-C36158E09997}" type="presParOf" srcId="{863AA16B-B96F-4FD3-A6FE-275C7F0E3328}" destId="{7F1C44D2-41F7-4021-8A2C-6E0D57F359A7}" srcOrd="1" destOrd="0" presId="urn:microsoft.com/office/officeart/2005/8/layout/hierarchy1"/>
    <dgm:cxn modelId="{AB884729-6A6A-4AAC-82C2-16EBD073B9A7}" type="presParOf" srcId="{DA58E044-9CD2-4651-A7CE-64A1BD63E36E}" destId="{8C0FCC5A-715E-4A2F-AA82-8218CC309339}" srcOrd="1" destOrd="0" presId="urn:microsoft.com/office/officeart/2005/8/layout/hierarchy1"/>
    <dgm:cxn modelId="{50669388-9148-4E36-9EC7-FF50214F6890}" type="presParOf" srcId="{F6E08DD9-9D21-44F6-A4CE-526BEA0474FC}" destId="{325C331A-B54E-4112-AB50-A95E5ACEA647}" srcOrd="6" destOrd="0" presId="urn:microsoft.com/office/officeart/2005/8/layout/hierarchy1"/>
    <dgm:cxn modelId="{386F48FC-8738-4595-9A35-EDAFC7F43D85}" type="presParOf" srcId="{F6E08DD9-9D21-44F6-A4CE-526BEA0474FC}" destId="{B4BF9CFC-DDED-4825-80CD-2A685D801C2F}" srcOrd="7" destOrd="0" presId="urn:microsoft.com/office/officeart/2005/8/layout/hierarchy1"/>
    <dgm:cxn modelId="{77801FA6-85DC-4EF8-B5F6-9AC8D3A4A0AB}" type="presParOf" srcId="{B4BF9CFC-DDED-4825-80CD-2A685D801C2F}" destId="{7C6D193A-93A7-4FF2-A463-B02E91D12F46}" srcOrd="0" destOrd="0" presId="urn:microsoft.com/office/officeart/2005/8/layout/hierarchy1"/>
    <dgm:cxn modelId="{7BE11BB5-1A27-4242-B74F-6F3D77625A71}" type="presParOf" srcId="{7C6D193A-93A7-4FF2-A463-B02E91D12F46}" destId="{2D56F571-4017-4E10-A57D-80E3C76ACADA}" srcOrd="0" destOrd="0" presId="urn:microsoft.com/office/officeart/2005/8/layout/hierarchy1"/>
    <dgm:cxn modelId="{DC0E5F62-3CB7-45FD-B9DC-197A89F567B3}" type="presParOf" srcId="{7C6D193A-93A7-4FF2-A463-B02E91D12F46}" destId="{4EE883B3-745B-4298-A3C7-AA99571109BA}" srcOrd="1" destOrd="0" presId="urn:microsoft.com/office/officeart/2005/8/layout/hierarchy1"/>
    <dgm:cxn modelId="{7567BEC1-35D7-49FE-84AD-B9E6F368AD61}" type="presParOf" srcId="{B4BF9CFC-DDED-4825-80CD-2A685D801C2F}" destId="{F5989B36-3035-466D-8042-C8636ABE6C17}" srcOrd="1" destOrd="0" presId="urn:microsoft.com/office/officeart/2005/8/layout/hierarchy1"/>
    <dgm:cxn modelId="{8DD600BA-0D23-4588-B6A5-0E1E95FF5641}" type="presParOf" srcId="{F6E08DD9-9D21-44F6-A4CE-526BEA0474FC}" destId="{4ADC0FC5-635A-435F-9E32-F028EB6DF243}" srcOrd="8" destOrd="0" presId="urn:microsoft.com/office/officeart/2005/8/layout/hierarchy1"/>
    <dgm:cxn modelId="{5B9E8E84-FE45-4419-A521-381BD01B6379}" type="presParOf" srcId="{F6E08DD9-9D21-44F6-A4CE-526BEA0474FC}" destId="{801C552F-780F-4CB5-B678-A62920D77CEC}" srcOrd="9" destOrd="0" presId="urn:microsoft.com/office/officeart/2005/8/layout/hierarchy1"/>
    <dgm:cxn modelId="{189C92BD-ADF9-4EE7-8AA8-E7656B56743E}" type="presParOf" srcId="{801C552F-780F-4CB5-B678-A62920D77CEC}" destId="{A0FEE830-1D55-465C-BC6B-8E814B29F399}" srcOrd="0" destOrd="0" presId="urn:microsoft.com/office/officeart/2005/8/layout/hierarchy1"/>
    <dgm:cxn modelId="{0661D282-AF23-4943-A6F1-8D1BC6B13454}" type="presParOf" srcId="{A0FEE830-1D55-465C-BC6B-8E814B29F399}" destId="{17364EBC-7AD9-44B8-8B13-FF7CE7EB6DA9}" srcOrd="0" destOrd="0" presId="urn:microsoft.com/office/officeart/2005/8/layout/hierarchy1"/>
    <dgm:cxn modelId="{0F0084F2-7D54-43F7-833B-BEB9CE4F2F6D}" type="presParOf" srcId="{A0FEE830-1D55-465C-BC6B-8E814B29F399}" destId="{8B7749F2-7C20-435C-AD9C-515E96157470}" srcOrd="1" destOrd="0" presId="urn:microsoft.com/office/officeart/2005/8/layout/hierarchy1"/>
    <dgm:cxn modelId="{34A589B3-C211-4AAE-A211-E8206B451ED4}" type="presParOf" srcId="{801C552F-780F-4CB5-B678-A62920D77CEC}" destId="{F763B570-61DB-423B-A76F-F3C35C80986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B0804A-A112-4C25-8A7F-E9C39EC8D31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D24D17-DA18-4070-8379-1211F1FD12C2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>
            <a:solidFill>
              <a:schemeClr val="tx1"/>
            </a:solidFill>
          </a:endParaRPr>
        </a:p>
      </dgm:t>
    </dgm:pt>
    <dgm:pt modelId="{6A5128B7-6FD5-4143-9E3C-D9A6EFD39DFD}" type="parTrans" cxnId="{93782E66-F191-4552-8B44-389DA214A310}">
      <dgm:prSet/>
      <dgm:spPr/>
      <dgm:t>
        <a:bodyPr/>
        <a:lstStyle/>
        <a:p>
          <a:endParaRPr lang="en-GB"/>
        </a:p>
      </dgm:t>
    </dgm:pt>
    <dgm:pt modelId="{662A1A14-CB79-4007-97DF-805588F2D20C}" type="sibTrans" cxnId="{93782E66-F191-4552-8B44-389DA214A310}">
      <dgm:prSet/>
      <dgm:spPr/>
      <dgm:t>
        <a:bodyPr/>
        <a:lstStyle/>
        <a:p>
          <a:endParaRPr lang="en-GB"/>
        </a:p>
      </dgm:t>
    </dgm:pt>
    <dgm:pt modelId="{33BD7478-B6AD-422C-BD7C-B6B77576207C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>
            <a:solidFill>
              <a:schemeClr val="tx1"/>
            </a:solidFill>
          </a:endParaRPr>
        </a:p>
      </dgm:t>
    </dgm:pt>
    <dgm:pt modelId="{13317036-0A6E-402E-8531-B8E55BF15E69}" type="parTrans" cxnId="{78C8113B-4DAB-478A-838B-A97223775DC7}">
      <dgm:prSet/>
      <dgm:spPr/>
      <dgm:t>
        <a:bodyPr/>
        <a:lstStyle/>
        <a:p>
          <a:endParaRPr lang="en-GB"/>
        </a:p>
      </dgm:t>
    </dgm:pt>
    <dgm:pt modelId="{22FD3886-4969-4966-B67F-44BBAA87AF10}" type="sibTrans" cxnId="{78C8113B-4DAB-478A-838B-A97223775DC7}">
      <dgm:prSet/>
      <dgm:spPr/>
      <dgm:t>
        <a:bodyPr/>
        <a:lstStyle/>
        <a:p>
          <a:endParaRPr lang="en-GB"/>
        </a:p>
      </dgm:t>
    </dgm:pt>
    <dgm:pt modelId="{4E1AC4E2-6E97-45E9-A482-549A2A27C691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>
            <a:solidFill>
              <a:schemeClr val="tx1"/>
            </a:solidFill>
          </a:endParaRPr>
        </a:p>
      </dgm:t>
    </dgm:pt>
    <dgm:pt modelId="{E98D896C-C027-4E41-B34B-3AE2F0B89BF3}" type="parTrans" cxnId="{F0BFC341-34A4-4262-8341-F8B9BDB7A6BF}">
      <dgm:prSet/>
      <dgm:spPr/>
      <dgm:t>
        <a:bodyPr/>
        <a:lstStyle/>
        <a:p>
          <a:endParaRPr lang="en-GB"/>
        </a:p>
      </dgm:t>
    </dgm:pt>
    <dgm:pt modelId="{4A77168A-AFDE-415C-9449-1791A4ACEA7D}" type="sibTrans" cxnId="{F0BFC341-34A4-4262-8341-F8B9BDB7A6BF}">
      <dgm:prSet/>
      <dgm:spPr/>
      <dgm:t>
        <a:bodyPr/>
        <a:lstStyle/>
        <a:p>
          <a:endParaRPr lang="en-GB"/>
        </a:p>
      </dgm:t>
    </dgm:pt>
    <dgm:pt modelId="{4941EE44-5FFA-4A53-AF2D-96A28F0D3059}">
      <dgm:prSet phldrT="[Text]" phldr="0" custT="1"/>
      <dgm:spPr/>
      <dgm:t>
        <a:bodyPr/>
        <a:lstStyle/>
        <a:p>
          <a:r>
            <a:rPr lang="en-GB" sz="14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>
            <a:solidFill>
              <a:schemeClr val="tx1"/>
            </a:solidFill>
          </a:endParaRPr>
        </a:p>
      </dgm:t>
    </dgm:pt>
    <dgm:pt modelId="{04B4C876-6A9E-4B10-A02D-DCF5E5CE77B6}" type="parTrans" cxnId="{B51FD07F-DD4F-4113-B1B6-DCACD5007D65}">
      <dgm:prSet/>
      <dgm:spPr/>
      <dgm:t>
        <a:bodyPr/>
        <a:lstStyle/>
        <a:p>
          <a:endParaRPr lang="en-GB"/>
        </a:p>
      </dgm:t>
    </dgm:pt>
    <dgm:pt modelId="{E46DBD2E-EBFE-4FA1-8353-B0243B2A0632}" type="sibTrans" cxnId="{B51FD07F-DD4F-4113-B1B6-DCACD5007D65}">
      <dgm:prSet/>
      <dgm:spPr/>
      <dgm:t>
        <a:bodyPr/>
        <a:lstStyle/>
        <a:p>
          <a:endParaRPr lang="en-GB"/>
        </a:p>
      </dgm:t>
    </dgm:pt>
    <dgm:pt modelId="{D7BBA0CA-446C-4EE7-B8CF-F8E2616D94E9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>
            <a:solidFill>
              <a:schemeClr val="tx1"/>
            </a:solidFill>
          </a:endParaRPr>
        </a:p>
      </dgm:t>
    </dgm:pt>
    <dgm:pt modelId="{5051A349-34F1-4FFD-91A1-9AB9F8419C63}" type="parTrans" cxnId="{65FD83F3-CB06-4957-AE5E-C2F6A5A2FF05}">
      <dgm:prSet/>
      <dgm:spPr/>
      <dgm:t>
        <a:bodyPr/>
        <a:lstStyle/>
        <a:p>
          <a:endParaRPr lang="en-GB"/>
        </a:p>
      </dgm:t>
    </dgm:pt>
    <dgm:pt modelId="{05603A58-1950-4613-8428-0FC316797E32}" type="sibTrans" cxnId="{65FD83F3-CB06-4957-AE5E-C2F6A5A2FF05}">
      <dgm:prSet/>
      <dgm:spPr/>
      <dgm:t>
        <a:bodyPr/>
        <a:lstStyle/>
        <a:p>
          <a:endParaRPr lang="en-GB"/>
        </a:p>
      </dgm:t>
    </dgm:pt>
    <dgm:pt modelId="{DA2B57C1-1DE6-4C3F-A937-DF6269BBB104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gm:t>
    </dgm:pt>
    <dgm:pt modelId="{0EA22FBB-0733-4925-922D-0042D8459BE3}" type="parTrans" cxnId="{57E063D9-48A8-4391-AD55-61C566962C30}">
      <dgm:prSet/>
      <dgm:spPr/>
      <dgm:t>
        <a:bodyPr/>
        <a:lstStyle/>
        <a:p>
          <a:endParaRPr lang="en-GB"/>
        </a:p>
      </dgm:t>
    </dgm:pt>
    <dgm:pt modelId="{F39CC426-BDD6-488D-AD01-D6033929D744}" type="sibTrans" cxnId="{57E063D9-48A8-4391-AD55-61C566962C30}">
      <dgm:prSet/>
      <dgm:spPr/>
      <dgm:t>
        <a:bodyPr/>
        <a:lstStyle/>
        <a:p>
          <a:endParaRPr lang="en-GB"/>
        </a:p>
      </dgm:t>
    </dgm:pt>
    <dgm:pt modelId="{80FFED6A-0BC4-4F0E-B22F-C539E82D1F4E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Assemblies</a:t>
          </a:r>
        </a:p>
      </dgm:t>
    </dgm:pt>
    <dgm:pt modelId="{43129C20-B6D5-40E6-90BB-5C4C4D680305}" type="parTrans" cxnId="{A97B5A3E-3AB5-444C-8653-E902A071D9C9}">
      <dgm:prSet/>
      <dgm:spPr/>
      <dgm:t>
        <a:bodyPr/>
        <a:lstStyle/>
        <a:p>
          <a:endParaRPr lang="en-GB"/>
        </a:p>
      </dgm:t>
    </dgm:pt>
    <dgm:pt modelId="{5C5BF77B-A928-43DC-A05E-9EA4309A9CE0}" type="sibTrans" cxnId="{A97B5A3E-3AB5-444C-8653-E902A071D9C9}">
      <dgm:prSet/>
      <dgm:spPr/>
      <dgm:t>
        <a:bodyPr/>
        <a:lstStyle/>
        <a:p>
          <a:endParaRPr lang="en-GB"/>
        </a:p>
      </dgm:t>
    </dgm:pt>
    <dgm:pt modelId="{9C64A377-BA64-4B14-A063-04581ADFFC4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gm:t>
    </dgm:pt>
    <dgm:pt modelId="{2B7FF1BB-4F27-422B-A440-7E1DCDF85B4E}" type="parTrans" cxnId="{B808B364-FC0C-4541-B49B-5F2B037548BE}">
      <dgm:prSet/>
      <dgm:spPr/>
      <dgm:t>
        <a:bodyPr/>
        <a:lstStyle/>
        <a:p>
          <a:endParaRPr lang="en-GB"/>
        </a:p>
      </dgm:t>
    </dgm:pt>
    <dgm:pt modelId="{9E194196-1314-4F0A-843A-FD6523FAE031}" type="sibTrans" cxnId="{B808B364-FC0C-4541-B49B-5F2B037548BE}">
      <dgm:prSet/>
      <dgm:spPr/>
      <dgm:t>
        <a:bodyPr/>
        <a:lstStyle/>
        <a:p>
          <a:endParaRPr lang="en-GB"/>
        </a:p>
      </dgm:t>
    </dgm:pt>
    <dgm:pt modelId="{1913CF55-9388-43BB-B3D8-9871937EB66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gm:t>
    </dgm:pt>
    <dgm:pt modelId="{B5BBE0F6-5E9F-4152-83E3-9C392A7ADF90}" type="parTrans" cxnId="{C482DC61-4F26-4A98-94CE-72B4F529A68B}">
      <dgm:prSet/>
      <dgm:spPr/>
      <dgm:t>
        <a:bodyPr/>
        <a:lstStyle/>
        <a:p>
          <a:endParaRPr lang="en-GB"/>
        </a:p>
      </dgm:t>
    </dgm:pt>
    <dgm:pt modelId="{2E00546C-311C-4A7B-AC5E-F0E5C0B3BBE1}" type="sibTrans" cxnId="{C482DC61-4F26-4A98-94CE-72B4F529A68B}">
      <dgm:prSet/>
      <dgm:spPr/>
      <dgm:t>
        <a:bodyPr/>
        <a:lstStyle/>
        <a:p>
          <a:endParaRPr lang="en-GB"/>
        </a:p>
      </dgm:t>
    </dgm:pt>
    <dgm:pt modelId="{76277234-7FEE-4B0D-82A6-E8290019B5FC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>
            <a:solidFill>
              <a:schemeClr val="tx1"/>
            </a:solidFill>
          </a:endParaRPr>
        </a:p>
      </dgm:t>
    </dgm:pt>
    <dgm:pt modelId="{8A082DEB-C013-4DF9-85A8-3C7FBD13172E}" type="parTrans" cxnId="{629A1FFE-BC28-40EC-AEA3-0F705DF7725C}">
      <dgm:prSet/>
      <dgm:spPr/>
      <dgm:t>
        <a:bodyPr/>
        <a:lstStyle/>
        <a:p>
          <a:endParaRPr lang="en-GB"/>
        </a:p>
      </dgm:t>
    </dgm:pt>
    <dgm:pt modelId="{B1C9B1EF-D2A9-493E-95AA-83327A52C3EE}" type="sibTrans" cxnId="{629A1FFE-BC28-40EC-AEA3-0F705DF7725C}">
      <dgm:prSet/>
      <dgm:spPr/>
      <dgm:t>
        <a:bodyPr/>
        <a:lstStyle/>
        <a:p>
          <a:endParaRPr lang="en-GB"/>
        </a:p>
      </dgm:t>
    </dgm:pt>
    <dgm:pt modelId="{380E5BFE-CE13-4B78-A0C2-058B759FC8DD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gm:t>
    </dgm:pt>
    <dgm:pt modelId="{24007177-F2D8-4609-B389-04DFC47B2EBB}" type="parTrans" cxnId="{36AE8A8E-3603-45D9-8B97-7D6BF339DC32}">
      <dgm:prSet/>
      <dgm:spPr/>
      <dgm:t>
        <a:bodyPr/>
        <a:lstStyle/>
        <a:p>
          <a:endParaRPr lang="en-GB"/>
        </a:p>
      </dgm:t>
    </dgm:pt>
    <dgm:pt modelId="{91679F46-46BF-488F-AE68-032ED401FA94}" type="sibTrans" cxnId="{36AE8A8E-3603-45D9-8B97-7D6BF339DC32}">
      <dgm:prSet/>
      <dgm:spPr/>
      <dgm:t>
        <a:bodyPr/>
        <a:lstStyle/>
        <a:p>
          <a:endParaRPr lang="en-GB"/>
        </a:p>
      </dgm:t>
    </dgm:pt>
    <dgm:pt modelId="{BAF2AD80-333C-4B53-9ECD-E69CB8EE45D3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gm:t>
    </dgm:pt>
    <dgm:pt modelId="{ABAE4A64-858B-4167-8953-99FF146227E0}" type="parTrans" cxnId="{C43F09F9-AA6E-467A-A955-2C77658F4B22}">
      <dgm:prSet/>
      <dgm:spPr/>
      <dgm:t>
        <a:bodyPr/>
        <a:lstStyle/>
        <a:p>
          <a:endParaRPr lang="en-GB"/>
        </a:p>
      </dgm:t>
    </dgm:pt>
    <dgm:pt modelId="{7B6AD555-BA34-429E-B865-25FEA994A9C7}" type="sibTrans" cxnId="{C43F09F9-AA6E-467A-A955-2C77658F4B22}">
      <dgm:prSet/>
      <dgm:spPr/>
      <dgm:t>
        <a:bodyPr/>
        <a:lstStyle/>
        <a:p>
          <a:endParaRPr lang="en-GB"/>
        </a:p>
      </dgm:t>
    </dgm:pt>
    <dgm:pt modelId="{05E8EB6E-EDBF-41E2-B8CA-1777A1A76DE4}" type="pres">
      <dgm:prSet presAssocID="{4DB0804A-A112-4C25-8A7F-E9C39EC8D317}" presName="cycle" presStyleCnt="0">
        <dgm:presLayoutVars>
          <dgm:dir/>
          <dgm:resizeHandles val="exact"/>
        </dgm:presLayoutVars>
      </dgm:prSet>
      <dgm:spPr/>
    </dgm:pt>
    <dgm:pt modelId="{A3740E8B-6C74-49E4-8010-A06AF50AA83E}" type="pres">
      <dgm:prSet presAssocID="{AED24D17-DA18-4070-8379-1211F1FD12C2}" presName="node" presStyleLbl="node1" presStyleIdx="0" presStyleCnt="12" custScaleX="214839" custScaleY="120310" custRadScaleRad="96096">
        <dgm:presLayoutVars>
          <dgm:bulletEnabled val="1"/>
        </dgm:presLayoutVars>
      </dgm:prSet>
      <dgm:spPr>
        <a:solidFill>
          <a:srgbClr val="92D050"/>
        </a:solidFill>
      </dgm:spPr>
    </dgm:pt>
    <dgm:pt modelId="{0B33886A-BB56-4771-9ABE-CB598B8FD6AB}" type="pres">
      <dgm:prSet presAssocID="{662A1A14-CB79-4007-97DF-805588F2D20C}" presName="sibTrans" presStyleLbl="sibTrans2D1" presStyleIdx="0" presStyleCnt="12"/>
      <dgm:spPr>
        <a:solidFill>
          <a:srgbClr val="92D050"/>
        </a:solidFill>
      </dgm:spPr>
    </dgm:pt>
    <dgm:pt modelId="{BBA3119E-3647-4E55-AE80-7A8B00F6A55A}" type="pres">
      <dgm:prSet presAssocID="{662A1A14-CB79-4007-97DF-805588F2D20C}" presName="connectorText" presStyleLbl="sibTrans2D1" presStyleIdx="0" presStyleCnt="12"/>
      <dgm:spPr/>
    </dgm:pt>
    <dgm:pt modelId="{3F89E491-2488-4EE5-AD77-FDBD2B02D4F1}" type="pres">
      <dgm:prSet presAssocID="{80FFED6A-0BC4-4F0E-B22F-C539E82D1F4E}" presName="node" presStyleLbl="node1" presStyleIdx="1" presStyleCnt="12" custScaleX="214839" custScaleY="120310" custRadScaleRad="101787" custRadScaleInc="59570">
        <dgm:presLayoutVars>
          <dgm:bulletEnabled val="1"/>
        </dgm:presLayoutVars>
      </dgm:prSet>
      <dgm:spPr>
        <a:solidFill>
          <a:srgbClr val="92D050"/>
        </a:solidFill>
      </dgm:spPr>
    </dgm:pt>
    <dgm:pt modelId="{CF1C62E1-A67A-4765-8CB0-9CF5DFBCE4E5}" type="pres">
      <dgm:prSet presAssocID="{5C5BF77B-A928-43DC-A05E-9EA4309A9CE0}" presName="sibTrans" presStyleLbl="sibTrans2D1" presStyleIdx="1" presStyleCnt="12"/>
      <dgm:spPr>
        <a:solidFill>
          <a:srgbClr val="92D050"/>
        </a:solidFill>
      </dgm:spPr>
    </dgm:pt>
    <dgm:pt modelId="{A7AC4274-1667-48AA-875C-B0C87420B5EF}" type="pres">
      <dgm:prSet presAssocID="{5C5BF77B-A928-43DC-A05E-9EA4309A9CE0}" presName="connectorText" presStyleLbl="sibTrans2D1" presStyleIdx="1" presStyleCnt="12"/>
      <dgm:spPr/>
    </dgm:pt>
    <dgm:pt modelId="{B5B3057E-2647-4081-B254-68AAAC9C8CBA}" type="pres">
      <dgm:prSet presAssocID="{33BD7478-B6AD-422C-BD7C-B6B77576207C}" presName="node" presStyleLbl="node1" presStyleIdx="2" presStyleCnt="12" custScaleX="214839" custScaleY="120310" custRadScaleRad="98105" custRadScaleInc="13179">
        <dgm:presLayoutVars>
          <dgm:bulletEnabled val="1"/>
        </dgm:presLayoutVars>
      </dgm:prSet>
      <dgm:spPr>
        <a:solidFill>
          <a:srgbClr val="92D050"/>
        </a:solidFill>
      </dgm:spPr>
    </dgm:pt>
    <dgm:pt modelId="{2460B8A6-47F0-4BE1-B40A-B15B89A52F5A}" type="pres">
      <dgm:prSet presAssocID="{22FD3886-4969-4966-B67F-44BBAA87AF10}" presName="sibTrans" presStyleLbl="sibTrans2D1" presStyleIdx="2" presStyleCnt="12"/>
      <dgm:spPr>
        <a:solidFill>
          <a:srgbClr val="92D050"/>
        </a:solidFill>
      </dgm:spPr>
    </dgm:pt>
    <dgm:pt modelId="{EDD209AC-141C-40A0-BF02-DD2C6621BCD6}" type="pres">
      <dgm:prSet presAssocID="{22FD3886-4969-4966-B67F-44BBAA87AF10}" presName="connectorText" presStyleLbl="sibTrans2D1" presStyleIdx="2" presStyleCnt="12"/>
      <dgm:spPr/>
    </dgm:pt>
    <dgm:pt modelId="{B8969EAA-8F85-4D6E-8467-6B3F923278E6}" type="pres">
      <dgm:prSet presAssocID="{4E1AC4E2-6E97-45E9-A482-549A2A27C691}" presName="node" presStyleLbl="node1" presStyleIdx="3" presStyleCnt="12" custScaleX="214839" custScaleY="120310" custRadScaleRad="100077" custRadScaleInc="14919">
        <dgm:presLayoutVars>
          <dgm:bulletEnabled val="1"/>
        </dgm:presLayoutVars>
      </dgm:prSet>
      <dgm:spPr>
        <a:solidFill>
          <a:srgbClr val="92D050"/>
        </a:solidFill>
      </dgm:spPr>
    </dgm:pt>
    <dgm:pt modelId="{408F2746-2589-40CB-A1DA-7F8CB302AC65}" type="pres">
      <dgm:prSet presAssocID="{4A77168A-AFDE-415C-9449-1791A4ACEA7D}" presName="sibTrans" presStyleLbl="sibTrans2D1" presStyleIdx="3" presStyleCnt="12"/>
      <dgm:spPr>
        <a:solidFill>
          <a:srgbClr val="92D050"/>
        </a:solidFill>
      </dgm:spPr>
    </dgm:pt>
    <dgm:pt modelId="{1B10F94C-8441-4770-A1B6-B628CFC61D12}" type="pres">
      <dgm:prSet presAssocID="{4A77168A-AFDE-415C-9449-1791A4ACEA7D}" presName="connectorText" presStyleLbl="sibTrans2D1" presStyleIdx="3" presStyleCnt="12"/>
      <dgm:spPr/>
    </dgm:pt>
    <dgm:pt modelId="{1309D985-99F5-41F1-8BBE-41320A525A18}" type="pres">
      <dgm:prSet presAssocID="{1913CF55-9388-43BB-B3D8-9871937EB660}" presName="node" presStyleLbl="node1" presStyleIdx="4" presStyleCnt="12" custScaleX="214839" custScaleY="120310" custRadScaleRad="102010" custRadScaleInc="12674">
        <dgm:presLayoutVars>
          <dgm:bulletEnabled val="1"/>
        </dgm:presLayoutVars>
      </dgm:prSet>
      <dgm:spPr>
        <a:solidFill>
          <a:srgbClr val="92D050"/>
        </a:solidFill>
      </dgm:spPr>
    </dgm:pt>
    <dgm:pt modelId="{530DA9F7-F24A-439F-AD9B-BEC23FC021DC}" type="pres">
      <dgm:prSet presAssocID="{2E00546C-311C-4A7B-AC5E-F0E5C0B3BBE1}" presName="sibTrans" presStyleLbl="sibTrans2D1" presStyleIdx="4" presStyleCnt="12"/>
      <dgm:spPr>
        <a:solidFill>
          <a:srgbClr val="92D050"/>
        </a:solidFill>
      </dgm:spPr>
    </dgm:pt>
    <dgm:pt modelId="{40272766-F3F7-4666-8A7E-A63CBF2CDB9C}" type="pres">
      <dgm:prSet presAssocID="{2E00546C-311C-4A7B-AC5E-F0E5C0B3BBE1}" presName="connectorText" presStyleLbl="sibTrans2D1" presStyleIdx="4" presStyleCnt="12"/>
      <dgm:spPr/>
    </dgm:pt>
    <dgm:pt modelId="{75C521DD-D6FE-4AB6-AF33-CF97E616B84A}" type="pres">
      <dgm:prSet presAssocID="{76277234-7FEE-4B0D-82A6-E8290019B5FC}" presName="node" presStyleLbl="node1" presStyleIdx="5" presStyleCnt="12" custScaleX="214839" custScaleY="120310" custRadScaleRad="112862" custRadScaleInc="-47310">
        <dgm:presLayoutVars>
          <dgm:bulletEnabled val="1"/>
        </dgm:presLayoutVars>
      </dgm:prSet>
      <dgm:spPr>
        <a:solidFill>
          <a:srgbClr val="92D050"/>
        </a:solidFill>
      </dgm:spPr>
    </dgm:pt>
    <dgm:pt modelId="{C3CDE3F0-56A6-4A8B-934B-069F3847B3E6}" type="pres">
      <dgm:prSet presAssocID="{B1C9B1EF-D2A9-493E-95AA-83327A52C3EE}" presName="sibTrans" presStyleLbl="sibTrans2D1" presStyleIdx="5" presStyleCnt="12"/>
      <dgm:spPr>
        <a:solidFill>
          <a:srgbClr val="92D050"/>
        </a:solidFill>
      </dgm:spPr>
    </dgm:pt>
    <dgm:pt modelId="{C6311EEA-8E99-4428-961E-C1AAE094C3D4}" type="pres">
      <dgm:prSet presAssocID="{B1C9B1EF-D2A9-493E-95AA-83327A52C3EE}" presName="connectorText" presStyleLbl="sibTrans2D1" presStyleIdx="5" presStyleCnt="12"/>
      <dgm:spPr/>
    </dgm:pt>
    <dgm:pt modelId="{C0A74276-42DE-4C4F-B73A-1B60E9395EA4}" type="pres">
      <dgm:prSet presAssocID="{4941EE44-5FFA-4A53-AF2D-96A28F0D3059}" presName="node" presStyleLbl="node1" presStyleIdx="6" presStyleCnt="12" custScaleX="214839" custScaleY="120310" custRadScaleRad="100488">
        <dgm:presLayoutVars>
          <dgm:bulletEnabled val="1"/>
        </dgm:presLayoutVars>
      </dgm:prSet>
      <dgm:spPr>
        <a:solidFill>
          <a:srgbClr val="92D050"/>
        </a:solidFill>
      </dgm:spPr>
    </dgm:pt>
    <dgm:pt modelId="{B8FD8D43-187B-475D-A0CF-609764AAEB85}" type="pres">
      <dgm:prSet presAssocID="{E46DBD2E-EBFE-4FA1-8353-B0243B2A0632}" presName="sibTrans" presStyleLbl="sibTrans2D1" presStyleIdx="6" presStyleCnt="12"/>
      <dgm:spPr>
        <a:solidFill>
          <a:srgbClr val="92D050"/>
        </a:solidFill>
      </dgm:spPr>
    </dgm:pt>
    <dgm:pt modelId="{8FD548D6-FE14-4C44-85AC-7016A7CB1D83}" type="pres">
      <dgm:prSet presAssocID="{E46DBD2E-EBFE-4FA1-8353-B0243B2A0632}" presName="connectorText" presStyleLbl="sibTrans2D1" presStyleIdx="6" presStyleCnt="12"/>
      <dgm:spPr/>
    </dgm:pt>
    <dgm:pt modelId="{5BB4813C-D292-4EBF-9610-654CA2318A50}" type="pres">
      <dgm:prSet presAssocID="{D7BBA0CA-446C-4EE7-B8CF-F8E2616D94E9}" presName="node" presStyleLbl="node1" presStyleIdx="7" presStyleCnt="12" custScaleX="214839" custScaleY="120310" custRadScaleRad="108056" custRadScaleInc="23882">
        <dgm:presLayoutVars>
          <dgm:bulletEnabled val="1"/>
        </dgm:presLayoutVars>
      </dgm:prSet>
      <dgm:spPr>
        <a:solidFill>
          <a:srgbClr val="92D050"/>
        </a:solidFill>
      </dgm:spPr>
    </dgm:pt>
    <dgm:pt modelId="{7335915C-6167-4D32-BFAB-D76FE05CE256}" type="pres">
      <dgm:prSet presAssocID="{05603A58-1950-4613-8428-0FC316797E32}" presName="sibTrans" presStyleLbl="sibTrans2D1" presStyleIdx="7" presStyleCnt="12"/>
      <dgm:spPr>
        <a:solidFill>
          <a:srgbClr val="92D050"/>
        </a:solidFill>
      </dgm:spPr>
    </dgm:pt>
    <dgm:pt modelId="{4ABD8383-E607-436C-888C-0D9D0262667E}" type="pres">
      <dgm:prSet presAssocID="{05603A58-1950-4613-8428-0FC316797E32}" presName="connectorText" presStyleLbl="sibTrans2D1" presStyleIdx="7" presStyleCnt="12"/>
      <dgm:spPr/>
    </dgm:pt>
    <dgm:pt modelId="{67BE73C5-43AD-4E75-A87D-6C6CC86F7C11}" type="pres">
      <dgm:prSet presAssocID="{DA2B57C1-1DE6-4C3F-A937-DF6269BBB104}" presName="node" presStyleLbl="node1" presStyleIdx="8" presStyleCnt="12" custScaleX="214839" custScaleY="120310" custRadScaleRad="102010" custRadScaleInc="-12674">
        <dgm:presLayoutVars>
          <dgm:bulletEnabled val="1"/>
        </dgm:presLayoutVars>
      </dgm:prSet>
      <dgm:spPr>
        <a:solidFill>
          <a:srgbClr val="92D050"/>
        </a:solidFill>
      </dgm:spPr>
    </dgm:pt>
    <dgm:pt modelId="{247D1306-6568-481E-B5EA-18B43318C065}" type="pres">
      <dgm:prSet presAssocID="{F39CC426-BDD6-488D-AD01-D6033929D744}" presName="sibTrans" presStyleLbl="sibTrans2D1" presStyleIdx="8" presStyleCnt="12"/>
      <dgm:spPr>
        <a:solidFill>
          <a:srgbClr val="92D050"/>
        </a:solidFill>
      </dgm:spPr>
    </dgm:pt>
    <dgm:pt modelId="{7A66B423-68D9-4F11-805B-D852CA11841A}" type="pres">
      <dgm:prSet presAssocID="{F39CC426-BDD6-488D-AD01-D6033929D744}" presName="connectorText" presStyleLbl="sibTrans2D1" presStyleIdx="8" presStyleCnt="12"/>
      <dgm:spPr/>
    </dgm:pt>
    <dgm:pt modelId="{1A30B5F6-7AE3-4F9A-9BA8-9FC5133EF442}" type="pres">
      <dgm:prSet presAssocID="{9C64A377-BA64-4B14-A063-04581ADFFC40}" presName="node" presStyleLbl="node1" presStyleIdx="9" presStyleCnt="12" custScaleX="214839" custScaleY="120310" custRadScaleRad="100077" custRadScaleInc="-14919">
        <dgm:presLayoutVars>
          <dgm:bulletEnabled val="1"/>
        </dgm:presLayoutVars>
      </dgm:prSet>
      <dgm:spPr>
        <a:solidFill>
          <a:srgbClr val="92D050"/>
        </a:solidFill>
      </dgm:spPr>
    </dgm:pt>
    <dgm:pt modelId="{51290D41-640D-4532-B101-4CFCA4CE76BE}" type="pres">
      <dgm:prSet presAssocID="{9E194196-1314-4F0A-843A-FD6523FAE031}" presName="sibTrans" presStyleLbl="sibTrans2D1" presStyleIdx="9" presStyleCnt="12"/>
      <dgm:spPr>
        <a:solidFill>
          <a:srgbClr val="92D050"/>
        </a:solidFill>
      </dgm:spPr>
    </dgm:pt>
    <dgm:pt modelId="{EE68F027-A4BD-43C3-9950-DC0B216B1208}" type="pres">
      <dgm:prSet presAssocID="{9E194196-1314-4F0A-843A-FD6523FAE031}" presName="connectorText" presStyleLbl="sibTrans2D1" presStyleIdx="9" presStyleCnt="12"/>
      <dgm:spPr/>
    </dgm:pt>
    <dgm:pt modelId="{DD8B8207-1AE8-43EA-A830-45F8DAC39E14}" type="pres">
      <dgm:prSet presAssocID="{380E5BFE-CE13-4B78-A0C2-058B759FC8DD}" presName="node" presStyleLbl="node1" presStyleIdx="10" presStyleCnt="12" custScaleX="214839" custScaleY="120310" custRadScaleRad="98105" custRadScaleInc="-13179">
        <dgm:presLayoutVars>
          <dgm:bulletEnabled val="1"/>
        </dgm:presLayoutVars>
      </dgm:prSet>
      <dgm:spPr>
        <a:solidFill>
          <a:srgbClr val="92D050"/>
        </a:solidFill>
      </dgm:spPr>
    </dgm:pt>
    <dgm:pt modelId="{0C392A23-C9D5-4316-B8F6-3CFE1B8F72BF}" type="pres">
      <dgm:prSet presAssocID="{91679F46-46BF-488F-AE68-032ED401FA94}" presName="sibTrans" presStyleLbl="sibTrans2D1" presStyleIdx="10" presStyleCnt="12"/>
      <dgm:spPr>
        <a:solidFill>
          <a:srgbClr val="92D050"/>
        </a:solidFill>
      </dgm:spPr>
    </dgm:pt>
    <dgm:pt modelId="{66F12A0B-6C8C-44C1-AB39-8EB817FF0A7E}" type="pres">
      <dgm:prSet presAssocID="{91679F46-46BF-488F-AE68-032ED401FA94}" presName="connectorText" presStyleLbl="sibTrans2D1" presStyleIdx="10" presStyleCnt="12"/>
      <dgm:spPr/>
    </dgm:pt>
    <dgm:pt modelId="{D298B01C-E102-4B30-9B12-462EFAF636D8}" type="pres">
      <dgm:prSet presAssocID="{BAF2AD80-333C-4B53-9ECD-E69CB8EE45D3}" presName="node" presStyleLbl="node1" presStyleIdx="11" presStyleCnt="12" custScaleX="214839" custScaleY="120310" custRadScaleRad="100092" custRadScaleInc="-51456">
        <dgm:presLayoutVars>
          <dgm:bulletEnabled val="1"/>
        </dgm:presLayoutVars>
      </dgm:prSet>
      <dgm:spPr>
        <a:solidFill>
          <a:srgbClr val="92D050"/>
        </a:solidFill>
      </dgm:spPr>
    </dgm:pt>
    <dgm:pt modelId="{82C8F9A4-9EE1-4FF6-81CB-8E6009EA2489}" type="pres">
      <dgm:prSet presAssocID="{7B6AD555-BA34-429E-B865-25FEA994A9C7}" presName="sibTrans" presStyleLbl="sibTrans2D1" presStyleIdx="11" presStyleCnt="12"/>
      <dgm:spPr>
        <a:solidFill>
          <a:srgbClr val="92D050"/>
        </a:solidFill>
      </dgm:spPr>
    </dgm:pt>
    <dgm:pt modelId="{B0881357-8D50-4938-AECC-27F5A032D38C}" type="pres">
      <dgm:prSet presAssocID="{7B6AD555-BA34-429E-B865-25FEA994A9C7}" presName="connectorText" presStyleLbl="sibTrans2D1" presStyleIdx="11" presStyleCnt="12"/>
      <dgm:spPr/>
    </dgm:pt>
  </dgm:ptLst>
  <dgm:cxnLst>
    <dgm:cxn modelId="{F6F55C12-6EEA-4051-A9E2-14FEE83A43EC}" type="presOf" srcId="{9C64A377-BA64-4B14-A063-04581ADFFC40}" destId="{1A30B5F6-7AE3-4F9A-9BA8-9FC5133EF442}" srcOrd="0" destOrd="0" presId="urn:microsoft.com/office/officeart/2005/8/layout/cycle2"/>
    <dgm:cxn modelId="{C8414D20-2BD0-4835-8009-2AE00AB7759C}" type="presOf" srcId="{7B6AD555-BA34-429E-B865-25FEA994A9C7}" destId="{B0881357-8D50-4938-AECC-27F5A032D38C}" srcOrd="1" destOrd="0" presId="urn:microsoft.com/office/officeart/2005/8/layout/cycle2"/>
    <dgm:cxn modelId="{5748E621-B5D9-49A2-9DBB-36BD3D764062}" type="presOf" srcId="{662A1A14-CB79-4007-97DF-805588F2D20C}" destId="{0B33886A-BB56-4771-9ABE-CB598B8FD6AB}" srcOrd="0" destOrd="0" presId="urn:microsoft.com/office/officeart/2005/8/layout/cycle2"/>
    <dgm:cxn modelId="{30A17D25-818D-4A4D-804C-D2F914C8CB21}" type="presOf" srcId="{F39CC426-BDD6-488D-AD01-D6033929D744}" destId="{247D1306-6568-481E-B5EA-18B43318C065}" srcOrd="0" destOrd="0" presId="urn:microsoft.com/office/officeart/2005/8/layout/cycle2"/>
    <dgm:cxn modelId="{792D832B-819C-4BDC-BE6C-B0F35CEB1482}" type="presOf" srcId="{4941EE44-5FFA-4A53-AF2D-96A28F0D3059}" destId="{C0A74276-42DE-4C4F-B73A-1B60E9395EA4}" srcOrd="0" destOrd="0" presId="urn:microsoft.com/office/officeart/2005/8/layout/cycle2"/>
    <dgm:cxn modelId="{3346EC2C-BD3A-4BC3-BF6E-DAD8D34574F7}" type="presOf" srcId="{5C5BF77B-A928-43DC-A05E-9EA4309A9CE0}" destId="{A7AC4274-1667-48AA-875C-B0C87420B5EF}" srcOrd="1" destOrd="0" presId="urn:microsoft.com/office/officeart/2005/8/layout/cycle2"/>
    <dgm:cxn modelId="{93CCD72E-6005-4A35-B0E8-8A15D978148E}" type="presOf" srcId="{B1C9B1EF-D2A9-493E-95AA-83327A52C3EE}" destId="{C6311EEA-8E99-4428-961E-C1AAE094C3D4}" srcOrd="1" destOrd="0" presId="urn:microsoft.com/office/officeart/2005/8/layout/cycle2"/>
    <dgm:cxn modelId="{78C8113B-4DAB-478A-838B-A97223775DC7}" srcId="{4DB0804A-A112-4C25-8A7F-E9C39EC8D317}" destId="{33BD7478-B6AD-422C-BD7C-B6B77576207C}" srcOrd="2" destOrd="0" parTransId="{13317036-0A6E-402E-8531-B8E55BF15E69}" sibTransId="{22FD3886-4969-4966-B67F-44BBAA87AF10}"/>
    <dgm:cxn modelId="{E7753F3E-ADD8-4E95-BA46-5FCCDEE2519A}" type="presOf" srcId="{4A77168A-AFDE-415C-9449-1791A4ACEA7D}" destId="{1B10F94C-8441-4770-A1B6-B628CFC61D12}" srcOrd="1" destOrd="0" presId="urn:microsoft.com/office/officeart/2005/8/layout/cycle2"/>
    <dgm:cxn modelId="{A97B5A3E-3AB5-444C-8653-E902A071D9C9}" srcId="{4DB0804A-A112-4C25-8A7F-E9C39EC8D317}" destId="{80FFED6A-0BC4-4F0E-B22F-C539E82D1F4E}" srcOrd="1" destOrd="0" parTransId="{43129C20-B6D5-40E6-90BB-5C4C4D680305}" sibTransId="{5C5BF77B-A928-43DC-A05E-9EA4309A9CE0}"/>
    <dgm:cxn modelId="{71DBFD3F-1B27-4A85-93D7-E1A905C65983}" type="presOf" srcId="{F39CC426-BDD6-488D-AD01-D6033929D744}" destId="{7A66B423-68D9-4F11-805B-D852CA11841A}" srcOrd="1" destOrd="0" presId="urn:microsoft.com/office/officeart/2005/8/layout/cycle2"/>
    <dgm:cxn modelId="{25DF335C-300B-452C-A3B5-D2DDCA00EBF0}" type="presOf" srcId="{DA2B57C1-1DE6-4C3F-A937-DF6269BBB104}" destId="{67BE73C5-43AD-4E75-A87D-6C6CC86F7C11}" srcOrd="0" destOrd="0" presId="urn:microsoft.com/office/officeart/2005/8/layout/cycle2"/>
    <dgm:cxn modelId="{8939215F-0033-4A52-A80E-432DE06E56BE}" type="presOf" srcId="{B1C9B1EF-D2A9-493E-95AA-83327A52C3EE}" destId="{C3CDE3F0-56A6-4A8B-934B-069F3847B3E6}" srcOrd="0" destOrd="0" presId="urn:microsoft.com/office/officeart/2005/8/layout/cycle2"/>
    <dgm:cxn modelId="{7CFF9B5F-D906-41D1-B9B0-6322CB3C9675}" type="presOf" srcId="{80FFED6A-0BC4-4F0E-B22F-C539E82D1F4E}" destId="{3F89E491-2488-4EE5-AD77-FDBD2B02D4F1}" srcOrd="0" destOrd="0" presId="urn:microsoft.com/office/officeart/2005/8/layout/cycle2"/>
    <dgm:cxn modelId="{F0BFC341-34A4-4262-8341-F8B9BDB7A6BF}" srcId="{4DB0804A-A112-4C25-8A7F-E9C39EC8D317}" destId="{4E1AC4E2-6E97-45E9-A482-549A2A27C691}" srcOrd="3" destOrd="0" parTransId="{E98D896C-C027-4E41-B34B-3AE2F0B89BF3}" sibTransId="{4A77168A-AFDE-415C-9449-1791A4ACEA7D}"/>
    <dgm:cxn modelId="{C482DC61-4F26-4A98-94CE-72B4F529A68B}" srcId="{4DB0804A-A112-4C25-8A7F-E9C39EC8D317}" destId="{1913CF55-9388-43BB-B3D8-9871937EB660}" srcOrd="4" destOrd="0" parTransId="{B5BBE0F6-5E9F-4152-83E3-9C392A7ADF90}" sibTransId="{2E00546C-311C-4A7B-AC5E-F0E5C0B3BBE1}"/>
    <dgm:cxn modelId="{EF820243-F6F8-4A91-A01A-60C189F394E3}" type="presOf" srcId="{9E194196-1314-4F0A-843A-FD6523FAE031}" destId="{EE68F027-A4BD-43C3-9950-DC0B216B1208}" srcOrd="1" destOrd="0" presId="urn:microsoft.com/office/officeart/2005/8/layout/cycle2"/>
    <dgm:cxn modelId="{B808B364-FC0C-4541-B49B-5F2B037548BE}" srcId="{4DB0804A-A112-4C25-8A7F-E9C39EC8D317}" destId="{9C64A377-BA64-4B14-A063-04581ADFFC40}" srcOrd="9" destOrd="0" parTransId="{2B7FF1BB-4F27-422B-A440-7E1DCDF85B4E}" sibTransId="{9E194196-1314-4F0A-843A-FD6523FAE031}"/>
    <dgm:cxn modelId="{BB036665-D5F0-4704-BBBA-E47976755C17}" type="presOf" srcId="{2E00546C-311C-4A7B-AC5E-F0E5C0B3BBE1}" destId="{40272766-F3F7-4666-8A7E-A63CBF2CDB9C}" srcOrd="1" destOrd="0" presId="urn:microsoft.com/office/officeart/2005/8/layout/cycle2"/>
    <dgm:cxn modelId="{80399145-D887-4274-A84E-F8D2BB891B27}" type="presOf" srcId="{76277234-7FEE-4B0D-82A6-E8290019B5FC}" destId="{75C521DD-D6FE-4AB6-AF33-CF97E616B84A}" srcOrd="0" destOrd="0" presId="urn:microsoft.com/office/officeart/2005/8/layout/cycle2"/>
    <dgm:cxn modelId="{93782E66-F191-4552-8B44-389DA214A310}" srcId="{4DB0804A-A112-4C25-8A7F-E9C39EC8D317}" destId="{AED24D17-DA18-4070-8379-1211F1FD12C2}" srcOrd="0" destOrd="0" parTransId="{6A5128B7-6FD5-4143-9E3C-D9A6EFD39DFD}" sibTransId="{662A1A14-CB79-4007-97DF-805588F2D20C}"/>
    <dgm:cxn modelId="{ABC6D949-516C-4C50-90A0-BB2014FF7629}" type="presOf" srcId="{4A77168A-AFDE-415C-9449-1791A4ACEA7D}" destId="{408F2746-2589-40CB-A1DA-7F8CB302AC65}" srcOrd="0" destOrd="0" presId="urn:microsoft.com/office/officeart/2005/8/layout/cycle2"/>
    <dgm:cxn modelId="{FD0D1B4A-89F7-4846-ACE4-830CA265F643}" type="presOf" srcId="{33BD7478-B6AD-422C-BD7C-B6B77576207C}" destId="{B5B3057E-2647-4081-B254-68AAAC9C8CBA}" srcOrd="0" destOrd="0" presId="urn:microsoft.com/office/officeart/2005/8/layout/cycle2"/>
    <dgm:cxn modelId="{516CF84B-10F8-4AA1-A705-2E5B25975A2E}" type="presOf" srcId="{2E00546C-311C-4A7B-AC5E-F0E5C0B3BBE1}" destId="{530DA9F7-F24A-439F-AD9B-BEC23FC021DC}" srcOrd="0" destOrd="0" presId="urn:microsoft.com/office/officeart/2005/8/layout/cycle2"/>
    <dgm:cxn modelId="{463FB94C-1E8E-456A-9E59-81C138F7F92A}" type="presOf" srcId="{BAF2AD80-333C-4B53-9ECD-E69CB8EE45D3}" destId="{D298B01C-E102-4B30-9B12-462EFAF636D8}" srcOrd="0" destOrd="0" presId="urn:microsoft.com/office/officeart/2005/8/layout/cycle2"/>
    <dgm:cxn modelId="{59A4C44D-295C-44FF-BDF1-11EABB7130B7}" type="presOf" srcId="{22FD3886-4969-4966-B67F-44BBAA87AF10}" destId="{2460B8A6-47F0-4BE1-B40A-B15B89A52F5A}" srcOrd="0" destOrd="0" presId="urn:microsoft.com/office/officeart/2005/8/layout/cycle2"/>
    <dgm:cxn modelId="{C9F8C76D-9F45-4CAB-9265-EEB5F3C8D7CC}" type="presOf" srcId="{E46DBD2E-EBFE-4FA1-8353-B0243B2A0632}" destId="{8FD548D6-FE14-4C44-85AC-7016A7CB1D83}" srcOrd="1" destOrd="0" presId="urn:microsoft.com/office/officeart/2005/8/layout/cycle2"/>
    <dgm:cxn modelId="{CB19D26E-83CE-4471-9CF5-38254F830846}" type="presOf" srcId="{22FD3886-4969-4966-B67F-44BBAA87AF10}" destId="{EDD209AC-141C-40A0-BF02-DD2C6621BCD6}" srcOrd="1" destOrd="0" presId="urn:microsoft.com/office/officeart/2005/8/layout/cycle2"/>
    <dgm:cxn modelId="{45719053-3F86-4302-BBA4-24EDBCF2F3E2}" type="presOf" srcId="{91679F46-46BF-488F-AE68-032ED401FA94}" destId="{0C392A23-C9D5-4316-B8F6-3CFE1B8F72BF}" srcOrd="0" destOrd="0" presId="urn:microsoft.com/office/officeart/2005/8/layout/cycle2"/>
    <dgm:cxn modelId="{DF57B573-BBF7-4FB7-A792-531ABC9E5A76}" type="presOf" srcId="{D7BBA0CA-446C-4EE7-B8CF-F8E2616D94E9}" destId="{5BB4813C-D292-4EBF-9610-654CA2318A50}" srcOrd="0" destOrd="0" presId="urn:microsoft.com/office/officeart/2005/8/layout/cycle2"/>
    <dgm:cxn modelId="{21452B74-7921-4766-94CD-9E84910E9D85}" type="presOf" srcId="{9E194196-1314-4F0A-843A-FD6523FAE031}" destId="{51290D41-640D-4532-B101-4CFCA4CE76BE}" srcOrd="0" destOrd="0" presId="urn:microsoft.com/office/officeart/2005/8/layout/cycle2"/>
    <dgm:cxn modelId="{86E23554-939A-4BC5-A074-1A509C43E5B1}" type="presOf" srcId="{91679F46-46BF-488F-AE68-032ED401FA94}" destId="{66F12A0B-6C8C-44C1-AB39-8EB817FF0A7E}" srcOrd="1" destOrd="0" presId="urn:microsoft.com/office/officeart/2005/8/layout/cycle2"/>
    <dgm:cxn modelId="{B51FD07F-DD4F-4113-B1B6-DCACD5007D65}" srcId="{4DB0804A-A112-4C25-8A7F-E9C39EC8D317}" destId="{4941EE44-5FFA-4A53-AF2D-96A28F0D3059}" srcOrd="6" destOrd="0" parTransId="{04B4C876-6A9E-4B10-A02D-DCF5E5CE77B6}" sibTransId="{E46DBD2E-EBFE-4FA1-8353-B0243B2A0632}"/>
    <dgm:cxn modelId="{36AE8A8E-3603-45D9-8B97-7D6BF339DC32}" srcId="{4DB0804A-A112-4C25-8A7F-E9C39EC8D317}" destId="{380E5BFE-CE13-4B78-A0C2-058B759FC8DD}" srcOrd="10" destOrd="0" parTransId="{24007177-F2D8-4609-B389-04DFC47B2EBB}" sibTransId="{91679F46-46BF-488F-AE68-032ED401FA94}"/>
    <dgm:cxn modelId="{515B8093-77C3-40BE-ADF7-57F7A64FBCA4}" type="presOf" srcId="{7B6AD555-BA34-429E-B865-25FEA994A9C7}" destId="{82C8F9A4-9EE1-4FF6-81CB-8E6009EA2489}" srcOrd="0" destOrd="0" presId="urn:microsoft.com/office/officeart/2005/8/layout/cycle2"/>
    <dgm:cxn modelId="{9E5FE198-FD02-4051-B5A2-51F0E86CCB94}" type="presOf" srcId="{AED24D17-DA18-4070-8379-1211F1FD12C2}" destId="{A3740E8B-6C74-49E4-8010-A06AF50AA83E}" srcOrd="0" destOrd="0" presId="urn:microsoft.com/office/officeart/2005/8/layout/cycle2"/>
    <dgm:cxn modelId="{932DF39D-766E-4576-92FC-ED59F818B5C2}" type="presOf" srcId="{E46DBD2E-EBFE-4FA1-8353-B0243B2A0632}" destId="{B8FD8D43-187B-475D-A0CF-609764AAEB85}" srcOrd="0" destOrd="0" presId="urn:microsoft.com/office/officeart/2005/8/layout/cycle2"/>
    <dgm:cxn modelId="{EBD6AEB9-42E4-420B-9E62-23D3507A475B}" type="presOf" srcId="{662A1A14-CB79-4007-97DF-805588F2D20C}" destId="{BBA3119E-3647-4E55-AE80-7A8B00F6A55A}" srcOrd="1" destOrd="0" presId="urn:microsoft.com/office/officeart/2005/8/layout/cycle2"/>
    <dgm:cxn modelId="{792F64BB-E5CA-455F-9AE1-3CDDF2D02706}" type="presOf" srcId="{5C5BF77B-A928-43DC-A05E-9EA4309A9CE0}" destId="{CF1C62E1-A67A-4765-8CB0-9CF5DFBCE4E5}" srcOrd="0" destOrd="0" presId="urn:microsoft.com/office/officeart/2005/8/layout/cycle2"/>
    <dgm:cxn modelId="{3B23A0D1-EDF9-4F41-BC34-BE1F78CA8072}" type="presOf" srcId="{05603A58-1950-4613-8428-0FC316797E32}" destId="{7335915C-6167-4D32-BFAB-D76FE05CE256}" srcOrd="0" destOrd="0" presId="urn:microsoft.com/office/officeart/2005/8/layout/cycle2"/>
    <dgm:cxn modelId="{003352D5-F6DB-4727-9861-E59756340F72}" type="presOf" srcId="{1913CF55-9388-43BB-B3D8-9871937EB660}" destId="{1309D985-99F5-41F1-8BBE-41320A525A18}" srcOrd="0" destOrd="0" presId="urn:microsoft.com/office/officeart/2005/8/layout/cycle2"/>
    <dgm:cxn modelId="{57E063D9-48A8-4391-AD55-61C566962C30}" srcId="{4DB0804A-A112-4C25-8A7F-E9C39EC8D317}" destId="{DA2B57C1-1DE6-4C3F-A937-DF6269BBB104}" srcOrd="8" destOrd="0" parTransId="{0EA22FBB-0733-4925-922D-0042D8459BE3}" sibTransId="{F39CC426-BDD6-488D-AD01-D6033929D744}"/>
    <dgm:cxn modelId="{B33DE0DA-39AE-4F91-976B-D65BCAB10747}" type="presOf" srcId="{380E5BFE-CE13-4B78-A0C2-058B759FC8DD}" destId="{DD8B8207-1AE8-43EA-A830-45F8DAC39E14}" srcOrd="0" destOrd="0" presId="urn:microsoft.com/office/officeart/2005/8/layout/cycle2"/>
    <dgm:cxn modelId="{32AA6FE5-7A5A-4144-8FD9-AA6F07E30060}" type="presOf" srcId="{05603A58-1950-4613-8428-0FC316797E32}" destId="{4ABD8383-E607-436C-888C-0D9D0262667E}" srcOrd="1" destOrd="0" presId="urn:microsoft.com/office/officeart/2005/8/layout/cycle2"/>
    <dgm:cxn modelId="{2BC69BF2-E6CE-4BEE-8B43-95BE88A09D81}" type="presOf" srcId="{4DB0804A-A112-4C25-8A7F-E9C39EC8D317}" destId="{05E8EB6E-EDBF-41E2-B8CA-1777A1A76DE4}" srcOrd="0" destOrd="0" presId="urn:microsoft.com/office/officeart/2005/8/layout/cycle2"/>
    <dgm:cxn modelId="{65FD83F3-CB06-4957-AE5E-C2F6A5A2FF05}" srcId="{4DB0804A-A112-4C25-8A7F-E9C39EC8D317}" destId="{D7BBA0CA-446C-4EE7-B8CF-F8E2616D94E9}" srcOrd="7" destOrd="0" parTransId="{5051A349-34F1-4FFD-91A1-9AB9F8419C63}" sibTransId="{05603A58-1950-4613-8428-0FC316797E32}"/>
    <dgm:cxn modelId="{A5E18AF8-905E-423C-9272-79E9EA872418}" type="presOf" srcId="{4E1AC4E2-6E97-45E9-A482-549A2A27C691}" destId="{B8969EAA-8F85-4D6E-8467-6B3F923278E6}" srcOrd="0" destOrd="0" presId="urn:microsoft.com/office/officeart/2005/8/layout/cycle2"/>
    <dgm:cxn modelId="{C43F09F9-AA6E-467A-A955-2C77658F4B22}" srcId="{4DB0804A-A112-4C25-8A7F-E9C39EC8D317}" destId="{BAF2AD80-333C-4B53-9ECD-E69CB8EE45D3}" srcOrd="11" destOrd="0" parTransId="{ABAE4A64-858B-4167-8953-99FF146227E0}" sibTransId="{7B6AD555-BA34-429E-B865-25FEA994A9C7}"/>
    <dgm:cxn modelId="{629A1FFE-BC28-40EC-AEA3-0F705DF7725C}" srcId="{4DB0804A-A112-4C25-8A7F-E9C39EC8D317}" destId="{76277234-7FEE-4B0D-82A6-E8290019B5FC}" srcOrd="5" destOrd="0" parTransId="{8A082DEB-C013-4DF9-85A8-3C7FBD13172E}" sibTransId="{B1C9B1EF-D2A9-493E-95AA-83327A52C3EE}"/>
    <dgm:cxn modelId="{7D33D4EF-F615-447D-8F20-F2975A4FBDD4}" type="presParOf" srcId="{05E8EB6E-EDBF-41E2-B8CA-1777A1A76DE4}" destId="{A3740E8B-6C74-49E4-8010-A06AF50AA83E}" srcOrd="0" destOrd="0" presId="urn:microsoft.com/office/officeart/2005/8/layout/cycle2"/>
    <dgm:cxn modelId="{9313C3ED-0450-484B-B41F-364D979D78D4}" type="presParOf" srcId="{05E8EB6E-EDBF-41E2-B8CA-1777A1A76DE4}" destId="{0B33886A-BB56-4771-9ABE-CB598B8FD6AB}" srcOrd="1" destOrd="0" presId="urn:microsoft.com/office/officeart/2005/8/layout/cycle2"/>
    <dgm:cxn modelId="{31D2119B-AD87-4825-8322-C3E5469F3641}" type="presParOf" srcId="{0B33886A-BB56-4771-9ABE-CB598B8FD6AB}" destId="{BBA3119E-3647-4E55-AE80-7A8B00F6A55A}" srcOrd="0" destOrd="0" presId="urn:microsoft.com/office/officeart/2005/8/layout/cycle2"/>
    <dgm:cxn modelId="{C88336DD-B2CE-49F8-A19D-195BF96422FB}" type="presParOf" srcId="{05E8EB6E-EDBF-41E2-B8CA-1777A1A76DE4}" destId="{3F89E491-2488-4EE5-AD77-FDBD2B02D4F1}" srcOrd="2" destOrd="0" presId="urn:microsoft.com/office/officeart/2005/8/layout/cycle2"/>
    <dgm:cxn modelId="{F634C4F1-D719-4120-A607-AA503FDC9855}" type="presParOf" srcId="{05E8EB6E-EDBF-41E2-B8CA-1777A1A76DE4}" destId="{CF1C62E1-A67A-4765-8CB0-9CF5DFBCE4E5}" srcOrd="3" destOrd="0" presId="urn:microsoft.com/office/officeart/2005/8/layout/cycle2"/>
    <dgm:cxn modelId="{333A2CE2-1860-4E6E-A6AB-2342E591B900}" type="presParOf" srcId="{CF1C62E1-A67A-4765-8CB0-9CF5DFBCE4E5}" destId="{A7AC4274-1667-48AA-875C-B0C87420B5EF}" srcOrd="0" destOrd="0" presId="urn:microsoft.com/office/officeart/2005/8/layout/cycle2"/>
    <dgm:cxn modelId="{B508124A-F2EC-46E9-A629-0C12E9B28183}" type="presParOf" srcId="{05E8EB6E-EDBF-41E2-B8CA-1777A1A76DE4}" destId="{B5B3057E-2647-4081-B254-68AAAC9C8CBA}" srcOrd="4" destOrd="0" presId="urn:microsoft.com/office/officeart/2005/8/layout/cycle2"/>
    <dgm:cxn modelId="{FA7A4FDC-EE52-4F28-928E-E239D4109019}" type="presParOf" srcId="{05E8EB6E-EDBF-41E2-B8CA-1777A1A76DE4}" destId="{2460B8A6-47F0-4BE1-B40A-B15B89A52F5A}" srcOrd="5" destOrd="0" presId="urn:microsoft.com/office/officeart/2005/8/layout/cycle2"/>
    <dgm:cxn modelId="{A3B7BB3C-0143-4944-AB8C-ABECB20164B3}" type="presParOf" srcId="{2460B8A6-47F0-4BE1-B40A-B15B89A52F5A}" destId="{EDD209AC-141C-40A0-BF02-DD2C6621BCD6}" srcOrd="0" destOrd="0" presId="urn:microsoft.com/office/officeart/2005/8/layout/cycle2"/>
    <dgm:cxn modelId="{9F65BB65-060F-448A-8E84-8C57AAA56259}" type="presParOf" srcId="{05E8EB6E-EDBF-41E2-B8CA-1777A1A76DE4}" destId="{B8969EAA-8F85-4D6E-8467-6B3F923278E6}" srcOrd="6" destOrd="0" presId="urn:microsoft.com/office/officeart/2005/8/layout/cycle2"/>
    <dgm:cxn modelId="{3828B29E-832A-44B9-AC11-D14684B2F34D}" type="presParOf" srcId="{05E8EB6E-EDBF-41E2-B8CA-1777A1A76DE4}" destId="{408F2746-2589-40CB-A1DA-7F8CB302AC65}" srcOrd="7" destOrd="0" presId="urn:microsoft.com/office/officeart/2005/8/layout/cycle2"/>
    <dgm:cxn modelId="{34E78716-F612-46E6-A900-AEE363576F43}" type="presParOf" srcId="{408F2746-2589-40CB-A1DA-7F8CB302AC65}" destId="{1B10F94C-8441-4770-A1B6-B628CFC61D12}" srcOrd="0" destOrd="0" presId="urn:microsoft.com/office/officeart/2005/8/layout/cycle2"/>
    <dgm:cxn modelId="{AC90D458-4263-494A-BE3E-E01240BC472F}" type="presParOf" srcId="{05E8EB6E-EDBF-41E2-B8CA-1777A1A76DE4}" destId="{1309D985-99F5-41F1-8BBE-41320A525A18}" srcOrd="8" destOrd="0" presId="urn:microsoft.com/office/officeart/2005/8/layout/cycle2"/>
    <dgm:cxn modelId="{66B1EB53-AD77-4E8B-9412-45E54D66B281}" type="presParOf" srcId="{05E8EB6E-EDBF-41E2-B8CA-1777A1A76DE4}" destId="{530DA9F7-F24A-439F-AD9B-BEC23FC021DC}" srcOrd="9" destOrd="0" presId="urn:microsoft.com/office/officeart/2005/8/layout/cycle2"/>
    <dgm:cxn modelId="{E440D307-71A1-4AD2-8640-A7D5E1C1167F}" type="presParOf" srcId="{530DA9F7-F24A-439F-AD9B-BEC23FC021DC}" destId="{40272766-F3F7-4666-8A7E-A63CBF2CDB9C}" srcOrd="0" destOrd="0" presId="urn:microsoft.com/office/officeart/2005/8/layout/cycle2"/>
    <dgm:cxn modelId="{371E0607-E856-43F7-BED2-0AD55B3F8482}" type="presParOf" srcId="{05E8EB6E-EDBF-41E2-B8CA-1777A1A76DE4}" destId="{75C521DD-D6FE-4AB6-AF33-CF97E616B84A}" srcOrd="10" destOrd="0" presId="urn:microsoft.com/office/officeart/2005/8/layout/cycle2"/>
    <dgm:cxn modelId="{D2940C2A-D5E6-4FDB-80B9-88140EAD9530}" type="presParOf" srcId="{05E8EB6E-EDBF-41E2-B8CA-1777A1A76DE4}" destId="{C3CDE3F0-56A6-4A8B-934B-069F3847B3E6}" srcOrd="11" destOrd="0" presId="urn:microsoft.com/office/officeart/2005/8/layout/cycle2"/>
    <dgm:cxn modelId="{8D82376D-0D4D-4F9B-84EC-463CE6B6F192}" type="presParOf" srcId="{C3CDE3F0-56A6-4A8B-934B-069F3847B3E6}" destId="{C6311EEA-8E99-4428-961E-C1AAE094C3D4}" srcOrd="0" destOrd="0" presId="urn:microsoft.com/office/officeart/2005/8/layout/cycle2"/>
    <dgm:cxn modelId="{486C3C02-CF3D-4033-B683-491A500CAD45}" type="presParOf" srcId="{05E8EB6E-EDBF-41E2-B8CA-1777A1A76DE4}" destId="{C0A74276-42DE-4C4F-B73A-1B60E9395EA4}" srcOrd="12" destOrd="0" presId="urn:microsoft.com/office/officeart/2005/8/layout/cycle2"/>
    <dgm:cxn modelId="{2635526D-9963-46C1-81A2-5BF330B29D45}" type="presParOf" srcId="{05E8EB6E-EDBF-41E2-B8CA-1777A1A76DE4}" destId="{B8FD8D43-187B-475D-A0CF-609764AAEB85}" srcOrd="13" destOrd="0" presId="urn:microsoft.com/office/officeart/2005/8/layout/cycle2"/>
    <dgm:cxn modelId="{253F26FD-B3B0-4413-8B84-9E65591D1F4A}" type="presParOf" srcId="{B8FD8D43-187B-475D-A0CF-609764AAEB85}" destId="{8FD548D6-FE14-4C44-85AC-7016A7CB1D83}" srcOrd="0" destOrd="0" presId="urn:microsoft.com/office/officeart/2005/8/layout/cycle2"/>
    <dgm:cxn modelId="{221F7E47-E851-4657-BCC8-67EB9D6BB62A}" type="presParOf" srcId="{05E8EB6E-EDBF-41E2-B8CA-1777A1A76DE4}" destId="{5BB4813C-D292-4EBF-9610-654CA2318A50}" srcOrd="14" destOrd="0" presId="urn:microsoft.com/office/officeart/2005/8/layout/cycle2"/>
    <dgm:cxn modelId="{3DF8D2C8-CD4F-4FB9-9B74-82FC997C4693}" type="presParOf" srcId="{05E8EB6E-EDBF-41E2-B8CA-1777A1A76DE4}" destId="{7335915C-6167-4D32-BFAB-D76FE05CE256}" srcOrd="15" destOrd="0" presId="urn:microsoft.com/office/officeart/2005/8/layout/cycle2"/>
    <dgm:cxn modelId="{3AFE11E1-8749-45B5-A358-4C88B40961B7}" type="presParOf" srcId="{7335915C-6167-4D32-BFAB-D76FE05CE256}" destId="{4ABD8383-E607-436C-888C-0D9D0262667E}" srcOrd="0" destOrd="0" presId="urn:microsoft.com/office/officeart/2005/8/layout/cycle2"/>
    <dgm:cxn modelId="{BCF49F91-DA48-4A87-A31A-3154919834B4}" type="presParOf" srcId="{05E8EB6E-EDBF-41E2-B8CA-1777A1A76DE4}" destId="{67BE73C5-43AD-4E75-A87D-6C6CC86F7C11}" srcOrd="16" destOrd="0" presId="urn:microsoft.com/office/officeart/2005/8/layout/cycle2"/>
    <dgm:cxn modelId="{755BEEEF-8D0B-4A5B-9662-252F8BC8ACEF}" type="presParOf" srcId="{05E8EB6E-EDBF-41E2-B8CA-1777A1A76DE4}" destId="{247D1306-6568-481E-B5EA-18B43318C065}" srcOrd="17" destOrd="0" presId="urn:microsoft.com/office/officeart/2005/8/layout/cycle2"/>
    <dgm:cxn modelId="{A97BBED4-6D3A-406A-A404-513FDFE79AA0}" type="presParOf" srcId="{247D1306-6568-481E-B5EA-18B43318C065}" destId="{7A66B423-68D9-4F11-805B-D852CA11841A}" srcOrd="0" destOrd="0" presId="urn:microsoft.com/office/officeart/2005/8/layout/cycle2"/>
    <dgm:cxn modelId="{2A10F0F4-53AF-488D-9760-A28B84501A1C}" type="presParOf" srcId="{05E8EB6E-EDBF-41E2-B8CA-1777A1A76DE4}" destId="{1A30B5F6-7AE3-4F9A-9BA8-9FC5133EF442}" srcOrd="18" destOrd="0" presId="urn:microsoft.com/office/officeart/2005/8/layout/cycle2"/>
    <dgm:cxn modelId="{3040D9E2-8480-4943-A66D-61582F238333}" type="presParOf" srcId="{05E8EB6E-EDBF-41E2-B8CA-1777A1A76DE4}" destId="{51290D41-640D-4532-B101-4CFCA4CE76BE}" srcOrd="19" destOrd="0" presId="urn:microsoft.com/office/officeart/2005/8/layout/cycle2"/>
    <dgm:cxn modelId="{2A534EA3-F18E-4713-97E5-9DC03BE9DF47}" type="presParOf" srcId="{51290D41-640D-4532-B101-4CFCA4CE76BE}" destId="{EE68F027-A4BD-43C3-9950-DC0B216B1208}" srcOrd="0" destOrd="0" presId="urn:microsoft.com/office/officeart/2005/8/layout/cycle2"/>
    <dgm:cxn modelId="{18CFBE54-F327-48E5-B5F8-B6EB53F2E144}" type="presParOf" srcId="{05E8EB6E-EDBF-41E2-B8CA-1777A1A76DE4}" destId="{DD8B8207-1AE8-43EA-A830-45F8DAC39E14}" srcOrd="20" destOrd="0" presId="urn:microsoft.com/office/officeart/2005/8/layout/cycle2"/>
    <dgm:cxn modelId="{4AF0C1DE-3839-45CA-8666-9951893C5D50}" type="presParOf" srcId="{05E8EB6E-EDBF-41E2-B8CA-1777A1A76DE4}" destId="{0C392A23-C9D5-4316-B8F6-3CFE1B8F72BF}" srcOrd="21" destOrd="0" presId="urn:microsoft.com/office/officeart/2005/8/layout/cycle2"/>
    <dgm:cxn modelId="{A378328B-4DFF-4A34-B1A0-124ECE5B0FE9}" type="presParOf" srcId="{0C392A23-C9D5-4316-B8F6-3CFE1B8F72BF}" destId="{66F12A0B-6C8C-44C1-AB39-8EB817FF0A7E}" srcOrd="0" destOrd="0" presId="urn:microsoft.com/office/officeart/2005/8/layout/cycle2"/>
    <dgm:cxn modelId="{DFBCEFF6-A630-464D-A5F7-FD05DFA8625F}" type="presParOf" srcId="{05E8EB6E-EDBF-41E2-B8CA-1777A1A76DE4}" destId="{D298B01C-E102-4B30-9B12-462EFAF636D8}" srcOrd="22" destOrd="0" presId="urn:microsoft.com/office/officeart/2005/8/layout/cycle2"/>
    <dgm:cxn modelId="{C59ACCE1-0EB6-40D0-B5F3-EA220DC35982}" type="presParOf" srcId="{05E8EB6E-EDBF-41E2-B8CA-1777A1A76DE4}" destId="{82C8F9A4-9EE1-4FF6-81CB-8E6009EA2489}" srcOrd="23" destOrd="0" presId="urn:microsoft.com/office/officeart/2005/8/layout/cycle2"/>
    <dgm:cxn modelId="{F3988662-5CE3-434F-8A4D-EBD8FF182C94}" type="presParOf" srcId="{82C8F9A4-9EE1-4FF6-81CB-8E6009EA2489}" destId="{B0881357-8D50-4938-AECC-27F5A032D38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C0FC5-635A-435F-9E32-F028EB6DF243}">
      <dsp:nvSpPr>
        <dsp:cNvPr id="0" name=""/>
        <dsp:cNvSpPr/>
      </dsp:nvSpPr>
      <dsp:spPr>
        <a:xfrm>
          <a:off x="4716086" y="2058338"/>
          <a:ext cx="3912514" cy="465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224"/>
              </a:lnTo>
              <a:lnTo>
                <a:pt x="3912514" y="317224"/>
              </a:lnTo>
              <a:lnTo>
                <a:pt x="3912514" y="46550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C331A-B54E-4112-AB50-A95E5ACEA647}">
      <dsp:nvSpPr>
        <dsp:cNvPr id="0" name=""/>
        <dsp:cNvSpPr/>
      </dsp:nvSpPr>
      <dsp:spPr>
        <a:xfrm>
          <a:off x="4716086" y="2058338"/>
          <a:ext cx="1956257" cy="465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224"/>
              </a:lnTo>
              <a:lnTo>
                <a:pt x="1956257" y="317224"/>
              </a:lnTo>
              <a:lnTo>
                <a:pt x="1956257" y="46550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1F2372-6A24-4569-9585-4891E1CFA4EF}">
      <dsp:nvSpPr>
        <dsp:cNvPr id="0" name=""/>
        <dsp:cNvSpPr/>
      </dsp:nvSpPr>
      <dsp:spPr>
        <a:xfrm>
          <a:off x="4670366" y="2058338"/>
          <a:ext cx="91440" cy="4655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550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20A0A5-EBB1-4E68-BF68-A762EBA6FEEB}">
      <dsp:nvSpPr>
        <dsp:cNvPr id="0" name=""/>
        <dsp:cNvSpPr/>
      </dsp:nvSpPr>
      <dsp:spPr>
        <a:xfrm>
          <a:off x="2759828" y="2058338"/>
          <a:ext cx="1956257" cy="465500"/>
        </a:xfrm>
        <a:custGeom>
          <a:avLst/>
          <a:gdLst/>
          <a:ahLst/>
          <a:cxnLst/>
          <a:rect l="0" t="0" r="0" b="0"/>
          <a:pathLst>
            <a:path>
              <a:moveTo>
                <a:pt x="1956257" y="0"/>
              </a:moveTo>
              <a:lnTo>
                <a:pt x="1956257" y="317224"/>
              </a:lnTo>
              <a:lnTo>
                <a:pt x="0" y="317224"/>
              </a:lnTo>
              <a:lnTo>
                <a:pt x="0" y="46550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12E89-2235-47F1-829A-272E9A77CE10}">
      <dsp:nvSpPr>
        <dsp:cNvPr id="0" name=""/>
        <dsp:cNvSpPr/>
      </dsp:nvSpPr>
      <dsp:spPr>
        <a:xfrm>
          <a:off x="803571" y="2058338"/>
          <a:ext cx="3912514" cy="465500"/>
        </a:xfrm>
        <a:custGeom>
          <a:avLst/>
          <a:gdLst/>
          <a:ahLst/>
          <a:cxnLst/>
          <a:rect l="0" t="0" r="0" b="0"/>
          <a:pathLst>
            <a:path>
              <a:moveTo>
                <a:pt x="3912514" y="0"/>
              </a:moveTo>
              <a:lnTo>
                <a:pt x="3912514" y="317224"/>
              </a:lnTo>
              <a:lnTo>
                <a:pt x="0" y="317224"/>
              </a:lnTo>
              <a:lnTo>
                <a:pt x="0" y="46550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F9D66E-6EE5-4846-8D51-4EB9FBE8947A}">
      <dsp:nvSpPr>
        <dsp:cNvPr id="0" name=""/>
        <dsp:cNvSpPr/>
      </dsp:nvSpPr>
      <dsp:spPr>
        <a:xfrm>
          <a:off x="3915799" y="1041974"/>
          <a:ext cx="1600574" cy="10163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EF767-AC8D-441E-B19E-359811FD9346}">
      <dsp:nvSpPr>
        <dsp:cNvPr id="0" name=""/>
        <dsp:cNvSpPr/>
      </dsp:nvSpPr>
      <dsp:spPr>
        <a:xfrm>
          <a:off x="4093640" y="1210923"/>
          <a:ext cx="1600574" cy="101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Climate Ready Leicester aims</a:t>
          </a:r>
        </a:p>
      </dsp:txBody>
      <dsp:txXfrm>
        <a:off x="4123408" y="1240691"/>
        <a:ext cx="1541038" cy="956828"/>
      </dsp:txXfrm>
    </dsp:sp>
    <dsp:sp modelId="{B2D7F4A6-3DB9-401B-9B45-582885FC665C}">
      <dsp:nvSpPr>
        <dsp:cNvPr id="0" name=""/>
        <dsp:cNvSpPr/>
      </dsp:nvSpPr>
      <dsp:spPr>
        <a:xfrm>
          <a:off x="3284" y="2523838"/>
          <a:ext cx="1600574" cy="10163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9125D-BF1C-49DE-8D37-0C5B3AA4FB94}">
      <dsp:nvSpPr>
        <dsp:cNvPr id="0" name=""/>
        <dsp:cNvSpPr/>
      </dsp:nvSpPr>
      <dsp:spPr>
        <a:xfrm>
          <a:off x="181126" y="2692788"/>
          <a:ext cx="1600574" cy="101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1. A net zero city</a:t>
          </a:r>
        </a:p>
      </dsp:txBody>
      <dsp:txXfrm>
        <a:off x="210894" y="2722556"/>
        <a:ext cx="1541038" cy="956828"/>
      </dsp:txXfrm>
    </dsp:sp>
    <dsp:sp modelId="{B2C11212-36CF-4A19-8025-6A61F87C3C97}">
      <dsp:nvSpPr>
        <dsp:cNvPr id="0" name=""/>
        <dsp:cNvSpPr/>
      </dsp:nvSpPr>
      <dsp:spPr>
        <a:xfrm>
          <a:off x="1959541" y="2523838"/>
          <a:ext cx="1600574" cy="10163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E7161-0AA8-41B5-B2A0-1A92A032B788}">
      <dsp:nvSpPr>
        <dsp:cNvPr id="0" name=""/>
        <dsp:cNvSpPr/>
      </dsp:nvSpPr>
      <dsp:spPr>
        <a:xfrm>
          <a:off x="2137383" y="2692788"/>
          <a:ext cx="1600574" cy="101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2. Reduced emissions outside the city</a:t>
          </a:r>
        </a:p>
      </dsp:txBody>
      <dsp:txXfrm>
        <a:off x="2167151" y="2722556"/>
        <a:ext cx="1541038" cy="956828"/>
      </dsp:txXfrm>
    </dsp:sp>
    <dsp:sp modelId="{228B01BC-46AE-451E-8047-4F0B5CA62ACE}">
      <dsp:nvSpPr>
        <dsp:cNvPr id="0" name=""/>
        <dsp:cNvSpPr/>
      </dsp:nvSpPr>
      <dsp:spPr>
        <a:xfrm>
          <a:off x="3915799" y="2523838"/>
          <a:ext cx="1600574" cy="10163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C44D2-41F7-4021-8A2C-6E0D57F359A7}">
      <dsp:nvSpPr>
        <dsp:cNvPr id="0" name=""/>
        <dsp:cNvSpPr/>
      </dsp:nvSpPr>
      <dsp:spPr>
        <a:xfrm>
          <a:off x="4093640" y="2692788"/>
          <a:ext cx="1600574" cy="101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3. An adapted and resilient city</a:t>
          </a:r>
        </a:p>
      </dsp:txBody>
      <dsp:txXfrm>
        <a:off x="4123408" y="2722556"/>
        <a:ext cx="1541038" cy="956828"/>
      </dsp:txXfrm>
    </dsp:sp>
    <dsp:sp modelId="{2D56F571-4017-4E10-A57D-80E3C76ACADA}">
      <dsp:nvSpPr>
        <dsp:cNvPr id="0" name=""/>
        <dsp:cNvSpPr/>
      </dsp:nvSpPr>
      <dsp:spPr>
        <a:xfrm>
          <a:off x="5872056" y="2523838"/>
          <a:ext cx="1600574" cy="10163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883B3-745B-4298-A3C7-AA99571109BA}">
      <dsp:nvSpPr>
        <dsp:cNvPr id="0" name=""/>
        <dsp:cNvSpPr/>
      </dsp:nvSpPr>
      <dsp:spPr>
        <a:xfrm>
          <a:off x="6049897" y="2692788"/>
          <a:ext cx="1600574" cy="101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4. A people-centred transition</a:t>
          </a:r>
        </a:p>
      </dsp:txBody>
      <dsp:txXfrm>
        <a:off x="6079665" y="2722556"/>
        <a:ext cx="1541038" cy="956828"/>
      </dsp:txXfrm>
    </dsp:sp>
    <dsp:sp modelId="{17364EBC-7AD9-44B8-8B13-FF7CE7EB6DA9}">
      <dsp:nvSpPr>
        <dsp:cNvPr id="0" name=""/>
        <dsp:cNvSpPr/>
      </dsp:nvSpPr>
      <dsp:spPr>
        <a:xfrm>
          <a:off x="7828313" y="2523838"/>
          <a:ext cx="1600574" cy="10163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749F2-7C20-435C-AD9C-515E96157470}">
      <dsp:nvSpPr>
        <dsp:cNvPr id="0" name=""/>
        <dsp:cNvSpPr/>
      </dsp:nvSpPr>
      <dsp:spPr>
        <a:xfrm>
          <a:off x="8006155" y="2692788"/>
          <a:ext cx="1600574" cy="101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5. A net zero and climate-adapted council</a:t>
          </a:r>
        </a:p>
      </dsp:txBody>
      <dsp:txXfrm>
        <a:off x="8035923" y="2722556"/>
        <a:ext cx="1541038" cy="9568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40E8B-6C74-49E4-8010-A06AF50AA83E}">
      <dsp:nvSpPr>
        <dsp:cNvPr id="0" name=""/>
        <dsp:cNvSpPr/>
      </dsp:nvSpPr>
      <dsp:spPr>
        <a:xfrm>
          <a:off x="4117213" y="11163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158781"/>
        <a:ext cx="1272790" cy="712763"/>
      </dsp:txXfrm>
    </dsp:sp>
    <dsp:sp modelId="{0B33886A-BB56-4771-9ABE-CB598B8FD6AB}">
      <dsp:nvSpPr>
        <dsp:cNvPr id="0" name=""/>
        <dsp:cNvSpPr/>
      </dsp:nvSpPr>
      <dsp:spPr>
        <a:xfrm rot="11688986">
          <a:off x="5775977" y="579740"/>
          <a:ext cx="3973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5787698" y="637818"/>
        <a:ext cx="27812" cy="169661"/>
      </dsp:txXfrm>
    </dsp:sp>
    <dsp:sp modelId="{3F89E491-2488-4EE5-AD77-FDBD2B02D4F1}">
      <dsp:nvSpPr>
        <dsp:cNvPr id="0" name=""/>
        <dsp:cNvSpPr/>
      </dsp:nvSpPr>
      <dsp:spPr>
        <a:xfrm>
          <a:off x="5672302" y="422512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Assemblies</a:t>
          </a:r>
        </a:p>
      </dsp:txBody>
      <dsp:txXfrm>
        <a:off x="5935905" y="570130"/>
        <a:ext cx="1272790" cy="712763"/>
      </dsp:txXfrm>
    </dsp:sp>
    <dsp:sp modelId="{CF1C62E1-A67A-4765-8CB0-9CF5DFBCE4E5}">
      <dsp:nvSpPr>
        <dsp:cNvPr id="0" name=""/>
        <dsp:cNvSpPr/>
      </dsp:nvSpPr>
      <dsp:spPr>
        <a:xfrm rot="14137198">
          <a:off x="6804855" y="1189315"/>
          <a:ext cx="8798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6825505" y="1256761"/>
        <a:ext cx="61588" cy="169661"/>
      </dsp:txXfrm>
    </dsp:sp>
    <dsp:sp modelId="{B5B3057E-2647-4081-B254-68AAAC9C8CBA}">
      <dsp:nvSpPr>
        <dsp:cNvPr id="0" name=""/>
        <dsp:cNvSpPr/>
      </dsp:nvSpPr>
      <dsp:spPr>
        <a:xfrm>
          <a:off x="6222582" y="122677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 kern="1200">
            <a:solidFill>
              <a:schemeClr val="tx1"/>
            </a:solidFill>
          </a:endParaRPr>
        </a:p>
      </dsp:txBody>
      <dsp:txXfrm>
        <a:off x="6486185" y="1374396"/>
        <a:ext cx="1272790" cy="712763"/>
      </dsp:txXfrm>
    </dsp:sp>
    <dsp:sp modelId="{2460B8A6-47F0-4BE1-B40A-B15B89A52F5A}">
      <dsp:nvSpPr>
        <dsp:cNvPr id="0" name=""/>
        <dsp:cNvSpPr/>
      </dsp:nvSpPr>
      <dsp:spPr>
        <a:xfrm rot="4499989">
          <a:off x="7224556" y="2193881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7237897" y="2233049"/>
        <a:ext cx="83999" cy="169661"/>
      </dsp:txXfrm>
    </dsp:sp>
    <dsp:sp modelId="{B8969EAA-8F85-4D6E-8467-6B3F923278E6}">
      <dsp:nvSpPr>
        <dsp:cNvPr id="0" name=""/>
        <dsp:cNvSpPr/>
      </dsp:nvSpPr>
      <dsp:spPr>
        <a:xfrm>
          <a:off x="6548289" y="2442315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 kern="1200">
            <a:solidFill>
              <a:schemeClr val="tx1"/>
            </a:solidFill>
          </a:endParaRPr>
        </a:p>
      </dsp:txBody>
      <dsp:txXfrm>
        <a:off x="6811892" y="2589933"/>
        <a:ext cx="1272790" cy="712763"/>
      </dsp:txXfrm>
    </dsp:sp>
    <dsp:sp modelId="{408F2746-2589-40CB-A1DA-7F8CB302AC65}">
      <dsp:nvSpPr>
        <dsp:cNvPr id="0" name=""/>
        <dsp:cNvSpPr/>
      </dsp:nvSpPr>
      <dsp:spPr>
        <a:xfrm rot="6300044">
          <a:off x="7226311" y="340941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7248969" y="3448581"/>
        <a:ext cx="83995" cy="169661"/>
      </dsp:txXfrm>
    </dsp:sp>
    <dsp:sp modelId="{1309D985-99F5-41F1-8BBE-41320A525A18}">
      <dsp:nvSpPr>
        <dsp:cNvPr id="0" name=""/>
        <dsp:cNvSpPr/>
      </dsp:nvSpPr>
      <dsp:spPr>
        <a:xfrm>
          <a:off x="6222573" y="365784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sp:txBody>
      <dsp:txXfrm>
        <a:off x="6486176" y="3805459"/>
        <a:ext cx="1272790" cy="712763"/>
      </dsp:txXfrm>
    </dsp:sp>
    <dsp:sp modelId="{530DA9F7-F24A-439F-AD9B-BEC23FC021DC}">
      <dsp:nvSpPr>
        <dsp:cNvPr id="0" name=""/>
        <dsp:cNvSpPr/>
      </dsp:nvSpPr>
      <dsp:spPr>
        <a:xfrm rot="17829667">
          <a:off x="6869585" y="4460788"/>
          <a:ext cx="5412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6873998" y="4524566"/>
        <a:ext cx="37889" cy="169661"/>
      </dsp:txXfrm>
    </dsp:sp>
    <dsp:sp modelId="{75C521DD-D6FE-4AB6-AF33-CF97E616B84A}">
      <dsp:nvSpPr>
        <dsp:cNvPr id="0" name=""/>
        <dsp:cNvSpPr/>
      </dsp:nvSpPr>
      <dsp:spPr>
        <a:xfrm>
          <a:off x="5772127" y="4535779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 kern="1200">
            <a:solidFill>
              <a:schemeClr val="tx1"/>
            </a:solidFill>
          </a:endParaRPr>
        </a:p>
      </dsp:txBody>
      <dsp:txXfrm>
        <a:off x="6035730" y="4683397"/>
        <a:ext cx="1272790" cy="712763"/>
      </dsp:txXfrm>
    </dsp:sp>
    <dsp:sp modelId="{C3CDE3F0-56A6-4A8B-934B-069F3847B3E6}">
      <dsp:nvSpPr>
        <dsp:cNvPr id="0" name=""/>
        <dsp:cNvSpPr/>
      </dsp:nvSpPr>
      <dsp:spPr>
        <a:xfrm rot="21099625">
          <a:off x="5820228" y="5019881"/>
          <a:ext cx="4628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5820301" y="5077442"/>
        <a:ext cx="32401" cy="169661"/>
      </dsp:txXfrm>
    </dsp:sp>
    <dsp:sp modelId="{C0A74276-42DE-4C4F-B73A-1B60E9395EA4}">
      <dsp:nvSpPr>
        <dsp:cNvPr id="0" name=""/>
        <dsp:cNvSpPr/>
      </dsp:nvSpPr>
      <dsp:spPr>
        <a:xfrm>
          <a:off x="4117213" y="4778373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4925991"/>
        <a:ext cx="1272790" cy="712763"/>
      </dsp:txXfrm>
    </dsp:sp>
    <dsp:sp modelId="{B8FD8D43-187B-475D-A0CF-609764AAEB85}">
      <dsp:nvSpPr>
        <dsp:cNvPr id="0" name=""/>
        <dsp:cNvSpPr/>
      </dsp:nvSpPr>
      <dsp:spPr>
        <a:xfrm rot="568736">
          <a:off x="4213558" y="5019005"/>
          <a:ext cx="14611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213857" y="5071950"/>
        <a:ext cx="102282" cy="169661"/>
      </dsp:txXfrm>
    </dsp:sp>
    <dsp:sp modelId="{5BB4813C-D292-4EBF-9610-654CA2318A50}">
      <dsp:nvSpPr>
        <dsp:cNvPr id="0" name=""/>
        <dsp:cNvSpPr/>
      </dsp:nvSpPr>
      <dsp:spPr>
        <a:xfrm>
          <a:off x="2664182" y="453576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 kern="1200">
            <a:solidFill>
              <a:schemeClr val="tx1"/>
            </a:solidFill>
          </a:endParaRPr>
        </a:p>
      </dsp:txBody>
      <dsp:txXfrm>
        <a:off x="2927785" y="4683386"/>
        <a:ext cx="1272790" cy="712763"/>
      </dsp:txXfrm>
    </dsp:sp>
    <dsp:sp modelId="{7335915C-6167-4D32-BFAB-D76FE05CE256}">
      <dsp:nvSpPr>
        <dsp:cNvPr id="0" name=""/>
        <dsp:cNvSpPr/>
      </dsp:nvSpPr>
      <dsp:spPr>
        <a:xfrm rot="3203187">
          <a:off x="3220023" y="4458629"/>
          <a:ext cx="3481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222130" y="4510992"/>
        <a:ext cx="24368" cy="169661"/>
      </dsp:txXfrm>
    </dsp:sp>
    <dsp:sp modelId="{67BE73C5-43AD-4E75-A87D-6C6CC86F7C11}">
      <dsp:nvSpPr>
        <dsp:cNvPr id="0" name=""/>
        <dsp:cNvSpPr/>
      </dsp:nvSpPr>
      <dsp:spPr>
        <a:xfrm>
          <a:off x="2011853" y="365784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sp:txBody>
      <dsp:txXfrm>
        <a:off x="2275456" y="3805459"/>
        <a:ext cx="1272790" cy="712763"/>
      </dsp:txXfrm>
    </dsp:sp>
    <dsp:sp modelId="{247D1306-6568-481E-B5EA-18B43318C065}">
      <dsp:nvSpPr>
        <dsp:cNvPr id="0" name=""/>
        <dsp:cNvSpPr/>
      </dsp:nvSpPr>
      <dsp:spPr>
        <a:xfrm rot="15299956">
          <a:off x="2689876" y="341597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712534" y="3489913"/>
        <a:ext cx="83995" cy="169661"/>
      </dsp:txXfrm>
    </dsp:sp>
    <dsp:sp modelId="{1A30B5F6-7AE3-4F9A-9BA8-9FC5133EF442}">
      <dsp:nvSpPr>
        <dsp:cNvPr id="0" name=""/>
        <dsp:cNvSpPr/>
      </dsp:nvSpPr>
      <dsp:spPr>
        <a:xfrm>
          <a:off x="1686137" y="2442315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sp:txBody>
      <dsp:txXfrm>
        <a:off x="1949740" y="2589933"/>
        <a:ext cx="1272790" cy="712763"/>
      </dsp:txXfrm>
    </dsp:sp>
    <dsp:sp modelId="{51290D41-640D-4532-B101-4CFCA4CE76BE}">
      <dsp:nvSpPr>
        <dsp:cNvPr id="0" name=""/>
        <dsp:cNvSpPr/>
      </dsp:nvSpPr>
      <dsp:spPr>
        <a:xfrm rot="17100011">
          <a:off x="2688111" y="2200442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701452" y="2274382"/>
        <a:ext cx="83999" cy="169661"/>
      </dsp:txXfrm>
    </dsp:sp>
    <dsp:sp modelId="{DD8B8207-1AE8-43EA-A830-45F8DAC39E14}">
      <dsp:nvSpPr>
        <dsp:cNvPr id="0" name=""/>
        <dsp:cNvSpPr/>
      </dsp:nvSpPr>
      <dsp:spPr>
        <a:xfrm>
          <a:off x="2011844" y="1226778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sp:txBody>
      <dsp:txXfrm>
        <a:off x="2275447" y="1374396"/>
        <a:ext cx="1272790" cy="712763"/>
      </dsp:txXfrm>
    </dsp:sp>
    <dsp:sp modelId="{0C392A23-C9D5-4316-B8F6-3CFE1B8F72BF}">
      <dsp:nvSpPr>
        <dsp:cNvPr id="0" name=""/>
        <dsp:cNvSpPr/>
      </dsp:nvSpPr>
      <dsp:spPr>
        <a:xfrm rot="7648894">
          <a:off x="3180884" y="1185430"/>
          <a:ext cx="81446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3200535" y="1232289"/>
        <a:ext cx="57012" cy="169661"/>
      </dsp:txXfrm>
    </dsp:sp>
    <dsp:sp modelId="{D298B01C-E102-4B30-9B12-462EFAF636D8}">
      <dsp:nvSpPr>
        <dsp:cNvPr id="0" name=""/>
        <dsp:cNvSpPr/>
      </dsp:nvSpPr>
      <dsp:spPr>
        <a:xfrm>
          <a:off x="2628569" y="422511"/>
          <a:ext cx="1799996" cy="10079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sp:txBody>
      <dsp:txXfrm>
        <a:off x="2892172" y="570129"/>
        <a:ext cx="1272790" cy="712763"/>
      </dsp:txXfrm>
    </dsp:sp>
    <dsp:sp modelId="{82C8F9A4-9EE1-4FF6-81CB-8E6009EA2489}">
      <dsp:nvSpPr>
        <dsp:cNvPr id="0" name=""/>
        <dsp:cNvSpPr/>
      </dsp:nvSpPr>
      <dsp:spPr>
        <a:xfrm rot="9873196">
          <a:off x="4240258" y="578932"/>
          <a:ext cx="6902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4260592" y="632728"/>
        <a:ext cx="48320" cy="169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702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999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94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09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83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6829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222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469e0b01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0469e0b01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395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14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7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378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8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57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89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1286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75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422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40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940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Try to get text bigger – Beth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524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5697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4222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36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0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8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5677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134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650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0746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78BAEEF8-B989-1700-0973-546C4DD99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B4CF5AA3-8B23-5933-40AB-FACEBB26F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EF603744-AE35-FAAA-DC23-35AAAB586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7329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488C103A-ABD1-6FB8-E086-2C034BE0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824EAA9F-BA5A-5B56-C1F1-E3C9047D7C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2D946DC7-C853-B20C-42E7-C407699BD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0071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>
          <a:extLst>
            <a:ext uri="{FF2B5EF4-FFF2-40B4-BE49-F238E27FC236}">
              <a16:creationId xmlns:a16="http://schemas.microsoft.com/office/drawing/2014/main" id="{15E2D03F-EEB2-9F3B-107C-2059CF8F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1:notes">
            <a:extLst>
              <a:ext uri="{FF2B5EF4-FFF2-40B4-BE49-F238E27FC236}">
                <a16:creationId xmlns:a16="http://schemas.microsoft.com/office/drawing/2014/main" id="{7B9FBE68-B777-8833-D28C-C40B9EC5C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1:notes">
            <a:extLst>
              <a:ext uri="{FF2B5EF4-FFF2-40B4-BE49-F238E27FC236}">
                <a16:creationId xmlns:a16="http://schemas.microsoft.com/office/drawing/2014/main" id="{0486F6A2-3005-D9AF-1788-805F232DD9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566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7373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Claire</a:t>
            </a:r>
            <a:endParaRPr/>
          </a:p>
        </p:txBody>
      </p:sp>
      <p:sp>
        <p:nvSpPr>
          <p:cNvPr id="1111" name="Google Shape;111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BE44F-1B26-4D70-A6FF-01FF68E1FD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8076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8530494a8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g308530494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4818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7920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092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BE44F-1B26-4D70-A6FF-01FF68E1FD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8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9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9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" y="24487"/>
            <a:ext cx="3917629" cy="14583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1"/>
          <p:cNvSpPr txBox="1">
            <a:spLocks noGrp="1"/>
          </p:cNvSpPr>
          <p:nvPr>
            <p:ph type="title"/>
          </p:nvPr>
        </p:nvSpPr>
        <p:spPr>
          <a:xfrm>
            <a:off x="374072" y="4552603"/>
            <a:ext cx="10167538" cy="102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D5B9-51F9-4439-ACA2-D87E02B8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C5720-A5EA-4ABD-8C01-D3811C0DE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83B1A-0D15-40DB-8E9F-E13F2F2B3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A9C8E-B330-460F-B7CE-B9B11C8D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68DB-2B15-477D-8788-E9AA9CAFD11F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1571D-3AC2-487D-ADB6-49D6DD24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45D89-883E-4506-B333-6244A537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37F1E-90F6-479C-8E78-22DDF4C6B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1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7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7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7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5" name="Google Shape;155;p7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" name="Google Shape;156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7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3" name="Google Shape;163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718" r:id="rId11"/>
    <p:sldLayoutId id="2147483661" r:id="rId12"/>
    <p:sldLayoutId id="214748371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sa5OBhXz-Q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framewor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WchgajHiUc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0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59.jpe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0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9.jpe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iznzU-ot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4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ow-brent.co.uk/curriculum/framework/" TargetMode="External"/><Relationship Id="rId5" Type="http://schemas.openxmlformats.org/officeDocument/2006/relationships/hyperlink" Target="https://osow-brent.co.uk/curriculum/conceptual-milestones/" TargetMode="External"/><Relationship Id="rId4" Type="http://schemas.openxmlformats.org/officeDocument/2006/relationships/hyperlink" Target="https://osow-brent.co.uk/curriculum/training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pb.org.uk/globalassets/downloads/documents/positions/education/top-tips-for-schools-to-engage-with-biodiversity.pdf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wzAJVYlODo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5.png"/><Relationship Id="rId5" Type="http://schemas.openxmlformats.org/officeDocument/2006/relationships/diagramData" Target="../diagrams/data1.xml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diagramDrawing" Target="../diagrams/drawing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beds.co.uk/our-schools-our-world/presentations-and-useful-documents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brightonpermaculture.org.uk/" TargetMode="External"/><Relationship Id="rId13" Type="http://schemas.openxmlformats.org/officeDocument/2006/relationships/image" Target="../media/image4.jpeg"/><Relationship Id="rId3" Type="http://schemas.openxmlformats.org/officeDocument/2006/relationships/hyperlink" Target="https://www.woodlandtrust.org.uk/blog/2020/03/nature-detectives/" TargetMode="External"/><Relationship Id="rId7" Type="http://schemas.openxmlformats.org/officeDocument/2006/relationships/hyperlink" Target="https://ww2.rspb.org.uk/groups/brighton" TargetMode="External"/><Relationship Id="rId12" Type="http://schemas.openxmlformats.org/officeDocument/2006/relationships/hyperlink" Target="https://bhfood.org.uk/directory/racehill-community-orchard/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justonetree.life/" TargetMode="External"/><Relationship Id="rId11" Type="http://schemas.openxmlformats.org/officeDocument/2006/relationships/hyperlink" Target="https://www.nature2020.org.uk/" TargetMode="External"/><Relationship Id="rId5" Type="http://schemas.openxmlformats.org/officeDocument/2006/relationships/hyperlink" Target="https://www.wwf.org.uk/updates/8-things-know-about-palm-oil" TargetMode="External"/><Relationship Id="rId10" Type="http://schemas.openxmlformats.org/officeDocument/2006/relationships/hyperlink" Target="http://www.brightongreenway.uk/" TargetMode="External"/><Relationship Id="rId4" Type="http://schemas.openxmlformats.org/officeDocument/2006/relationships/hyperlink" Target="http://www.worldwiseschools.ie/downloads/Ethical-Purchasing-Guide.pdf" TargetMode="External"/><Relationship Id="rId9" Type="http://schemas.openxmlformats.org/officeDocument/2006/relationships/hyperlink" Target="https://sussexwildlifetrust.org.uk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leicester.co.uk/our-schools-our-world/presentations-and-useful-documents/osow-framework/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95320C8C-DB9B-F18C-DAD9-38E67C3CC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" t="20974" r="66085" b="-229"/>
          <a:stretch/>
        </p:blipFill>
        <p:spPr>
          <a:xfrm>
            <a:off x="21941" y="1459541"/>
            <a:ext cx="4063042" cy="5378580"/>
          </a:xfrm>
          <a:prstGeom prst="rect">
            <a:avLst/>
          </a:prstGeom>
        </p:spPr>
      </p:pic>
      <p:pic>
        <p:nvPicPr>
          <p:cNvPr id="5" name="Picture 4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D1E03883-58BF-FD25-B745-BD028E60D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16" t="20974" r="-708" b="-229"/>
          <a:stretch/>
        </p:blipFill>
        <p:spPr>
          <a:xfrm>
            <a:off x="8101075" y="1459542"/>
            <a:ext cx="4180956" cy="5378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8F3C75-DFFF-25D4-1DE1-C8A44D8FA45E}"/>
              </a:ext>
            </a:extLst>
          </p:cNvPr>
          <p:cNvSpPr/>
          <p:nvPr/>
        </p:nvSpPr>
        <p:spPr>
          <a:xfrm>
            <a:off x="4117198" y="1512479"/>
            <a:ext cx="3951661" cy="51467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B0B8C-677D-56B7-3228-F4A3C6AC82B7}"/>
              </a:ext>
            </a:extLst>
          </p:cNvPr>
          <p:cNvSpPr txBox="1"/>
          <p:nvPr/>
        </p:nvSpPr>
        <p:spPr>
          <a:xfrm>
            <a:off x="4214190" y="1564243"/>
            <a:ext cx="3844393" cy="43704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i="1"/>
              <a:t>'The future of all life depends on our willingness to take action now’</a:t>
            </a:r>
          </a:p>
          <a:p>
            <a:pPr algn="ctr"/>
            <a:r>
              <a:rPr lang="en-GB" sz="2000"/>
              <a:t>David Attenborough</a:t>
            </a:r>
          </a:p>
          <a:p>
            <a:pPr algn="ctr"/>
            <a:endParaRPr lang="en-GB" sz="3200"/>
          </a:p>
          <a:p>
            <a:pPr algn="ctr"/>
            <a:r>
              <a:rPr lang="en-GB" sz="1600" b="1"/>
              <a:t>Brighton &amp; Hove City Council</a:t>
            </a:r>
          </a:p>
          <a:p>
            <a:pPr algn="ctr"/>
            <a:r>
              <a:rPr lang="en-GB" sz="1600"/>
              <a:t>Katie Eberstein and Jonathan Cooper</a:t>
            </a:r>
          </a:p>
          <a:p>
            <a:pPr algn="ctr"/>
            <a:endParaRPr lang="en-GB" sz="1600">
              <a:solidFill>
                <a:schemeClr val="tx1"/>
              </a:solidFill>
            </a:endParaRPr>
          </a:p>
          <a:p>
            <a:pPr algn="ctr"/>
            <a:r>
              <a:rPr lang="en-GB" sz="1600" b="1">
                <a:solidFill>
                  <a:schemeClr val="tx1"/>
                </a:solidFill>
              </a:rPr>
              <a:t>Leicester City Council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GB" sz="1600">
                <a:solidFill>
                  <a:schemeClr val="tx1"/>
                </a:solidFill>
              </a:rPr>
              <a:t>Marc Tench, Jasmine Walker, Laura Barke</a:t>
            </a:r>
          </a:p>
          <a:p>
            <a:pPr algn="ctr"/>
            <a:endParaRPr lang="en-GB" sz="1600">
              <a:solidFill>
                <a:schemeClr val="tx1"/>
              </a:solidFill>
            </a:endParaRPr>
          </a:p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D8C0D5-D5E6-B433-4DD3-A92A01971D07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</p:grpSpPr>
        <p:sp>
          <p:nvSpPr>
            <p:cNvPr id="12" name="Google Shape;101;p1">
              <a:extLst>
                <a:ext uri="{FF2B5EF4-FFF2-40B4-BE49-F238E27FC236}">
                  <a16:creationId xmlns:a16="http://schemas.microsoft.com/office/drawing/2014/main" id="{6BB60234-5E68-80B6-175B-F0FDF0A189D0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1800">
                  <a:latin typeface="+mn-lt"/>
                </a:rPr>
                <a:t> </a:t>
              </a:r>
              <a:r>
                <a:rPr lang="en-GB" sz="4400" b="1">
                  <a:latin typeface="+mn-lt"/>
                </a:rPr>
                <a:t>Our Schools, Our World</a:t>
              </a:r>
              <a:endParaRPr lang="en-GB" sz="4400">
                <a:latin typeface="+mn-lt"/>
              </a:endParaRPr>
            </a:p>
          </p:txBody>
        </p:sp>
        <p:pic>
          <p:nvPicPr>
            <p:cNvPr id="13" name="Picture 1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553C3C6-C8A0-CD57-6443-3257B5C78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pic>
        <p:nvPicPr>
          <p:cNvPr id="3" name="Picture 2" descr="A logo with text and green and blue colors&#10;&#10;Description automatically generated">
            <a:extLst>
              <a:ext uri="{FF2B5EF4-FFF2-40B4-BE49-F238E27FC236}">
                <a16:creationId xmlns:a16="http://schemas.microsoft.com/office/drawing/2014/main" id="{29322DED-BEB6-DCF3-6BE4-31FA8C36C3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974" y="5535940"/>
            <a:ext cx="1045713" cy="1002342"/>
          </a:xfrm>
          <a:prstGeom prst="rect">
            <a:avLst/>
          </a:prstGeom>
        </p:spPr>
      </p:pic>
      <p:pic>
        <p:nvPicPr>
          <p:cNvPr id="8" name="Picture 7" descr="A green and blue text&#10;&#10;Description automatically generated">
            <a:extLst>
              <a:ext uri="{FF2B5EF4-FFF2-40B4-BE49-F238E27FC236}">
                <a16:creationId xmlns:a16="http://schemas.microsoft.com/office/drawing/2014/main" id="{AF7AE1AA-A95F-3874-75FF-E70E87FEEE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478" y="5531735"/>
            <a:ext cx="1625924" cy="1038266"/>
          </a:xfrm>
          <a:prstGeom prst="rect">
            <a:avLst/>
          </a:prstGeom>
        </p:spPr>
      </p:pic>
      <p:pic>
        <p:nvPicPr>
          <p:cNvPr id="10" name="Picture 9" descr="H:\DATA\Education\Lee\Admin\LCC Colour Logo.jpg">
            <a:extLst>
              <a:ext uri="{FF2B5EF4-FFF2-40B4-BE49-F238E27FC236}">
                <a16:creationId xmlns:a16="http://schemas.microsoft.com/office/drawing/2014/main" id="{C8EB868A-121B-433E-7CBE-367C53EB539E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5194" y="5517978"/>
            <a:ext cx="819397" cy="1065780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321063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A873-DB22-8AB9-751A-2A47379B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The action plan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0B60B3-6B1F-0D43-4E4B-5F169CC9C2EF}"/>
              </a:ext>
            </a:extLst>
          </p:cNvPr>
          <p:cNvGrpSpPr/>
          <p:nvPr/>
        </p:nvGrpSpPr>
        <p:grpSpPr>
          <a:xfrm>
            <a:off x="9539924" y="5615709"/>
            <a:ext cx="2319044" cy="872314"/>
            <a:chOff x="9539924" y="5615709"/>
            <a:chExt cx="2319044" cy="872314"/>
          </a:xfrm>
        </p:grpSpPr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082E153-99F3-43E5-0800-740382077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1473" y="5615709"/>
              <a:ext cx="867495" cy="87231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B568CD5-86C5-A29A-27B4-0AE42BB71975}"/>
                </a:ext>
              </a:extLst>
            </p:cNvPr>
            <p:cNvCxnSpPr>
              <a:cxnSpLocks/>
            </p:cNvCxnSpPr>
            <p:nvPr/>
          </p:nvCxnSpPr>
          <p:spPr>
            <a:xfrm>
              <a:off x="10991473" y="5615709"/>
              <a:ext cx="0" cy="872314"/>
            </a:xfrm>
            <a:prstGeom prst="line">
              <a:avLst/>
            </a:prstGeom>
            <a:ln w="12700">
              <a:solidFill>
                <a:srgbClr val="00587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black and green sign with blue text&#10;&#10;Description automatically generated">
              <a:extLst>
                <a:ext uri="{FF2B5EF4-FFF2-40B4-BE49-F238E27FC236}">
                  <a16:creationId xmlns:a16="http://schemas.microsoft.com/office/drawing/2014/main" id="{27A9A9D1-15A8-3602-C774-10D91EED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9924" y="5685363"/>
              <a:ext cx="1256865" cy="802660"/>
            </a:xfrm>
            <a:prstGeom prst="rect">
              <a:avLst/>
            </a:prstGeom>
          </p:spPr>
        </p:pic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7002F59-9F08-59EC-B76D-7D256BF7B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75869"/>
            <a:ext cx="9623960" cy="4258676"/>
          </a:xfrm>
        </p:spPr>
        <p:txBody>
          <a:bodyPr>
            <a:normAutofit fontScale="62500" lnSpcReduction="20000"/>
          </a:bodyPr>
          <a:lstStyle/>
          <a:p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96 actions across seven themes</a:t>
            </a:r>
          </a:p>
          <a:p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Refreshed annually</a:t>
            </a:r>
          </a:p>
          <a:p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Net Zero Delivery Plan for our own estate and operations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Further housing retrofit and low carbon new-build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Low carbon workspaces at Dock 3-5, Pilot House, Pioneer Park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Green skills bootcamps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Continued work across active travel, buses and EV infrastructure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Further flood schemes and engagement with communities at risk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Aligning new Waste Strategy with climate aims</a:t>
            </a:r>
          </a:p>
          <a:p>
            <a:pPr lvl="1"/>
            <a:r>
              <a:rPr lang="en-GB" sz="3400">
                <a:latin typeface="Arial" panose="020B0604020202020204" pitchFamily="34" charset="0"/>
                <a:cs typeface="Arial" panose="020B0604020202020204" pitchFamily="34" charset="0"/>
              </a:rPr>
              <a:t>Climate Ready Leicester comms campaign including action guide for residents and more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and person planting a plant&#10;&#10;Description automatically generated">
            <a:extLst>
              <a:ext uri="{FF2B5EF4-FFF2-40B4-BE49-F238E27FC236}">
                <a16:creationId xmlns:a16="http://schemas.microsoft.com/office/drawing/2014/main" id="{B9E0D23F-8A59-12BD-4633-4860201190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026" y="156017"/>
            <a:ext cx="6662942" cy="30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678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8E726-05D9-BCB7-9CE5-61E0E3E2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33F9C-6EA3-9600-2455-05873E576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/>
              <a:t>Embedded video removed for size, find here: </a:t>
            </a:r>
            <a:r>
              <a:rPr lang="en-GB" b="0" i="0" u="none" strike="noStrike">
                <a:solidFill>
                  <a:srgbClr val="FFFFFF"/>
                </a:solidFill>
                <a:effectLst/>
                <a:latin typeface="YouTube Noto"/>
                <a:hlinkClick r:id="rId2"/>
              </a:rPr>
              <a:t>https://youtu.be/ysa5OBhXz-Q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11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Evaluation </a:t>
            </a:r>
            <a:endParaRPr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1CFBD-FD87-B38A-F61D-156F969B5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2600" y="1358265"/>
            <a:ext cx="6248400" cy="4351338"/>
          </a:xfrm>
        </p:spPr>
        <p:txBody>
          <a:bodyPr/>
          <a:lstStyle/>
          <a:p>
            <a:pPr marL="114300" indent="0">
              <a:buNone/>
            </a:pPr>
            <a:r>
              <a:rPr lang="en-GB"/>
              <a:t>Thank you </a:t>
            </a:r>
            <a:endParaRPr lang="en-US"/>
          </a:p>
        </p:txBody>
      </p:sp>
      <p:pic>
        <p:nvPicPr>
          <p:cNvPr id="9" name="Picture 8" descr="Preserving Planet Earth | Sustainable Future Strategies">
            <a:extLst>
              <a:ext uri="{FF2B5EF4-FFF2-40B4-BE49-F238E27FC236}">
                <a16:creationId xmlns:a16="http://schemas.microsoft.com/office/drawing/2014/main" id="{652EEFD2-6F03-92BF-BBAA-ABE2D7E3F6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010" y="1334770"/>
            <a:ext cx="5509260" cy="5509260"/>
          </a:xfrm>
          <a:prstGeom prst="rect">
            <a:avLst/>
          </a:prstGeom>
        </p:spPr>
      </p:pic>
      <p:pic>
        <p:nvPicPr>
          <p:cNvPr id="2" name="Picture 1" descr="Evaluation QR.png">
            <a:extLst>
              <a:ext uri="{FF2B5EF4-FFF2-40B4-BE49-F238E27FC236}">
                <a16:creationId xmlns:a16="http://schemas.microsoft.com/office/drawing/2014/main" id="{B831067C-24FF-A9CA-C8FE-2B4AC8150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48" y="1592016"/>
            <a:ext cx="5239844" cy="5222326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13E081-F1F5-111F-3C08-FD2D1DB04D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99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DFB4A-7753-88C5-6A99-8598287861B3}"/>
              </a:ext>
            </a:extLst>
          </p:cNvPr>
          <p:cNvSpPr/>
          <p:nvPr/>
        </p:nvSpPr>
        <p:spPr>
          <a:xfrm>
            <a:off x="2578568" y="1609294"/>
            <a:ext cx="7449351" cy="3795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F1EF9A-F7F7-94B7-8B02-5453EEC239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719" y="1678977"/>
            <a:ext cx="3503699" cy="3633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ACD4D9-5DF6-9E7C-266A-A86BD932B7CD}"/>
              </a:ext>
            </a:extLst>
          </p:cNvPr>
          <p:cNvSpPr txBox="1"/>
          <p:nvPr/>
        </p:nvSpPr>
        <p:spPr>
          <a:xfrm>
            <a:off x="2783744" y="1678977"/>
            <a:ext cx="377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/>
              <a:t>Sign up your school to Let’s Go Zero</a:t>
            </a:r>
          </a:p>
        </p:txBody>
      </p:sp>
      <p:pic>
        <p:nvPicPr>
          <p:cNvPr id="23" name="Picture 2" descr="UK Climate Change • Let's Go Zero">
            <a:extLst>
              <a:ext uri="{FF2B5EF4-FFF2-40B4-BE49-F238E27FC236}">
                <a16:creationId xmlns:a16="http://schemas.microsoft.com/office/drawing/2014/main" id="{870D18AF-7D2F-4EA6-874E-17959F9B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871" y="2777474"/>
            <a:ext cx="2493358" cy="143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3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Training Overview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body" idx="1"/>
          </p:nvPr>
        </p:nvSpPr>
        <p:spPr>
          <a:xfrm>
            <a:off x="187025" y="1493050"/>
            <a:ext cx="3906900" cy="5196600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u="sng">
                <a:latin typeface="+mn-lt"/>
              </a:rPr>
              <a:t>Day One</a:t>
            </a:r>
            <a:endParaRPr sz="1600" b="1" u="sng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u="sng">
                <a:latin typeface="+mn-lt"/>
              </a:rPr>
              <a:t>Leading for Sustainability</a:t>
            </a:r>
            <a:endParaRPr sz="1600" u="sng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1600" b="1">
                <a:solidFill>
                  <a:schemeClr val="tx1"/>
                </a:solidFill>
                <a:latin typeface="+mn-lt"/>
              </a:rPr>
              <a:t>City Hall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i="1">
                <a:latin typeface="+mn-lt"/>
              </a:rPr>
              <a:t>Attending: Heads, governor, SPL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i="1">
                <a:latin typeface="+mn-lt"/>
              </a:rPr>
              <a:t>------------------------------------------------------</a:t>
            </a:r>
            <a:endParaRPr sz="1600" i="1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>
                <a:solidFill>
                  <a:schemeClr val="tx1"/>
                </a:solidFill>
                <a:latin typeface="+mn-lt"/>
              </a:rPr>
              <a:t>9.15am – 3.30pm</a:t>
            </a:r>
            <a:endParaRPr sz="160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>
                <a:latin typeface="+mn-lt"/>
              </a:rPr>
              <a:t>Climate/Nature Basics 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>
                <a:latin typeface="+mn-lt"/>
              </a:rPr>
              <a:t>BREAK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>
                <a:latin typeface="+mn-lt"/>
              </a:rPr>
              <a:t>Leading for Sustainability – Research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>
                <a:latin typeface="+mn-lt"/>
              </a:rPr>
              <a:t>LUNCH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>
                <a:latin typeface="+mn-lt"/>
              </a:rPr>
              <a:t>The OSOW Framework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>
                <a:latin typeface="+mn-lt"/>
              </a:rPr>
              <a:t>Action Planning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5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3" name="Google Shape;103;p1"/>
          <p:cNvSpPr txBox="1"/>
          <p:nvPr/>
        </p:nvSpPr>
        <p:spPr>
          <a:xfrm>
            <a:off x="4177096" y="1493116"/>
            <a:ext cx="3906900" cy="5196600"/>
          </a:xfrm>
          <a:prstGeom prst="rect">
            <a:avLst/>
          </a:prstGeom>
          <a:solidFill>
            <a:srgbClr val="CDCC0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>
                <a:solidFill>
                  <a:schemeClr val="dk1"/>
                </a:solidFill>
                <a:latin typeface="+mj-lt"/>
              </a:rPr>
              <a:t>Day Two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i="0" u="sng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Development</a:t>
            </a:r>
            <a:endParaRPr sz="1600" u="sng">
              <a:solidFill>
                <a:schemeClr val="dk1"/>
              </a:solidFill>
              <a:latin typeface="+mj-lt"/>
            </a:endParaRPr>
          </a:p>
          <a:p>
            <a:r>
              <a:rPr lang="en-US" sz="1600" b="1" err="1">
                <a:solidFill>
                  <a:schemeClr val="tx1"/>
                </a:solidFill>
                <a:latin typeface="+mj-lt"/>
                <a:ea typeface="Calibri"/>
                <a:cs typeface="Calibri"/>
              </a:rPr>
              <a:t>Queensmead</a:t>
            </a:r>
            <a:r>
              <a:rPr lang="en-US" sz="1600" b="1">
                <a:solidFill>
                  <a:schemeClr val="tx1"/>
                </a:solidFill>
                <a:latin typeface="+mj-lt"/>
                <a:ea typeface="Calibri"/>
                <a:cs typeface="Calibri"/>
              </a:rPr>
              <a:t> Primary Academy</a:t>
            </a:r>
            <a:endParaRPr lang="en-US" sz="160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buClr>
                <a:schemeClr val="dk1"/>
              </a:buClr>
              <a:buSzPts val="2800"/>
            </a:pPr>
            <a:endParaRPr lang="en-US" sz="1600" i="1">
              <a:solidFill>
                <a:schemeClr val="dk1"/>
              </a:solidFill>
              <a:latin typeface="+mj-lt"/>
            </a:endParaRPr>
          </a:p>
          <a:p>
            <a:pPr marL="0" marR="0" lvl="0" indent="0" algn="l">
              <a:spcAft>
                <a:spcPts val="0"/>
              </a:spcAft>
              <a:buSzPts val="2800"/>
              <a:buFont typeface="Arial"/>
              <a:buNone/>
            </a:pPr>
            <a:r>
              <a:rPr lang="en-US" sz="1600" i="1">
                <a:solidFill>
                  <a:schemeClr val="dk1"/>
                </a:solidFill>
                <a:latin typeface="+mj-lt"/>
              </a:rPr>
              <a:t>Attending: </a:t>
            </a:r>
            <a:r>
              <a:rPr lang="en-US" sz="1600" b="0" i="1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SPL</a:t>
            </a:r>
            <a:endParaRPr lang="en-GB" sz="160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 i="1">
                <a:solidFill>
                  <a:schemeClr val="dk1"/>
                </a:solidFill>
                <a:latin typeface="+mj-lt"/>
              </a:rPr>
              <a:t>------------------------------------------------------</a:t>
            </a:r>
            <a:endParaRPr lang="en-GB" sz="1600" b="0" i="1" u="none" strike="noStrike" cap="none">
              <a:solidFill>
                <a:schemeClr val="dk1"/>
              </a:solidFill>
              <a:latin typeface="+mj-lt"/>
              <a:ea typeface="Arial"/>
              <a:cs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>
                <a:solidFill>
                  <a:schemeClr val="tx1"/>
                </a:solidFill>
                <a:latin typeface="+mj-lt"/>
              </a:rPr>
              <a:t>9.15am – 3.30pm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60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Development</a:t>
            </a:r>
            <a:endParaRPr sz="160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  <a:latin typeface="+mj-lt"/>
              </a:rPr>
              <a:t>BREAK</a:t>
            </a:r>
            <a:endParaRPr sz="160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Assessment</a:t>
            </a:r>
            <a:endParaRPr sz="160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  <a:latin typeface="+mj-lt"/>
              </a:rPr>
              <a:t>LUNCH</a:t>
            </a:r>
            <a:endParaRPr sz="1600">
              <a:solidFill>
                <a:schemeClr val="dk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>
                <a:solidFill>
                  <a:schemeClr val="dk1"/>
                </a:solidFill>
                <a:latin typeface="+mj-lt"/>
              </a:rPr>
              <a:t>Nature Connection &amp;</a:t>
            </a:r>
            <a:r>
              <a:rPr lang="en-US" sz="16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Outdoor Learning </a:t>
            </a:r>
            <a:endParaRPr sz="160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How to </a:t>
            </a:r>
            <a:r>
              <a:rPr lang="en-US" sz="1600">
                <a:solidFill>
                  <a:schemeClr val="dk1"/>
                </a:solidFill>
                <a:latin typeface="+mj-lt"/>
              </a:rPr>
              <a:t>T</a:t>
            </a:r>
            <a:r>
              <a:rPr lang="en-US" sz="16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alk </a:t>
            </a:r>
            <a:r>
              <a:rPr lang="en-US" sz="1600">
                <a:solidFill>
                  <a:schemeClr val="dk1"/>
                </a:solidFill>
                <a:latin typeface="+mj-lt"/>
              </a:rPr>
              <a:t>A</a:t>
            </a:r>
            <a:r>
              <a:rPr lang="en-US" sz="1600" b="0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bout Climate Change</a:t>
            </a:r>
            <a:endParaRPr sz="1600" b="0" i="0" u="none" strike="noStrike" cap="none">
              <a:solidFill>
                <a:schemeClr val="dk1"/>
              </a:solidFill>
              <a:latin typeface="+mj-lt"/>
              <a:ea typeface="Arial"/>
              <a:cs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+mj-lt"/>
              </a:rPr>
              <a:t>(</a:t>
            </a:r>
            <a:r>
              <a:rPr lang="en-US" sz="1600" err="1">
                <a:solidFill>
                  <a:schemeClr val="dk1"/>
                </a:solidFill>
                <a:latin typeface="+mj-lt"/>
              </a:rPr>
              <a:t>ThoughtBox</a:t>
            </a:r>
            <a:r>
              <a:rPr lang="en-US" sz="1600">
                <a:solidFill>
                  <a:schemeClr val="dk1"/>
                </a:solidFill>
                <a:latin typeface="+mj-lt"/>
              </a:rPr>
              <a:t>)</a:t>
            </a:r>
            <a:endParaRPr sz="160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8167255" y="1493116"/>
            <a:ext cx="3906900" cy="5196600"/>
          </a:xfrm>
          <a:prstGeom prst="rect">
            <a:avLst/>
          </a:prstGeom>
          <a:solidFill>
            <a:srgbClr val="F3E73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8167255" y="1493050"/>
            <a:ext cx="3906900" cy="5183100"/>
          </a:xfrm>
          <a:prstGeom prst="rect">
            <a:avLst/>
          </a:prstGeom>
          <a:solidFill>
            <a:srgbClr val="F3E73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>
                <a:solidFill>
                  <a:schemeClr val="dk1"/>
                </a:solidFill>
              </a:rPr>
              <a:t>Day Three</a:t>
            </a:r>
            <a:endParaRPr sz="1600" b="1"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>
                <a:solidFill>
                  <a:schemeClr val="dk1"/>
                </a:solidFill>
              </a:rPr>
              <a:t>Climate Action Planning</a:t>
            </a:r>
            <a:endParaRPr sz="1600" u="sng">
              <a:solidFill>
                <a:schemeClr val="dk1"/>
              </a:solidFill>
            </a:endParaRPr>
          </a:p>
          <a:p>
            <a:pPr>
              <a:buSzPts val="2800"/>
            </a:pPr>
            <a:r>
              <a:rPr lang="en-US" sz="1600" b="1">
                <a:solidFill>
                  <a:schemeClr val="dk1"/>
                </a:solidFill>
              </a:rPr>
              <a:t>City Hall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i="1">
                <a:solidFill>
                  <a:schemeClr val="dk1"/>
                </a:solidFill>
              </a:rPr>
              <a:t>Attending: SBM, Site Manager, (SPL from 11am)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------------------------------------------------------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>
                <a:solidFill>
                  <a:schemeClr val="tx1"/>
                </a:solidFill>
              </a:rPr>
              <a:t>9.15am – 3.30pm</a:t>
            </a:r>
          </a:p>
          <a:p>
            <a:pPr marL="0" lvl="0" indent="0" algn="l"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Climate/Nature Basics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</a:rPr>
              <a:t>BREAK</a:t>
            </a:r>
            <a:endParaRPr sz="160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>
                <a:solidFill>
                  <a:schemeClr val="dk1"/>
                </a:solidFill>
              </a:rPr>
              <a:t>Climate Action Planning - background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</a:rPr>
              <a:t>LUNCH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Measuring Carbon</a:t>
            </a:r>
            <a:endParaRPr sz="160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>
                <a:solidFill>
                  <a:schemeClr val="dk1"/>
                </a:solidFill>
              </a:rPr>
              <a:t>Climate Action Planning - practical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2900"/>
              <a:t>Aims of OSOW – Nationally  Pioneering Work</a:t>
            </a:r>
            <a:endParaRPr sz="2900"/>
          </a:p>
        </p:txBody>
      </p:sp>
      <p:sp>
        <p:nvSpPr>
          <p:cNvPr id="189" name="Google Shape;18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74848" y="1375320"/>
            <a:ext cx="12019472" cy="5136991"/>
            <a:chOff x="0" y="734113"/>
            <a:chExt cx="11294566" cy="4026239"/>
          </a:xfrm>
        </p:grpSpPr>
        <p:sp>
          <p:nvSpPr>
            <p:cNvPr id="191" name="Google Shape;191;p5"/>
            <p:cNvSpPr/>
            <p:nvPr/>
          </p:nvSpPr>
          <p:spPr>
            <a:xfrm>
              <a:off x="0" y="734113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46606" y="780719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Develop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 integrated environmental education curriculum gradually and systematically ‘greening’ the curriculum and supporting the development of green skills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0" y="2772838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CCCC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46606" y="2819444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Create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school </a:t>
              </a:r>
              <a:r>
                <a:rPr lang="en-US" sz="240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organisational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systems and practices which support sustainability and the school and regional Carbon Neutral 2030 targets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0" y="1758994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00C7E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 txBox="1"/>
            <p:nvPr/>
          </p:nvSpPr>
          <p:spPr>
            <a:xfrm>
              <a:off x="46606" y="1805600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Enable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children and young people to develop a close connection with nature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3805633"/>
              <a:ext cx="11294566" cy="954719"/>
            </a:xfrm>
            <a:prstGeom prst="roundRect">
              <a:avLst>
                <a:gd name="adj" fmla="val 16667"/>
              </a:avLst>
            </a:prstGeom>
            <a:solidFill>
              <a:srgbClr val="009C6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46606" y="3852239"/>
              <a:ext cx="11201354" cy="861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lay"/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Empower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children and young people and their families to become changemakers both personally and collectively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Play"/>
                  <a:cs typeface="Play"/>
                  <a:sym typeface="Play"/>
                </a:rPr>
                <a:t> and inspire a strong sense of hope for the future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86F8F97-4C01-41B8-FE15-684111AAA1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198927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latin typeface="+mn-lt"/>
                <a:cs typeface="Calibri Light"/>
              </a:rPr>
              <a:t> </a:t>
            </a:r>
            <a:r>
              <a:rPr lang="en-US" sz="3600" b="1">
                <a:latin typeface="+mn-lt"/>
                <a:cs typeface="Calibri Light"/>
              </a:rPr>
              <a:t>Our Schools Our World</a:t>
            </a:r>
            <a:br>
              <a:rPr lang="en-US" sz="3600" b="1">
                <a:latin typeface="+mn-lt"/>
                <a:cs typeface="Calibri Light"/>
              </a:rPr>
            </a:br>
            <a:r>
              <a:rPr lang="en-US" sz="3600" b="1">
                <a:latin typeface="+mn-lt"/>
                <a:cs typeface="Calibri Light"/>
              </a:rPr>
              <a:t> </a:t>
            </a:r>
            <a:r>
              <a:rPr lang="en-US" sz="3600">
                <a:latin typeface="+mn-lt"/>
                <a:cs typeface="Calibri Light"/>
              </a:rPr>
              <a:t>Climate Basics</a:t>
            </a:r>
            <a:endParaRPr lang="en-US" sz="3600">
              <a:latin typeface="+mn-lt"/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70" y="1972290"/>
            <a:ext cx="6370122" cy="3069760"/>
          </a:xfrm>
        </p:spPr>
        <p:txBody>
          <a:bodyPr>
            <a:normAutofit fontScale="92500"/>
          </a:bodyPr>
          <a:lstStyle/>
          <a:p>
            <a:r>
              <a:rPr lang="en-US" sz="3200"/>
              <a:t>Lots of different levels of experience and knowledge within this room </a:t>
            </a:r>
          </a:p>
          <a:p>
            <a:endParaRPr lang="en-US" sz="3200"/>
          </a:p>
          <a:p>
            <a:r>
              <a:rPr lang="en-US" sz="3200"/>
              <a:t>With those around you - Discuss the climate knowledge of your whole staff and pupils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4100" name="Picture 4" descr="Post - It Note Art Gallery | Carnegie-Stout Public Library">
            <a:extLst>
              <a:ext uri="{FF2B5EF4-FFF2-40B4-BE49-F238E27FC236}">
                <a16:creationId xmlns:a16="http://schemas.microsoft.com/office/drawing/2014/main" id="{2EB4EC41-C742-9D8E-2882-8842EA61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152597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0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319A7-ED27-73EE-546E-7B4C7916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F42D3-BAEA-AF58-3C16-81BAD80A5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/>
              <a:t>Embedded video removed for size – find here: </a:t>
            </a:r>
            <a:r>
              <a:rPr lang="en-GB">
                <a:hlinkClick r:id="rId2"/>
              </a:rPr>
              <a:t>Earth to COP | #COP26 | Climate Action - YouTube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35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0780AC-CE72-874B-FBCD-7899833F103C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  <a:solidFill>
            <a:srgbClr val="CCCD01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5C8FB7C3-469D-3148-97F8-4A84B479D028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>
                  <a:latin typeface="Arial" panose="020B0604020202020204" pitchFamily="34" charset="0"/>
                  <a:cs typeface="Arial" panose="020B0604020202020204" pitchFamily="34" charset="0"/>
                </a:rPr>
                <a:t>Climate Change Basics</a:t>
              </a: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F0E021D-CB85-7469-4772-23B9D045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90BA4D-205D-6AEC-C9CF-6B81BB957B26}"/>
              </a:ext>
            </a:extLst>
          </p:cNvPr>
          <p:cNvSpPr txBox="1"/>
          <p:nvPr/>
        </p:nvSpPr>
        <p:spPr>
          <a:xfrm>
            <a:off x="121405" y="1897316"/>
            <a:ext cx="13507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Human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210B8-AFD7-F41B-D13E-6BDC5E5350A8}"/>
              </a:ext>
            </a:extLst>
          </p:cNvPr>
          <p:cNvSpPr txBox="1"/>
          <p:nvPr/>
        </p:nvSpPr>
        <p:spPr>
          <a:xfrm>
            <a:off x="5180652" y="1892637"/>
            <a:ext cx="1948324" cy="71741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Climate Consequences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7DCC9-FA92-92C3-3227-DA2006FA9DD3}"/>
              </a:ext>
            </a:extLst>
          </p:cNvPr>
          <p:cNvSpPr txBox="1"/>
          <p:nvPr/>
        </p:nvSpPr>
        <p:spPr>
          <a:xfrm>
            <a:off x="8844106" y="1880606"/>
            <a:ext cx="13507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Humans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35FB1-CFC3-C467-CFFF-D13660977CBA}"/>
              </a:ext>
            </a:extLst>
          </p:cNvPr>
          <p:cNvSpPr txBox="1"/>
          <p:nvPr/>
        </p:nvSpPr>
        <p:spPr>
          <a:xfrm>
            <a:off x="7352975" y="1878290"/>
            <a:ext cx="135073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the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2A15E-05EC-EC27-1C61-C4E5463C641F}"/>
              </a:ext>
            </a:extLst>
          </p:cNvPr>
          <p:cNvSpPr txBox="1"/>
          <p:nvPr/>
        </p:nvSpPr>
        <p:spPr>
          <a:xfrm>
            <a:off x="10287612" y="1878290"/>
            <a:ext cx="176423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Impact on Biodiversity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3B481-8A25-FE5D-5A65-E1D307554B2B}"/>
              </a:ext>
            </a:extLst>
          </p:cNvPr>
          <p:cNvSpPr txBox="1"/>
          <p:nvPr/>
        </p:nvSpPr>
        <p:spPr>
          <a:xfrm>
            <a:off x="1579573" y="1898405"/>
            <a:ext cx="166046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Greenhouse Gases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6D57E-1F88-D949-57AA-321A185F0437}"/>
              </a:ext>
            </a:extLst>
          </p:cNvPr>
          <p:cNvCxnSpPr/>
          <p:nvPr/>
        </p:nvCxnSpPr>
        <p:spPr>
          <a:xfrm>
            <a:off x="3351264" y="1755058"/>
            <a:ext cx="0" cy="4616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6481E5-FAA0-FBF5-9715-717D152E884A}"/>
              </a:ext>
            </a:extLst>
          </p:cNvPr>
          <p:cNvSpPr txBox="1"/>
          <p:nvPr/>
        </p:nvSpPr>
        <p:spPr>
          <a:xfrm>
            <a:off x="795867" y="1507067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DE2A8-5917-809E-8E0B-E28F52D5D932}"/>
              </a:ext>
            </a:extLst>
          </p:cNvPr>
          <p:cNvSpPr txBox="1"/>
          <p:nvPr/>
        </p:nvSpPr>
        <p:spPr>
          <a:xfrm>
            <a:off x="6149968" y="1524000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CONSEQUENCE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AD8C5-9879-4145-B702-7CF90427E2AA}"/>
              </a:ext>
            </a:extLst>
          </p:cNvPr>
          <p:cNvSpPr txBox="1"/>
          <p:nvPr/>
        </p:nvSpPr>
        <p:spPr>
          <a:xfrm>
            <a:off x="9394745" y="6185036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SOLUTIONS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1F12D-943B-9A2D-50F7-A99747E5D37C}"/>
              </a:ext>
            </a:extLst>
          </p:cNvPr>
          <p:cNvSpPr txBox="1"/>
          <p:nvPr/>
        </p:nvSpPr>
        <p:spPr>
          <a:xfrm>
            <a:off x="3473951" y="1896958"/>
            <a:ext cx="1531714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Greenhouse Effect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104D70-8A04-51FC-4377-7BCFB353C9C5}"/>
              </a:ext>
            </a:extLst>
          </p:cNvPr>
          <p:cNvCxnSpPr>
            <a:cxnSpLocks/>
          </p:cNvCxnSpPr>
          <p:nvPr/>
        </p:nvCxnSpPr>
        <p:spPr>
          <a:xfrm>
            <a:off x="5056238" y="1764583"/>
            <a:ext cx="0" cy="4616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14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90BA4D-205D-6AEC-C9CF-6B81BB957B26}"/>
              </a:ext>
            </a:extLst>
          </p:cNvPr>
          <p:cNvSpPr txBox="1"/>
          <p:nvPr/>
        </p:nvSpPr>
        <p:spPr>
          <a:xfrm>
            <a:off x="441799" y="382623"/>
            <a:ext cx="135073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Human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210B8-AFD7-F41B-D13E-6BDC5E5350A8}"/>
              </a:ext>
            </a:extLst>
          </p:cNvPr>
          <p:cNvSpPr txBox="1"/>
          <p:nvPr/>
        </p:nvSpPr>
        <p:spPr>
          <a:xfrm>
            <a:off x="5454119" y="372958"/>
            <a:ext cx="182807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Climate Consequences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7DCC9-FA92-92C3-3227-DA2006FA9DD3}"/>
              </a:ext>
            </a:extLst>
          </p:cNvPr>
          <p:cNvSpPr txBox="1"/>
          <p:nvPr/>
        </p:nvSpPr>
        <p:spPr>
          <a:xfrm>
            <a:off x="8987023" y="375826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Humans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35FB1-CFC3-C467-CFFF-D13660977CBA}"/>
              </a:ext>
            </a:extLst>
          </p:cNvPr>
          <p:cNvSpPr txBox="1"/>
          <p:nvPr/>
        </p:nvSpPr>
        <p:spPr>
          <a:xfrm>
            <a:off x="7436351" y="372958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the Planet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2A15E-05EC-EC27-1C61-C4E5463C641F}"/>
              </a:ext>
            </a:extLst>
          </p:cNvPr>
          <p:cNvSpPr txBox="1"/>
          <p:nvPr/>
        </p:nvSpPr>
        <p:spPr>
          <a:xfrm>
            <a:off x="10499595" y="385351"/>
            <a:ext cx="135073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Impact on Biodiversity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F3B481-8A25-FE5D-5A65-E1D307554B2B}"/>
              </a:ext>
            </a:extLst>
          </p:cNvPr>
          <p:cNvSpPr txBox="1"/>
          <p:nvPr/>
        </p:nvSpPr>
        <p:spPr>
          <a:xfrm>
            <a:off x="1981955" y="373098"/>
            <a:ext cx="147456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Greenhouse Gases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6D57E-1F88-D949-57AA-321A185F0437}"/>
              </a:ext>
            </a:extLst>
          </p:cNvPr>
          <p:cNvCxnSpPr>
            <a:cxnSpLocks/>
          </p:cNvCxnSpPr>
          <p:nvPr/>
        </p:nvCxnSpPr>
        <p:spPr>
          <a:xfrm>
            <a:off x="3628078" y="426048"/>
            <a:ext cx="0" cy="5797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76481E5-FAA0-FBF5-9715-717D152E884A}"/>
              </a:ext>
            </a:extLst>
          </p:cNvPr>
          <p:cNvSpPr txBox="1"/>
          <p:nvPr/>
        </p:nvSpPr>
        <p:spPr>
          <a:xfrm>
            <a:off x="431809" y="10090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CAUSE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DE2A8-5917-809E-8E0B-E28F52D5D932}"/>
              </a:ext>
            </a:extLst>
          </p:cNvPr>
          <p:cNvSpPr txBox="1"/>
          <p:nvPr/>
        </p:nvSpPr>
        <p:spPr>
          <a:xfrm>
            <a:off x="6438726" y="285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CONSEQUENCE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AD8C5-9879-4145-B702-7CF90427E2AA}"/>
              </a:ext>
            </a:extLst>
          </p:cNvPr>
          <p:cNvSpPr txBox="1"/>
          <p:nvPr/>
        </p:nvSpPr>
        <p:spPr>
          <a:xfrm>
            <a:off x="9394745" y="6185036"/>
            <a:ext cx="2556917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SOLUTIONS ?</a:t>
            </a:r>
          </a:p>
        </p:txBody>
      </p:sp>
      <p:pic>
        <p:nvPicPr>
          <p:cNvPr id="4098" name="Picture 2" descr="Air pollution from fossil fuels costs ...">
            <a:extLst>
              <a:ext uri="{FF2B5EF4-FFF2-40B4-BE49-F238E27FC236}">
                <a16:creationId xmlns:a16="http://schemas.microsoft.com/office/drawing/2014/main" id="{616F4C50-E2B8-82B1-8719-D307C1CA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9" y="1401487"/>
            <a:ext cx="891816" cy="5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0A2E1-BB51-F76A-AA26-B4006C2F7F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25" y="3706602"/>
            <a:ext cx="891816" cy="645798"/>
          </a:xfrm>
          <a:prstGeom prst="rect">
            <a:avLst/>
          </a:prstGeom>
        </p:spPr>
      </p:pic>
      <p:pic>
        <p:nvPicPr>
          <p:cNvPr id="4100" name="Picture 4" descr="Agriculture Subsidies Can Fight Climate ...">
            <a:extLst>
              <a:ext uri="{FF2B5EF4-FFF2-40B4-BE49-F238E27FC236}">
                <a16:creationId xmlns:a16="http://schemas.microsoft.com/office/drawing/2014/main" id="{1CE348C4-A950-E485-BB6D-1A2031FA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60" y="2796223"/>
            <a:ext cx="955465" cy="5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oods - Wikipedia">
            <a:extLst>
              <a:ext uri="{FF2B5EF4-FFF2-40B4-BE49-F238E27FC236}">
                <a16:creationId xmlns:a16="http://schemas.microsoft.com/office/drawing/2014/main" id="{D2BE3ABC-CC26-3F30-BECE-8B912CC3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9" y="4664957"/>
            <a:ext cx="866218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ethane in Power Transformers: Fault ...">
            <a:extLst>
              <a:ext uri="{FF2B5EF4-FFF2-40B4-BE49-F238E27FC236}">
                <a16:creationId xmlns:a16="http://schemas.microsoft.com/office/drawing/2014/main" id="{F90D5C2E-880C-27D3-48AB-6945F704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422" y="3429002"/>
            <a:ext cx="735644" cy="8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B20695-25EE-D4F4-46B1-496EED7C83F8}"/>
              </a:ext>
            </a:extLst>
          </p:cNvPr>
          <p:cNvCxnSpPr>
            <a:cxnSpLocks/>
          </p:cNvCxnSpPr>
          <p:nvPr/>
        </p:nvCxnSpPr>
        <p:spPr>
          <a:xfrm>
            <a:off x="1358510" y="3369502"/>
            <a:ext cx="356396" cy="296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2F4CB3-3FF0-E245-521A-33651FDD669A}"/>
              </a:ext>
            </a:extLst>
          </p:cNvPr>
          <p:cNvCxnSpPr>
            <a:stCxn id="3" idx="3"/>
          </p:cNvCxnSpPr>
          <p:nvPr/>
        </p:nvCxnSpPr>
        <p:spPr>
          <a:xfrm flipV="1">
            <a:off x="1983341" y="3923417"/>
            <a:ext cx="561081" cy="106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Understanding Greenhouse gases, Sources ...">
            <a:extLst>
              <a:ext uri="{FF2B5EF4-FFF2-40B4-BE49-F238E27FC236}">
                <a16:creationId xmlns:a16="http://schemas.microsoft.com/office/drawing/2014/main" id="{BDB46E7A-7E5A-71E8-91FC-C4819071A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186" y="1236931"/>
            <a:ext cx="958582" cy="64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45D85E-9D82-F8D9-A10D-251609E267C7}"/>
              </a:ext>
            </a:extLst>
          </p:cNvPr>
          <p:cNvCxnSpPr>
            <a:cxnSpLocks/>
          </p:cNvCxnSpPr>
          <p:nvPr/>
        </p:nvCxnSpPr>
        <p:spPr>
          <a:xfrm flipV="1">
            <a:off x="3318166" y="1916886"/>
            <a:ext cx="866333" cy="16773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610550C-AE36-FC9D-3085-B07802F56B8F}"/>
              </a:ext>
            </a:extLst>
          </p:cNvPr>
          <p:cNvCxnSpPr>
            <a:cxnSpLocks/>
          </p:cNvCxnSpPr>
          <p:nvPr/>
        </p:nvCxnSpPr>
        <p:spPr>
          <a:xfrm>
            <a:off x="5275903" y="426048"/>
            <a:ext cx="0" cy="5797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6C124-D615-2EAB-0955-EE061D13186E}"/>
              </a:ext>
            </a:extLst>
          </p:cNvPr>
          <p:cNvSpPr txBox="1"/>
          <p:nvPr/>
        </p:nvSpPr>
        <p:spPr>
          <a:xfrm>
            <a:off x="3673976" y="372958"/>
            <a:ext cx="1474564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Greenhouse Effect</a:t>
            </a:r>
          </a:p>
        </p:txBody>
      </p:sp>
      <p:pic>
        <p:nvPicPr>
          <p:cNvPr id="6" name="Picture 5" descr="Temperature record (1 AD – present ...">
            <a:extLst>
              <a:ext uri="{FF2B5EF4-FFF2-40B4-BE49-F238E27FC236}">
                <a16:creationId xmlns:a16="http://schemas.microsoft.com/office/drawing/2014/main" id="{36E928E0-D6EB-0C6C-FB26-886C2771F6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763" y="2752725"/>
            <a:ext cx="952500" cy="5429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3BBBD6-0E65-F6A3-588C-0968FEE332E8}"/>
              </a:ext>
            </a:extLst>
          </p:cNvPr>
          <p:cNvCxnSpPr>
            <a:cxnSpLocks/>
          </p:cNvCxnSpPr>
          <p:nvPr/>
        </p:nvCxnSpPr>
        <p:spPr>
          <a:xfrm flipH="1">
            <a:off x="4277972" y="1991151"/>
            <a:ext cx="894" cy="760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D4748F-A617-8B97-136C-0062637E2671}"/>
              </a:ext>
            </a:extLst>
          </p:cNvPr>
          <p:cNvCxnSpPr>
            <a:cxnSpLocks/>
          </p:cNvCxnSpPr>
          <p:nvPr/>
        </p:nvCxnSpPr>
        <p:spPr>
          <a:xfrm flipV="1">
            <a:off x="4726541" y="1437391"/>
            <a:ext cx="1142106" cy="1544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1BA290-F288-D22C-E351-C249B2AEBFB4}"/>
              </a:ext>
            </a:extLst>
          </p:cNvPr>
          <p:cNvCxnSpPr>
            <a:cxnSpLocks/>
          </p:cNvCxnSpPr>
          <p:nvPr/>
        </p:nvCxnSpPr>
        <p:spPr>
          <a:xfrm flipV="1">
            <a:off x="4707491" y="2342265"/>
            <a:ext cx="1170681" cy="763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B4519C-579E-7229-AD2C-31515A1534D3}"/>
              </a:ext>
            </a:extLst>
          </p:cNvPr>
          <p:cNvCxnSpPr>
            <a:cxnSpLocks/>
          </p:cNvCxnSpPr>
          <p:nvPr/>
        </p:nvCxnSpPr>
        <p:spPr>
          <a:xfrm flipV="1">
            <a:off x="4688441" y="3161415"/>
            <a:ext cx="1294506" cy="48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96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0780AC-CE72-874B-FBCD-7899833F103C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  <a:solidFill>
            <a:srgbClr val="CCCD01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5C8FB7C3-469D-3148-97F8-4A84B479D028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F0E021D-CB85-7469-4772-23B9D045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D2769-5A3D-837F-14FE-96E68FD04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8" y="2297483"/>
            <a:ext cx="10515600" cy="4351338"/>
          </a:xfrm>
        </p:spPr>
        <p:txBody>
          <a:bodyPr/>
          <a:lstStyle/>
          <a:p>
            <a:r>
              <a:rPr lang="en-GB"/>
              <a:t>What does climate change mean for you </a:t>
            </a:r>
            <a:r>
              <a:rPr lang="en-GB" b="1"/>
              <a:t>personally</a:t>
            </a:r>
            <a:r>
              <a:rPr lang="en-GB"/>
              <a:t>?</a:t>
            </a:r>
          </a:p>
          <a:p>
            <a:r>
              <a:rPr lang="en-GB"/>
              <a:t>What does climate change mean for you </a:t>
            </a:r>
            <a:r>
              <a:rPr lang="en-GB" b="1"/>
              <a:t>professionally</a:t>
            </a:r>
            <a:r>
              <a:rPr lang="en-GB"/>
              <a:t>?</a:t>
            </a:r>
          </a:p>
          <a:p>
            <a:r>
              <a:rPr lang="en-GB"/>
              <a:t>What does climate change mean for your </a:t>
            </a:r>
            <a:r>
              <a:rPr lang="en-GB" b="1"/>
              <a:t>school</a:t>
            </a:r>
            <a:r>
              <a:rPr lang="en-GB"/>
              <a:t>?</a:t>
            </a:r>
          </a:p>
          <a:p>
            <a:endParaRPr lang="en-GB">
              <a:highlight>
                <a:srgbClr val="FFFF00"/>
              </a:highlight>
            </a:endParaRPr>
          </a:p>
          <a:p>
            <a:endParaRPr lang="en-GB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433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BF-3F77-1D5E-B546-1D0BEEA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6" y="-152283"/>
            <a:ext cx="10515600" cy="1325563"/>
          </a:xfrm>
        </p:spPr>
        <p:txBody>
          <a:bodyPr/>
          <a:lstStyle/>
          <a:p>
            <a:r>
              <a:rPr lang="en-US"/>
              <a:t>Reasons for optimism</a:t>
            </a:r>
          </a:p>
        </p:txBody>
      </p:sp>
      <p:pic>
        <p:nvPicPr>
          <p:cNvPr id="8" name="Picture 7" descr="An aerial view of a construction site&#10;&#10;Description automatically generated">
            <a:extLst>
              <a:ext uri="{FF2B5EF4-FFF2-40B4-BE49-F238E27FC236}">
                <a16:creationId xmlns:a16="http://schemas.microsoft.com/office/drawing/2014/main" id="{5E36D28F-757A-356D-24CF-127E34A649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467" y="1356776"/>
            <a:ext cx="3753290" cy="2157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49381B-DDA3-7476-6FA7-EB7555BA0978}"/>
              </a:ext>
            </a:extLst>
          </p:cNvPr>
          <p:cNvSpPr txBox="1">
            <a:spLocks/>
          </p:cNvSpPr>
          <p:nvPr/>
        </p:nvSpPr>
        <p:spPr>
          <a:xfrm>
            <a:off x="0" y="7573"/>
            <a:ext cx="12288981" cy="1256900"/>
          </a:xfrm>
          <a:prstGeom prst="rect">
            <a:avLst/>
          </a:prstGeom>
          <a:solidFill>
            <a:srgbClr val="009C6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Our Schools Our World</a:t>
            </a:r>
            <a:b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Reasons for Optimism – nationally &amp; globally</a:t>
            </a:r>
            <a:endParaRPr lang="en-US" sz="3600">
              <a:latin typeface="Calibri" panose="020F0502020204030204" pitchFamily="34" charset="0"/>
              <a:ea typeface="Calibri Light"/>
              <a:cs typeface="Calibri" panose="020F0502020204030204" pitchFamily="34" charset="0"/>
            </a:endParaRPr>
          </a:p>
        </p:txBody>
      </p:sp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54B6337-0D68-F91A-FB00-8C801CBEE0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691" y="189219"/>
            <a:ext cx="2525821" cy="7217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last coal-fired power plant shuts down ...">
            <a:extLst>
              <a:ext uri="{FF2B5EF4-FFF2-40B4-BE49-F238E27FC236}">
                <a16:creationId xmlns:a16="http://schemas.microsoft.com/office/drawing/2014/main" id="{FDB0E905-974A-55AB-B366-48147F511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" y="1361030"/>
            <a:ext cx="4170091" cy="2147306"/>
          </a:xfrm>
          <a:prstGeom prst="rect">
            <a:avLst/>
          </a:prstGeom>
        </p:spPr>
      </p:pic>
      <p:pic>
        <p:nvPicPr>
          <p:cNvPr id="15" name="Picture 14" descr="UK electricity from fossil fuels drops to lowest level since 1957">
            <a:extLst>
              <a:ext uri="{FF2B5EF4-FFF2-40B4-BE49-F238E27FC236}">
                <a16:creationId xmlns:a16="http://schemas.microsoft.com/office/drawing/2014/main" id="{0E8BC517-A826-BD8E-E2A2-4665EDD19C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127" y="1360332"/>
            <a:ext cx="4447479" cy="3170897"/>
          </a:xfrm>
          <a:prstGeom prst="rect">
            <a:avLst/>
          </a:prstGeom>
        </p:spPr>
      </p:pic>
      <p:pic>
        <p:nvPicPr>
          <p:cNvPr id="16" name="Picture 15" descr="Paris puts people and bicycles at the ...">
            <a:extLst>
              <a:ext uri="{FF2B5EF4-FFF2-40B4-BE49-F238E27FC236}">
                <a16:creationId xmlns:a16="http://schemas.microsoft.com/office/drawing/2014/main" id="{C928D18D-DD6E-587C-EB58-40ED0B5D9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" y="3663292"/>
            <a:ext cx="4171253" cy="2755977"/>
          </a:xfrm>
          <a:prstGeom prst="rect">
            <a:avLst/>
          </a:prstGeom>
        </p:spPr>
      </p:pic>
      <p:pic>
        <p:nvPicPr>
          <p:cNvPr id="17" name="Picture 16" descr="30x30 target: Where does the Hotel ...">
            <a:extLst>
              <a:ext uri="{FF2B5EF4-FFF2-40B4-BE49-F238E27FC236}">
                <a16:creationId xmlns:a16="http://schemas.microsoft.com/office/drawing/2014/main" id="{B004324D-0FA6-E2C9-8C5D-18C8C5917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2264" y="4697691"/>
            <a:ext cx="4436755" cy="2762387"/>
          </a:xfrm>
          <a:prstGeom prst="rect">
            <a:avLst/>
          </a:prstGeom>
        </p:spPr>
      </p:pic>
      <p:pic>
        <p:nvPicPr>
          <p:cNvPr id="6" name="Picture 5" descr="A diagram of a plant&#10;&#10;Description automatically generated">
            <a:extLst>
              <a:ext uri="{FF2B5EF4-FFF2-40B4-BE49-F238E27FC236}">
                <a16:creationId xmlns:a16="http://schemas.microsoft.com/office/drawing/2014/main" id="{86D93BE8-E3AF-7EBB-3F78-50D313B6A4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563" y="3663919"/>
            <a:ext cx="3922438" cy="30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BF-3F77-1D5E-B546-1D0BEEAC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optimism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89220-4F81-F216-8981-EE4F75A90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7831" y="6058874"/>
            <a:ext cx="3401813" cy="190253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1800"/>
              <a:t>A total of 63.72 % of waste was diverted from landfill (2022-23)</a:t>
            </a:r>
          </a:p>
        </p:txBody>
      </p:sp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54B6337-0D68-F91A-FB00-8C801CBEE0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691" y="189219"/>
            <a:ext cx="2525821" cy="7217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230B27-E2BF-A5F1-3865-9736E5CDBBF6}"/>
              </a:ext>
            </a:extLst>
          </p:cNvPr>
          <p:cNvSpPr txBox="1">
            <a:spLocks/>
          </p:cNvSpPr>
          <p:nvPr/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Our Schools Our World</a:t>
            </a:r>
            <a:b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Reasons for Optimism - locally</a:t>
            </a:r>
            <a:endParaRPr lang="en-US" sz="4000">
              <a:latin typeface="Calibri" panose="020F0502020204030204" pitchFamily="34" charset="0"/>
              <a:ea typeface="Calibri Light"/>
              <a:cs typeface="Calibri" panose="020F0502020204030204" pitchFamily="34" charset="0"/>
            </a:endParaRPr>
          </a:p>
        </p:txBody>
      </p: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C08AA69-0A65-DF26-3887-B811CAA153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1F6B6-C45E-ECC0-499E-0BCA0AE3B4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360" y="1509867"/>
            <a:ext cx="3683356" cy="2696216"/>
          </a:xfrm>
          <a:prstGeom prst="rect">
            <a:avLst/>
          </a:prstGeom>
        </p:spPr>
      </p:pic>
      <p:pic>
        <p:nvPicPr>
          <p:cNvPr id="8" name="Picture 7" descr="A picture containing person, man, outdoor, game&#10;&#10;Description automatically generated">
            <a:extLst>
              <a:ext uri="{FF2B5EF4-FFF2-40B4-BE49-F238E27FC236}">
                <a16:creationId xmlns:a16="http://schemas.microsoft.com/office/drawing/2014/main" id="{0D1DD6C0-A7A5-1398-B69F-27198E2DD7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5" y="1509867"/>
            <a:ext cx="3287558" cy="4494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03A7D1-6951-54F1-33B0-B112F2B17D33}"/>
              </a:ext>
            </a:extLst>
          </p:cNvPr>
          <p:cNvSpPr txBox="1"/>
          <p:nvPr/>
        </p:nvSpPr>
        <p:spPr>
          <a:xfrm>
            <a:off x="4513942" y="6133357"/>
            <a:ext cx="3791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634 </a:t>
            </a:r>
            <a:r>
              <a:rPr lang="en-GB" sz="1600" err="1"/>
              <a:t>kWp</a:t>
            </a:r>
            <a:r>
              <a:rPr lang="en-GB" sz="1600"/>
              <a:t> PV systems on council buildings generating 524,954 kWh/y</a:t>
            </a:r>
          </a:p>
        </p:txBody>
      </p:sp>
      <p:pic>
        <p:nvPicPr>
          <p:cNvPr id="16" name="Picture 2" descr="Leicester's Cycling Tube Map &lt; Choose How You Move">
            <a:extLst>
              <a:ext uri="{FF2B5EF4-FFF2-40B4-BE49-F238E27FC236}">
                <a16:creationId xmlns:a16="http://schemas.microsoft.com/office/drawing/2014/main" id="{5C217FA2-F7A6-E6C6-E794-DA5B45A15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84" y="1334072"/>
            <a:ext cx="3809084" cy="2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AA7F2-C30F-C66A-59F8-F94228A7AC44}"/>
              </a:ext>
            </a:extLst>
          </p:cNvPr>
          <p:cNvSpPr txBox="1"/>
          <p:nvPr/>
        </p:nvSpPr>
        <p:spPr>
          <a:xfrm>
            <a:off x="342839" y="3956069"/>
            <a:ext cx="3791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Well-connected cycle routes across the city and beyond </a:t>
            </a:r>
          </a:p>
        </p:txBody>
      </p:sp>
      <p:pic>
        <p:nvPicPr>
          <p:cNvPr id="19" name="Picture 4" descr="Granby Street, Leicester">
            <a:extLst>
              <a:ext uri="{FF2B5EF4-FFF2-40B4-BE49-F238E27FC236}">
                <a16:creationId xmlns:a16="http://schemas.microsoft.com/office/drawing/2014/main" id="{10252784-95EF-2798-05A0-718A3BDF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75" y="4652268"/>
            <a:ext cx="2721701" cy="15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DFF7F7-BDF4-7773-7996-01E2D3BD150E}"/>
              </a:ext>
            </a:extLst>
          </p:cNvPr>
          <p:cNvSpPr txBox="1"/>
          <p:nvPr/>
        </p:nvSpPr>
        <p:spPr>
          <a:xfrm>
            <a:off x="342838" y="6211669"/>
            <a:ext cx="379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Further pedestrianisation across the 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E8DFB-04D5-4E0A-04E8-D2D5B80F6CBF}"/>
              </a:ext>
            </a:extLst>
          </p:cNvPr>
          <p:cNvSpPr txBox="1"/>
          <p:nvPr/>
        </p:nvSpPr>
        <p:spPr>
          <a:xfrm>
            <a:off x="8214360" y="4200810"/>
            <a:ext cx="5634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Electrification of bus network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0C4190-E8CB-DD8B-FEF1-FAC5DC085D1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360" y="4517511"/>
            <a:ext cx="2429695" cy="161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8515A1-8211-39F9-1C84-377D92A9E004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</p:grpSpPr>
        <p:sp>
          <p:nvSpPr>
            <p:cNvPr id="3" name="Google Shape;101;p1">
              <a:extLst>
                <a:ext uri="{FF2B5EF4-FFF2-40B4-BE49-F238E27FC236}">
                  <a16:creationId xmlns:a16="http://schemas.microsoft.com/office/drawing/2014/main" id="{3345A44E-BFA6-7EAC-98FE-2F066E210B00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+mn-lt"/>
                  <a:cs typeface="Arial" panose="020B0604020202020204" pitchFamily="34" charset="0"/>
                </a:rPr>
                <a:t>Our Schools, Our World</a:t>
              </a:r>
              <a:br>
                <a:rPr lang="en-GB" sz="3600" b="1">
                  <a:latin typeface="+mn-lt"/>
                  <a:cs typeface="Arial" panose="020B0604020202020204" pitchFamily="34" charset="0"/>
                </a:rPr>
              </a:br>
              <a:r>
                <a:rPr lang="en-GB" sz="3600">
                  <a:latin typeface="+mn-lt"/>
                  <a:cs typeface="Arial" panose="020B0604020202020204" pitchFamily="34" charset="0"/>
                </a:rPr>
                <a:t>Housekeeping</a:t>
              </a:r>
            </a:p>
          </p:txBody>
        </p:sp>
        <p:pic>
          <p:nvPicPr>
            <p:cNvPr id="4" name="Picture 3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92884F2-BA80-EE1B-07F3-D342FC694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1276A0-1F19-FFB3-A196-0EC4602B4BA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</a:rPr>
              <a:t>Fire exits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</a:rPr>
              <a:t>Toilets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</a:rPr>
              <a:t>Photographs 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</a:rPr>
              <a:t>Tea/Coffee breaks provided</a:t>
            </a:r>
          </a:p>
        </p:txBody>
      </p:sp>
    </p:spTree>
    <p:extLst>
      <p:ext uri="{BB962C8B-B14F-4D97-AF65-F5344CB8AC3E}">
        <p14:creationId xmlns:p14="http://schemas.microsoft.com/office/powerpoint/2010/main" val="304989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BF-3F77-1D5E-B546-1D0BEEA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6" y="-152283"/>
            <a:ext cx="10515600" cy="1325563"/>
          </a:xfrm>
        </p:spPr>
        <p:txBody>
          <a:bodyPr/>
          <a:lstStyle/>
          <a:p>
            <a:r>
              <a:rPr lang="en-US"/>
              <a:t>Reasons for optimism</a:t>
            </a:r>
          </a:p>
        </p:txBody>
      </p:sp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54B6337-0D68-F91A-FB00-8C801CBEE0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691" y="189219"/>
            <a:ext cx="2525821" cy="7217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230B27-E2BF-A5F1-3865-9736E5CDBBF6}"/>
              </a:ext>
            </a:extLst>
          </p:cNvPr>
          <p:cNvSpPr txBox="1">
            <a:spLocks/>
          </p:cNvSpPr>
          <p:nvPr/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/>
              <a:t> </a:t>
            </a:r>
            <a:r>
              <a:rPr lang="en-US" sz="4000" b="1"/>
              <a:t>Our Schools Our World</a:t>
            </a:r>
            <a:b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/>
              <a:t> </a:t>
            </a:r>
            <a:r>
              <a:rPr lang="en-US" sz="3600"/>
              <a:t>Reasons for Optimism - schools</a:t>
            </a:r>
            <a:endParaRPr lang="en-US" sz="4000">
              <a:latin typeface="Calibri" panose="020F0502020204030204" pitchFamily="34" charset="0"/>
              <a:ea typeface="Calibri Light"/>
              <a:cs typeface="Calibri" panose="020F0502020204030204" pitchFamily="34" charset="0"/>
            </a:endParaRPr>
          </a:p>
        </p:txBody>
      </p: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C08AA69-0A65-DF26-3887-B811CAA153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02256220-39F6-0D83-D41B-328E91C60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501" y="1619330"/>
            <a:ext cx="9632244" cy="641684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4400">
                <a:solidFill>
                  <a:schemeClr val="tx1"/>
                </a:solidFill>
                <a:cs typeface="Segoe UI Light"/>
              </a:rPr>
              <a:t>Sharing positive news stories from our schools  </a:t>
            </a:r>
            <a:endParaRPr lang="en-GB" sz="4400">
              <a:solidFill>
                <a:schemeClr val="tx1"/>
              </a:solidFill>
              <a:cs typeface="Segoe UI Light" panose="020B0502040204020203" pitchFamily="34" charset="0"/>
            </a:endParaRPr>
          </a:p>
          <a:p>
            <a:endParaRPr lang="en-GB" sz="2000">
              <a:cs typeface="Segoe UI Light" panose="020B0502040204020203" pitchFamily="34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EF52AF8C-502E-D041-C72B-740DB30D48FC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75" t="50274" r="58125" b="35359"/>
          <a:stretch/>
        </p:blipFill>
        <p:spPr bwMode="auto">
          <a:xfrm>
            <a:off x="509336" y="4634020"/>
            <a:ext cx="866963" cy="931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87B51A1-78FA-21C1-FC0E-C5B2FE4C241B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75" t="49312" r="66825" b="35359"/>
          <a:stretch/>
        </p:blipFill>
        <p:spPr bwMode="auto">
          <a:xfrm>
            <a:off x="509336" y="3410709"/>
            <a:ext cx="997943" cy="974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C6BE4871-083A-3AF0-9866-A53A2551C9E4}"/>
              </a:ext>
            </a:extLst>
          </p:cNvPr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70" t="51869" r="47497" b="35359"/>
          <a:stretch/>
        </p:blipFill>
        <p:spPr bwMode="auto">
          <a:xfrm>
            <a:off x="494680" y="2472711"/>
            <a:ext cx="959460" cy="783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239FFF0F-0AC6-EF9D-C0B9-441E7F14C02A}"/>
              </a:ext>
            </a:extLst>
          </p:cNvPr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09" t="50274" r="37887" b="35359"/>
          <a:stretch/>
        </p:blipFill>
        <p:spPr bwMode="auto">
          <a:xfrm>
            <a:off x="572521" y="1501515"/>
            <a:ext cx="818312" cy="822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logo for a company&#10;&#10;Description automatically generated">
            <a:extLst>
              <a:ext uri="{FF2B5EF4-FFF2-40B4-BE49-F238E27FC236}">
                <a16:creationId xmlns:a16="http://schemas.microsoft.com/office/drawing/2014/main" id="{AE1F52B9-AD03-E344-70F7-8EF1F8CBED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187"/>
          <a:stretch/>
        </p:blipFill>
        <p:spPr>
          <a:xfrm>
            <a:off x="572521" y="5808673"/>
            <a:ext cx="803778" cy="7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4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"/>
          <p:cNvSpPr txBox="1">
            <a:spLocks noGrp="1"/>
          </p:cNvSpPr>
          <p:nvPr>
            <p:ph type="title"/>
          </p:nvPr>
        </p:nvSpPr>
        <p:spPr>
          <a:xfrm>
            <a:off x="3901483" y="3891159"/>
            <a:ext cx="7222857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ct val="314285"/>
            </a:pPr>
            <a:r>
              <a:rPr lang="en-US" sz="3600">
                <a:sym typeface="Calibri"/>
              </a:rPr>
              <a:t>LEADERSHIP FOR SUSTAINABILITY</a:t>
            </a:r>
            <a:r>
              <a:rPr lang="en-US" sz="3600"/>
              <a:t> – excellence in practice based on a meta-analysis of research</a:t>
            </a: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/>
              <a:t>Including: Dr David Dixon - Leadership for Sustainability 2022/</a:t>
            </a:r>
            <a:r>
              <a:rPr lang="en-US" sz="1200" err="1"/>
              <a:t>Marouli</a:t>
            </a:r>
            <a:r>
              <a:rPr lang="en-US" sz="1200"/>
              <a:t>, C. (2021). Sustainability education for the future? Challenges and implications for education and pedagogy in the 21st century/</a:t>
            </a:r>
            <a:r>
              <a:rPr lang="en-US" sz="1200" err="1"/>
              <a:t>Mogaji</a:t>
            </a:r>
            <a:r>
              <a:rPr lang="en-US" sz="1200"/>
              <a:t>, I. M., &amp; Newton, P. (2020). School leadership for sustainable development: A scoping review. Journal of Sustainable Development/</a:t>
            </a:r>
            <a:r>
              <a:rPr lang="en-US" sz="1200" err="1"/>
              <a:t>Awodiji</a:t>
            </a:r>
            <a:r>
              <a:rPr lang="en-US" sz="1200"/>
              <a:t> (2023) School leadership development for sustainability in the post-digital era </a:t>
            </a:r>
            <a:endParaRPr sz="1200">
              <a:sym typeface="Calibri"/>
            </a:endParaRPr>
          </a:p>
        </p:txBody>
      </p:sp>
      <p:pic>
        <p:nvPicPr>
          <p:cNvPr id="347" name="Google Shape;347;p16" descr="Graphical user inte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4496"/>
          <a:stretch/>
        </p:blipFill>
        <p:spPr>
          <a:xfrm>
            <a:off x="20" y="2279205"/>
            <a:ext cx="3564618" cy="456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1" r="-1" b="749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 rotWithShape="1">
          <a:blip r:embed="rId5">
            <a:alphaModFix/>
          </a:blip>
          <a:srcRect l="23605" r="5209" b="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 rotWithShape="1">
          <a:blip r:embed="rId6">
            <a:alphaModFix/>
          </a:blip>
          <a:srcRect t="2980" r="3" b="1336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51" name="Google Shape;351;p16"/>
          <p:cNvSpPr txBox="1"/>
          <p:nvPr/>
        </p:nvSpPr>
        <p:spPr>
          <a:xfrm>
            <a:off x="9277564" y="4859676"/>
            <a:ext cx="2095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03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C7E8"/>
          </a:solidFill>
        </p:spPr>
        <p:txBody>
          <a:bodyPr/>
          <a:lstStyle/>
          <a:p>
            <a:r>
              <a:rPr lang="en-GB" b="1"/>
              <a:t>Our Schools, Our World</a:t>
            </a:r>
            <a:br>
              <a:rPr lang="en-GB" b="1"/>
            </a:br>
            <a:r>
              <a:rPr lang="en-GB"/>
              <a:t>Current NC provision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57C33-671D-0FBA-D7B8-51A04808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5"/>
          <a:stretch/>
        </p:blipFill>
        <p:spPr>
          <a:xfrm>
            <a:off x="729122" y="1361972"/>
            <a:ext cx="11067255" cy="5739472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639014-2786-0989-6AE7-C04F45A9FE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1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C7E8"/>
          </a:solidFill>
        </p:spPr>
        <p:txBody>
          <a:bodyPr/>
          <a:lstStyle/>
          <a:p>
            <a:r>
              <a:rPr lang="en-GB" b="1"/>
              <a:t>Our Schools, Our World</a:t>
            </a:r>
            <a:br>
              <a:rPr lang="en-GB"/>
            </a:br>
            <a:r>
              <a:rPr lang="en-GB"/>
              <a:t>Our responsibility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6A877-9D24-092E-86B2-D12634B28D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134" y="1450812"/>
            <a:ext cx="8898419" cy="4726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0D814-9C97-767C-274A-ACE7297EDA21}"/>
              </a:ext>
            </a:extLst>
          </p:cNvPr>
          <p:cNvSpPr txBox="1"/>
          <p:nvPr/>
        </p:nvSpPr>
        <p:spPr>
          <a:xfrm>
            <a:off x="1367850" y="5523856"/>
            <a:ext cx="10233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>
                <a:solidFill>
                  <a:prstClr val="black"/>
                </a:solidFill>
                <a:latin typeface="Calibri" panose="020F0502020204030204"/>
              </a:rPr>
              <a:t>50% of young people</a:t>
            </a: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unsure of how they can personally help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C86588C-BEBB-5EB8-10C0-E31B0C13FB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50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4147-988F-03A4-D0AA-0FC3FB0D4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5"/>
            <a:ext cx="12635346" cy="1325563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DfE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8DE28-DFB9-1884-AFBB-CB6FAE71E956}"/>
              </a:ext>
            </a:extLst>
          </p:cNvPr>
          <p:cNvSpPr txBox="1"/>
          <p:nvPr/>
        </p:nvSpPr>
        <p:spPr>
          <a:xfrm>
            <a:off x="360217" y="2784763"/>
            <a:ext cx="1195647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Segoe UI"/>
              </a:rPr>
              <a:t>By 2025:​</a:t>
            </a:r>
          </a:p>
          <a:p>
            <a:endParaRPr lang="en-US" sz="2400">
              <a:ea typeface="Calibri"/>
              <a:cs typeface="Segoe U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0B0C0C"/>
                </a:solidFill>
              </a:rPr>
              <a:t>All</a:t>
            </a:r>
            <a:r>
              <a:rPr lang="en-US" sz="2400">
                <a:solidFill>
                  <a:srgbClr val="0B0C0C"/>
                </a:solidFill>
                <a:cs typeface="Arial"/>
              </a:rPr>
              <a:t> education settings will have nominated a sustainability lead</a:t>
            </a:r>
          </a:p>
          <a:p>
            <a:r>
              <a:rPr lang="en-US" sz="2400">
                <a:solidFill>
                  <a:srgbClr val="0B0C0C"/>
                </a:solidFill>
                <a:cs typeface="Arial"/>
              </a:rPr>
              <a:t> </a:t>
            </a:r>
            <a:r>
              <a:rPr lang="en-US" sz="2400">
                <a:cs typeface="Arial"/>
              </a:rPr>
              <a:t>​</a:t>
            </a:r>
            <a:endParaRPr lang="en-US" sz="2400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solidFill>
                  <a:srgbClr val="0B0C0C"/>
                </a:solidFill>
                <a:cs typeface="Arial"/>
              </a:rPr>
              <a:t>All education settings will have put in place a climate action plan</a:t>
            </a:r>
          </a:p>
          <a:p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 err="1">
                <a:solidFill>
                  <a:srgbClr val="0B0C0C"/>
                </a:solidFill>
                <a:cs typeface="Arial"/>
              </a:rPr>
              <a:t>decarbonisation</a:t>
            </a:r>
            <a:endParaRPr lang="en-US" sz="2400" b="1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  <a:ea typeface="Calibri"/>
                <a:cs typeface="Arial"/>
              </a:rPr>
              <a:t>adaptation and resilience</a:t>
            </a:r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  <a:ea typeface="Calibri"/>
                <a:cs typeface="Arial"/>
              </a:rPr>
              <a:t>biodiversity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b="1">
                <a:solidFill>
                  <a:srgbClr val="0B0C0C"/>
                </a:solidFill>
                <a:cs typeface="Arial"/>
              </a:rPr>
              <a:t>climate education and green careers</a:t>
            </a:r>
            <a:endParaRPr lang="en-US" sz="2400">
              <a:solidFill>
                <a:srgbClr val="0B0C0C"/>
              </a:solidFill>
              <a:ea typeface="Calibri"/>
              <a:cs typeface="Arial"/>
            </a:endParaRPr>
          </a:p>
        </p:txBody>
      </p:sp>
      <p:pic>
        <p:nvPicPr>
          <p:cNvPr id="12" name="Content Placeholder 3" descr="carbon neutral | The Headteacher's Blog">
            <a:hlinkClick r:id="rId3"/>
            <a:extLst>
              <a:ext uri="{FF2B5EF4-FFF2-40B4-BE49-F238E27FC236}">
                <a16:creationId xmlns:a16="http://schemas.microsoft.com/office/drawing/2014/main" id="{8CBCF416-ECA2-2C3D-3F49-B8F8EAF18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10060" y="1377992"/>
            <a:ext cx="5139840" cy="1967374"/>
          </a:xfr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4A4FC10-4D3D-C33A-2749-ABC10B2CF5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Schools,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Defining Sustainability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CE78416-1929-1CB4-B492-1043A898C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67" y="1875364"/>
            <a:ext cx="5523455" cy="404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4FC9C-A75A-2094-5E69-DC331A4131BA}"/>
              </a:ext>
            </a:extLst>
          </p:cNvPr>
          <p:cNvSpPr txBox="1">
            <a:spLocks/>
          </p:cNvSpPr>
          <p:nvPr/>
        </p:nvSpPr>
        <p:spPr>
          <a:xfrm>
            <a:off x="643469" y="1914685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latin typeface="Montserrat" panose="020B0604020202020204" pitchFamily="2" charset="0"/>
              </a:rPr>
              <a:t>avoid the depletion of natural resources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Montserrat" panose="020B0604020202020204" pitchFamily="2" charset="0"/>
            </a:endParaRPr>
          </a:p>
          <a:p>
            <a:r>
              <a:rPr lang="en-GB" sz="2000">
                <a:latin typeface="Montserrat" panose="020B0604020202020204" pitchFamily="2" charset="0"/>
              </a:rPr>
              <a:t>keep an ecological balance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Montserrat" panose="020B0604020202020204" pitchFamily="2" charset="0"/>
            </a:endParaRPr>
          </a:p>
          <a:p>
            <a:r>
              <a:rPr lang="en-GB" sz="2000">
                <a:latin typeface="Montserrat" panose="020B0604020202020204" pitchFamily="2" charset="0"/>
              </a:rPr>
              <a:t>not allow the quality of life of modern societies and future generations to decrease</a:t>
            </a:r>
            <a:endParaRPr lang="en-GB" sz="2000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E4BBD1C-612B-2B5F-1E3C-F1B2AA2F9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469e0b019_0_18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00" cy="1339500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Leading For Sustainability</a:t>
            </a:r>
            <a:endParaRPr sz="3600"/>
          </a:p>
        </p:txBody>
      </p:sp>
      <p:sp>
        <p:nvSpPr>
          <p:cNvPr id="157" name="Google Shape;157;g30469e0b019_0_186"/>
          <p:cNvSpPr txBox="1"/>
          <p:nvPr/>
        </p:nvSpPr>
        <p:spPr>
          <a:xfrm>
            <a:off x="2327713" y="3580650"/>
            <a:ext cx="75366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 b="1">
              <a:solidFill>
                <a:srgbClr val="D50F25"/>
              </a:solidFill>
            </a:endParaRPr>
          </a:p>
        </p:txBody>
      </p:sp>
      <p:sp>
        <p:nvSpPr>
          <p:cNvPr id="158" name="Google Shape;158;g30469e0b019_0_186"/>
          <p:cNvSpPr txBox="1"/>
          <p:nvPr/>
        </p:nvSpPr>
        <p:spPr>
          <a:xfrm>
            <a:off x="146750" y="1516400"/>
            <a:ext cx="54492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Defining sustainability…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9" name="Google Shape;159;g30469e0b019_0_186"/>
          <p:cNvSpPr txBox="1"/>
          <p:nvPr/>
        </p:nvSpPr>
        <p:spPr>
          <a:xfrm>
            <a:off x="269775" y="2199800"/>
            <a:ext cx="55611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avoid the depletion of natural resources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keep an ecological balance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 allow the quality of life of modern societies and future generations to decrease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0" name="Google Shape;160;g30469e0b019_0_18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3" t="8892" r="11631" b="13037"/>
          <a:stretch/>
        </p:blipFill>
        <p:spPr>
          <a:xfrm>
            <a:off x="5736175" y="1516400"/>
            <a:ext cx="6416126" cy="43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0469e0b019_0_18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40"/>
          <a:stretch/>
        </p:blipFill>
        <p:spPr>
          <a:xfrm>
            <a:off x="269775" y="4837100"/>
            <a:ext cx="1999176" cy="188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DDC5F8A-CA0F-7482-C933-00C3054009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000" b="1"/>
              <a:t> </a:t>
            </a:r>
            <a:r>
              <a:rPr lang="en-US" sz="3000"/>
              <a:t>Our Present Relationship with the Planet</a:t>
            </a:r>
            <a:endParaRPr sz="3000"/>
          </a:p>
        </p:txBody>
      </p:sp>
      <p:pic>
        <p:nvPicPr>
          <p:cNvPr id="221" name="Google Shape;221;p7" descr="Questioning the “exploitation of natural resources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296" y="2001907"/>
            <a:ext cx="3823828" cy="399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945" y="1645595"/>
            <a:ext cx="414381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6C51538-1566-B154-0549-2DD99C1FFA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Linear Economy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873FE-89C5-C080-9682-3811B0BA5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95" y="1438939"/>
            <a:ext cx="11699238" cy="6297714"/>
          </a:xfrm>
          <a:prstGeom prst="rect">
            <a:avLst/>
          </a:prstGeom>
        </p:spPr>
      </p:pic>
      <p:pic>
        <p:nvPicPr>
          <p:cNvPr id="1028" name="Picture 4" descr="PEEK, PTFE, Vespel® for Oil &amp; Gas ...">
            <a:extLst>
              <a:ext uri="{FF2B5EF4-FFF2-40B4-BE49-F238E27FC236}">
                <a16:creationId xmlns:a16="http://schemas.microsoft.com/office/drawing/2014/main" id="{43F1F7CF-88A5-F50C-29B4-D27F7CCC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35" y="5134467"/>
            <a:ext cx="2152342" cy="16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FD04E5-5B54-7EFA-6042-1336E12F78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822" y="5134467"/>
            <a:ext cx="2457136" cy="1635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4126A-391D-8A18-3303-F14212705F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805" y="5134469"/>
            <a:ext cx="1748139" cy="1635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CCF50-2508-733B-F49C-446DE0BB61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313" y="5134469"/>
            <a:ext cx="2457137" cy="1635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2CEC9-155C-4008-DBD0-DFCBD3A535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969" y="5134468"/>
            <a:ext cx="2457137" cy="163511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F3146-352A-CCEF-1604-B998B535B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0D39A9-5CF7-4624-C015-BCFDA4A2D5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000"/>
              <a:t> Ecological Footprint</a:t>
            </a:r>
            <a:endParaRPr sz="3000"/>
          </a:p>
        </p:txBody>
      </p:sp>
      <p:pic>
        <p:nvPicPr>
          <p:cNvPr id="245" name="Google Shape;245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781" y="1316211"/>
            <a:ext cx="7869836" cy="581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 descr="A black text on a white background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185" y="159572"/>
            <a:ext cx="3457815" cy="10019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A99682-ABC3-94C5-2EA6-2B988A9798D5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C345BDC9-3577-74AE-612B-8F035B0F4FD3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  <a:cs typeface="Arial" panose="020B0604020202020204" pitchFamily="34" charset="0"/>
                </a:rPr>
              </a:br>
              <a:r>
                <a:rPr lang="en-GB" sz="3600">
                  <a:latin typeface="+mn-lt"/>
                </a:rPr>
                <a:t>Agenda  </a:t>
              </a:r>
              <a:endParaRPr lang="en-GB" sz="3600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5FA122C-A20D-E182-A356-78F6F7BD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C9B959-54BF-F678-3627-A4262EEB1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625652"/>
              </p:ext>
            </p:extLst>
          </p:nvPr>
        </p:nvGraphicFramePr>
        <p:xfrm>
          <a:off x="1316681" y="1619621"/>
          <a:ext cx="9558638" cy="5029200"/>
        </p:xfrm>
        <a:graphic>
          <a:graphicData uri="http://schemas.openxmlformats.org/drawingml/2006/table">
            <a:tbl>
              <a:tblPr firstRow="1" bandRow="1">
                <a:tableStyleId>{27D79DBA-90DA-4C6E-A75F-2542FDFE2968}</a:tableStyleId>
              </a:tblPr>
              <a:tblGrid>
                <a:gridCol w="1519372">
                  <a:extLst>
                    <a:ext uri="{9D8B030D-6E8A-4147-A177-3AD203B41FA5}">
                      <a16:colId xmlns:a16="http://schemas.microsoft.com/office/drawing/2014/main" val="4045235251"/>
                    </a:ext>
                  </a:extLst>
                </a:gridCol>
                <a:gridCol w="8039266">
                  <a:extLst>
                    <a:ext uri="{9D8B030D-6E8A-4147-A177-3AD203B41FA5}">
                      <a16:colId xmlns:a16="http://schemas.microsoft.com/office/drawing/2014/main" val="3004379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Time</a:t>
                      </a:r>
                    </a:p>
                  </a:txBody>
                  <a:tcPr>
                    <a:solidFill>
                      <a:srgbClr val="35BC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Session</a:t>
                      </a:r>
                    </a:p>
                  </a:txBody>
                  <a:tcPr>
                    <a:solidFill>
                      <a:srgbClr val="35B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150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9:00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Attendees arriving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4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9:20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Introductions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8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9:45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Climate Basics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700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10:30</a:t>
                      </a:r>
                      <a:endParaRPr lang="en-GB" sz="24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Break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62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10:45</a:t>
                      </a:r>
                      <a:endParaRPr lang="en-GB" sz="24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Leading for Sustainability – the research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63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12:15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Lunch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4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13:00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Leading for Sustainability – the framework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83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14:15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Action Planning 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02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15:15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Next steps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96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15:30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+mn-lt"/>
                          <a:cs typeface="Arial"/>
                        </a:rPr>
                        <a:t>Finish</a:t>
                      </a:r>
                    </a:p>
                  </a:txBody>
                  <a:tcPr>
                    <a:solidFill>
                      <a:srgbClr val="D1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121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864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sp>
        <p:nvSpPr>
          <p:cNvPr id="256" name="Google Shape;25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pic>
        <p:nvPicPr>
          <p:cNvPr id="257" name="Google Shape;257;p10" descr="A graph of the earth over the eart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58670"/>
            <a:ext cx="10005715" cy="62013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9047897-4917-1B85-985C-D699796B06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sp>
        <p:nvSpPr>
          <p:cNvPr id="268" name="Google Shape;26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920" y="1443427"/>
            <a:ext cx="8147077" cy="59467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807EF17-68F3-A187-FA31-8DA22108B5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pic>
        <p:nvPicPr>
          <p:cNvPr id="280" name="Google Shape;280;p12" descr="Jane Goodall book postponed after 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90332" y="1910646"/>
            <a:ext cx="5688821" cy="378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2"/>
          <p:cNvSpPr txBox="1"/>
          <p:nvPr/>
        </p:nvSpPr>
        <p:spPr>
          <a:xfrm>
            <a:off x="160769" y="2050581"/>
            <a:ext cx="5095779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‘We have not borrowed our children’s future,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stolen it and we are still stealing it’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Jane Goodall, Naturalist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35557AC-98A0-37C4-36F6-4226792774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Circular Economy</a:t>
            </a:r>
            <a:endParaRPr sz="3000"/>
          </a:p>
        </p:txBody>
      </p:sp>
      <p:pic>
        <p:nvPicPr>
          <p:cNvPr id="292" name="Google Shape;292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990" y="1520219"/>
            <a:ext cx="6114995" cy="51569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5955BE3-92DB-03DD-1FA0-509C0BBD4B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377"/>
              <a:t>Social, Economic and Environmental Impact</a:t>
            </a:r>
            <a:br>
              <a:rPr lang="en-US" sz="3377"/>
            </a:br>
            <a:r>
              <a:rPr lang="en-US" sz="3377"/>
              <a:t>(Local and Global)</a:t>
            </a:r>
            <a:endParaRPr sz="3377"/>
          </a:p>
        </p:txBody>
      </p:sp>
      <p:sp>
        <p:nvSpPr>
          <p:cNvPr id="303" name="Google Shape;303;p14"/>
          <p:cNvSpPr txBox="1"/>
          <p:nvPr/>
        </p:nvSpPr>
        <p:spPr>
          <a:xfrm>
            <a:off x="659459" y="189518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car parks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lunch burger and chips day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Purchasing new reading books for classrooms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Laying astroturf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9707EA1-FF89-9929-64EB-E34B6A1C88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Change Our Approach</a:t>
            </a:r>
            <a:endParaRPr sz="3600"/>
          </a:p>
        </p:txBody>
      </p:sp>
      <p:sp>
        <p:nvSpPr>
          <p:cNvPr id="314" name="Google Shape;31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</p:txBody>
      </p:sp>
      <p:grpSp>
        <p:nvGrpSpPr>
          <p:cNvPr id="315" name="Google Shape;315;p15"/>
          <p:cNvGrpSpPr/>
          <p:nvPr/>
        </p:nvGrpSpPr>
        <p:grpSpPr>
          <a:xfrm>
            <a:off x="401106" y="2959169"/>
            <a:ext cx="11069093" cy="2113587"/>
            <a:chOff x="98533" y="1462708"/>
            <a:chExt cx="11069093" cy="2113587"/>
          </a:xfrm>
        </p:grpSpPr>
        <p:sp>
          <p:nvSpPr>
            <p:cNvPr id="316" name="Google Shape;316;p15"/>
            <p:cNvSpPr/>
            <p:nvPr/>
          </p:nvSpPr>
          <p:spPr>
            <a:xfrm>
              <a:off x="9672710" y="1772404"/>
              <a:ext cx="1494916" cy="1494459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9723498" y="1822228"/>
              <a:ext cx="1394446" cy="139481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9922231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7.RECOVER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 rot="2700000">
              <a:off x="8128854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8178897" y="1822228"/>
              <a:ext cx="1394446" cy="139481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 txBox="1"/>
            <p:nvPr/>
          </p:nvSpPr>
          <p:spPr>
            <a:xfrm>
              <a:off x="8377631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6.RECYCLE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 rot="2700000">
              <a:off x="6585358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6634297" y="1822228"/>
              <a:ext cx="1394446" cy="139481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 txBox="1"/>
            <p:nvPr/>
          </p:nvSpPr>
          <p:spPr>
            <a:xfrm>
              <a:off x="6834135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5.REPURPOSE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 rot="2700000">
              <a:off x="5040758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5090801" y="1822228"/>
              <a:ext cx="1394446" cy="139481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5289534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4.REPAIR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 rot="2700000">
              <a:off x="3496157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546201" y="1822228"/>
              <a:ext cx="1394446" cy="139481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 txBox="1"/>
            <p:nvPr/>
          </p:nvSpPr>
          <p:spPr>
            <a:xfrm>
              <a:off x="3744934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3.REUSE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 rot="2700000">
              <a:off x="1952661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2001600" y="1822228"/>
              <a:ext cx="1394446" cy="139481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 txBox="1"/>
            <p:nvPr/>
          </p:nvSpPr>
          <p:spPr>
            <a:xfrm>
              <a:off x="2201438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2.REDUCE      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 rot="2700000">
              <a:off x="408061" y="1772236"/>
              <a:ext cx="1494532" cy="1494532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458104" y="1822228"/>
              <a:ext cx="1394446" cy="1394810"/>
            </a:xfrm>
            <a:prstGeom prst="ellipse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 txBox="1"/>
            <p:nvPr/>
          </p:nvSpPr>
          <p:spPr>
            <a:xfrm>
              <a:off x="656838" y="2021524"/>
              <a:ext cx="995875" cy="99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1.REFUSE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91A23EB-7012-0866-B9F3-51C7E9777E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"/>
          <p:cNvSpPr txBox="1">
            <a:spLocks noGrp="1"/>
          </p:cNvSpPr>
          <p:nvPr>
            <p:ph type="title"/>
          </p:nvPr>
        </p:nvSpPr>
        <p:spPr>
          <a:xfrm>
            <a:off x="3901483" y="3891159"/>
            <a:ext cx="7222857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ct val="314285"/>
            </a:pPr>
            <a:r>
              <a:rPr lang="en-US" sz="3600">
                <a:sym typeface="Calibri"/>
              </a:rPr>
              <a:t>LEADERSHIP FOR SUSTAINABILITY</a:t>
            </a:r>
            <a:r>
              <a:rPr lang="en-US" sz="3600"/>
              <a:t> – excellence in practice based on a meta-analysis of research</a:t>
            </a: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/>
              <a:t>Including: Dr David Dixon - Leadership for Sustainability 2022/</a:t>
            </a:r>
            <a:r>
              <a:rPr lang="en-US" sz="1200" err="1"/>
              <a:t>Marouli</a:t>
            </a:r>
            <a:r>
              <a:rPr lang="en-US" sz="1200"/>
              <a:t>, C. (2021). Sustainability education for the future? Challenges and implications for education and pedagogy in the 21st century/</a:t>
            </a:r>
            <a:r>
              <a:rPr lang="en-US" sz="1200" err="1"/>
              <a:t>Mogaji</a:t>
            </a:r>
            <a:r>
              <a:rPr lang="en-US" sz="1200"/>
              <a:t>, I. M., &amp; Newton, P. (2020). School leadership for sustainable development: A scoping review. Journal of Sustainable Development/</a:t>
            </a:r>
            <a:r>
              <a:rPr lang="en-US" sz="1200" err="1"/>
              <a:t>Awodiji</a:t>
            </a:r>
            <a:r>
              <a:rPr lang="en-US" sz="1200"/>
              <a:t> (2023) School leadership development for sustainability in the post-digital era </a:t>
            </a:r>
            <a:endParaRPr sz="1200">
              <a:sym typeface="Calibri"/>
            </a:endParaRPr>
          </a:p>
        </p:txBody>
      </p:sp>
      <p:pic>
        <p:nvPicPr>
          <p:cNvPr id="347" name="Google Shape;347;p16" descr="Graphical user inte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4496"/>
          <a:stretch/>
        </p:blipFill>
        <p:spPr>
          <a:xfrm>
            <a:off x="20" y="2279205"/>
            <a:ext cx="3564618" cy="456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1" r="-1" b="749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 rotWithShape="1">
          <a:blip r:embed="rId5">
            <a:alphaModFix/>
          </a:blip>
          <a:srcRect l="23605" r="5209" b="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 rotWithShape="1">
          <a:blip r:embed="rId6">
            <a:alphaModFix/>
          </a:blip>
          <a:srcRect t="2980" r="3" b="1336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51" name="Google Shape;351;p16"/>
          <p:cNvSpPr txBox="1"/>
          <p:nvPr/>
        </p:nvSpPr>
        <p:spPr>
          <a:xfrm>
            <a:off x="9277564" y="4859676"/>
            <a:ext cx="2095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040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B0A5318-BE9F-E552-032E-89B4A7B957F6}"/>
              </a:ext>
            </a:extLst>
          </p:cNvPr>
          <p:cNvSpPr txBox="1"/>
          <p:nvPr/>
        </p:nvSpPr>
        <p:spPr>
          <a:xfrm>
            <a:off x="11323674" y="58479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Training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23393"/>
                  <a:ext cx="1428648" cy="133846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L</a:t>
                  </a:r>
                  <a:r>
                    <a:rPr lang="en-GB" sz="1100">
                      <a:solidFill>
                        <a:schemeClr val="tx1"/>
                      </a:solidFill>
                      <a:cs typeface="Calibri"/>
                    </a:rPr>
                    <a:t>eadership commitment</a:t>
                  </a:r>
                  <a:endParaRPr lang="en-GB" sz="11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  <a:p>
                  <a:pPr algn="ctr"/>
                  <a:r>
                    <a:rPr lang="en-GB" sz="11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1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Climate   Science Vision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51092" y="3330875"/>
              <a:ext cx="114074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400">
                  <a:ea typeface="Calibri"/>
                  <a:cs typeface="Calibri"/>
                </a:rPr>
                <a:t>Launch 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829072" y="4557389"/>
            <a:ext cx="108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Curriculum Review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96106" y="3615507"/>
            <a:ext cx="13574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Zero Carbon Audits</a:t>
            </a:r>
            <a:endParaRPr lang="en-GB" sz="1400"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255003" y="1467032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37321" y="2306048"/>
            <a:ext cx="15780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Assemblies</a:t>
            </a:r>
          </a:p>
          <a:p>
            <a:pPr algn="ctr"/>
            <a:r>
              <a:rPr lang="en-GB" sz="1200"/>
              <a:t>Changemakers</a:t>
            </a:r>
            <a:endParaRPr lang="en-GB" sz="1200">
              <a:ea typeface="Calibri"/>
              <a:cs typeface="Calibri"/>
            </a:endParaRPr>
          </a:p>
          <a:p>
            <a:pPr algn="ctr"/>
            <a:r>
              <a:rPr lang="en-GB"/>
              <a:t>Families</a:t>
            </a:r>
          </a:p>
          <a:p>
            <a:pPr algn="ctr"/>
            <a:r>
              <a:rPr lang="en-GB"/>
              <a:t>Staff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732776"/>
            <a:ext cx="116765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established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35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435950" y="546812"/>
                  <a:ext cx="1613755" cy="1506939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100" b="1">
                      <a:solidFill>
                        <a:schemeClr val="tx1"/>
                      </a:solidFill>
                      <a:cs typeface="Calibri"/>
                    </a:rPr>
                    <a:t>Leadership Commitment</a:t>
                  </a:r>
                  <a:endParaRPr lang="en-GB" sz="1100" b="1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  <a:p>
                  <a:pPr algn="ctr"/>
                  <a:r>
                    <a:rPr lang="en-GB" sz="1100" b="1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100" b="1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1008273"/>
            <a:ext cx="2272801" cy="5792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 'driven by moral purpose' </a:t>
            </a:r>
          </a:p>
          <a:p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authentic and creative</a:t>
            </a:r>
          </a:p>
        </p:txBody>
      </p:sp>
    </p:spTree>
    <p:extLst>
      <p:ext uri="{BB962C8B-B14F-4D97-AF65-F5344CB8AC3E}">
        <p14:creationId xmlns:p14="http://schemas.microsoft.com/office/powerpoint/2010/main" val="3517681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46D9-D2FE-4123-ACF9-D659CE90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2437"/>
          </a:xfrm>
        </p:spPr>
        <p:txBody>
          <a:bodyPr/>
          <a:lstStyle/>
          <a:p>
            <a:r>
              <a:rPr lang="en-GB"/>
              <a:t>Roles and responsibilities</a:t>
            </a:r>
          </a:p>
        </p:txBody>
      </p:sp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205A7FA-E469-55F0-9F06-5D2E1EBB11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FE862A97-8C62-02E0-D311-DF5338FA9126}"/>
              </a:ext>
            </a:extLst>
          </p:cNvPr>
          <p:cNvSpPr txBox="1">
            <a:spLocks/>
          </p:cNvSpPr>
          <p:nvPr/>
        </p:nvSpPr>
        <p:spPr>
          <a:xfrm>
            <a:off x="-48491" y="-252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GB" sz="3600" b="1">
                <a:latin typeface="+mn-lt"/>
              </a:rPr>
              <a:t>Our Schools, Our World</a:t>
            </a:r>
            <a:br>
              <a:rPr lang="en-GB" sz="3600" b="1">
                <a:latin typeface="+mn-lt"/>
              </a:rPr>
            </a:br>
            <a:r>
              <a:rPr lang="en-GB" sz="2800">
                <a:latin typeface="+mn-lt"/>
              </a:rPr>
              <a:t>Roles and Responsibilities</a:t>
            </a:r>
            <a:endParaRPr lang="en-GB" sz="2400"/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AC62785-F1C2-01F1-7B38-94652A9321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4FC785-4321-0816-2C88-B26615D9702D}"/>
              </a:ext>
            </a:extLst>
          </p:cNvPr>
          <p:cNvGraphicFramePr>
            <a:graphicFrameLocks noGrp="1"/>
          </p:cNvGraphicFramePr>
          <p:nvPr/>
        </p:nvGraphicFramePr>
        <p:xfrm>
          <a:off x="43132" y="1476242"/>
          <a:ext cx="12114425" cy="5306321"/>
        </p:xfrm>
        <a:graphic>
          <a:graphicData uri="http://schemas.openxmlformats.org/drawingml/2006/table">
            <a:tbl>
              <a:tblPr firstRow="1" bandRow="1">
                <a:tableStyleId>{78B3D7A5-DB34-429B-8979-EA91C25A67FA}</a:tableStyleId>
              </a:tblPr>
              <a:tblGrid>
                <a:gridCol w="4038142">
                  <a:extLst>
                    <a:ext uri="{9D8B030D-6E8A-4147-A177-3AD203B41FA5}">
                      <a16:colId xmlns:a16="http://schemas.microsoft.com/office/drawing/2014/main" val="4147859649"/>
                    </a:ext>
                  </a:extLst>
                </a:gridCol>
                <a:gridCol w="4326203">
                  <a:extLst>
                    <a:ext uri="{9D8B030D-6E8A-4147-A177-3AD203B41FA5}">
                      <a16:colId xmlns:a16="http://schemas.microsoft.com/office/drawing/2014/main" val="756539176"/>
                    </a:ext>
                  </a:extLst>
                </a:gridCol>
                <a:gridCol w="3750080">
                  <a:extLst>
                    <a:ext uri="{9D8B030D-6E8A-4147-A177-3AD203B41FA5}">
                      <a16:colId xmlns:a16="http://schemas.microsoft.com/office/drawing/2014/main" val="2362542317"/>
                    </a:ext>
                  </a:extLst>
                </a:gridCol>
              </a:tblGrid>
              <a:tr h="424021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Headteacher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Senior Programme Lead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Lead Governor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512626"/>
                  </a:ext>
                </a:extLst>
              </a:tr>
              <a:tr h="48823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Leading the vision and strategy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Establishing termly working group for whole school action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Facilitating curriculum development opportunities and CPD opportunities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Ensuring completion and monitoring of OSOW Framework and Climate Action Plan</a:t>
                      </a:r>
                    </a:p>
                    <a:p>
                      <a:endParaRPr lang="en-GB" sz="200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Supporting vision and strategy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Leading on curriculum development strategy (linking to whole school action)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Undergoing training in:</a:t>
                      </a:r>
                    </a:p>
                    <a:p>
                      <a:pPr>
                        <a:buFont typeface="Wingdings" panose="05000000000000000000" pitchFamily="2" charset="2"/>
                        <a:buChar char="Ø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Climate Change/Carbon Literacy</a:t>
                      </a:r>
                    </a:p>
                    <a:p>
                      <a:pPr>
                        <a:buFont typeface="Wingdings" panose="05000000000000000000" pitchFamily="2" charset="2"/>
                        <a:buChar char="Ø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Supporting eco-anxiety</a:t>
                      </a:r>
                    </a:p>
                    <a:p>
                      <a:pPr>
                        <a:buFont typeface="Wingdings" panose="05000000000000000000" pitchFamily="2" charset="2"/>
                        <a:buChar char="Ø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Climate Change curriculum structures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Training other staff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Linking with schools/organisations/initiatives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  <a:sym typeface="Arial"/>
                        </a:rPr>
                        <a:t>On-going liaison/joint work with hub leader and climate adviser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Key member of the strategy group</a:t>
                      </a:r>
                      <a:endParaRPr lang="en-GB" sz="2000" b="0" i="0" u="none" strike="noStrike" cap="none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Ensures OSOW/sustainability is key FGB item and on committee agendas</a:t>
                      </a:r>
                      <a:endParaRPr lang="en-GB" sz="20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Monitoring and evaluation:</a:t>
                      </a:r>
                      <a:endParaRPr lang="en-GB" sz="20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Communication of and engagement with OSOW programme</a:t>
                      </a:r>
                      <a:endParaRPr lang="en-GB" sz="20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Vision and OSOW planning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Impact of OSOW plan</a:t>
                      </a:r>
                      <a:endParaRPr lang="en-GB" sz="20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 Implementation + impact of Climate Action Plan</a:t>
                      </a:r>
                      <a:endParaRPr lang="en-GB" sz="2000">
                        <a:latin typeface="+mn-lt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 strike="noStrike" cap="none" noProof="0">
                          <a:solidFill>
                            <a:srgbClr val="404040"/>
                          </a:solidFill>
                          <a:latin typeface="+mn-lt"/>
                        </a:rPr>
                        <a:t>Curriculum improvement and impact</a:t>
                      </a:r>
                      <a:endParaRPr lang="en-GB" sz="20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543862"/>
                  </a:ext>
                </a:extLst>
              </a:tr>
            </a:tbl>
          </a:graphicData>
        </a:graphic>
      </p:graphicFrame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4C9A4B11-0453-22D5-8A43-4CBD16AEEE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854" y="6218575"/>
            <a:ext cx="895216" cy="563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A0B25-03DB-9428-B065-BD5A09D71C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003" y="6196037"/>
            <a:ext cx="928487" cy="5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9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Schools,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</a:t>
            </a:r>
            <a:r>
              <a:rPr lang="en-US" sz="3600">
                <a:cs typeface="Calibri Light"/>
              </a:rPr>
              <a:t>Who’s Involved</a:t>
            </a:r>
            <a:endParaRPr lang="en-US" sz="3600">
              <a:ea typeface="Calibri Ligh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04058-75BA-2947-A90B-581741C92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49" y="1582698"/>
            <a:ext cx="11987047" cy="712132"/>
          </a:xfrm>
        </p:spPr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en-GB" b="1"/>
              <a:t>Devon             Brent              Bedfordshire         Leicester          Brighton &amp; Hove                                                                                   </a:t>
            </a:r>
            <a:endParaRPr lang="en-US"/>
          </a:p>
        </p:txBody>
      </p:sp>
      <p:pic>
        <p:nvPicPr>
          <p:cNvPr id="3" name="Picture 2" descr="A green and blue earth with a white bicycle on it&#10;&#10;Description automatically generated">
            <a:extLst>
              <a:ext uri="{FF2B5EF4-FFF2-40B4-BE49-F238E27FC236}">
                <a16:creationId xmlns:a16="http://schemas.microsoft.com/office/drawing/2014/main" id="{BBB03551-3AF1-88E9-1429-704983CA26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906" y="3301897"/>
            <a:ext cx="1763804" cy="723701"/>
          </a:xfrm>
          <a:prstGeom prst="rect">
            <a:avLst/>
          </a:prstGeom>
        </p:spPr>
      </p:pic>
      <p:pic>
        <p:nvPicPr>
          <p:cNvPr id="5" name="Picture 4" descr="A logo with text and a person&amp;#39;s head&#10;&#10;Description automatically generated">
            <a:extLst>
              <a:ext uri="{FF2B5EF4-FFF2-40B4-BE49-F238E27FC236}">
                <a16:creationId xmlns:a16="http://schemas.microsoft.com/office/drawing/2014/main" id="{0A05C743-0D89-C3D7-29EF-469F2DE84A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70" y="3764253"/>
            <a:ext cx="1906586" cy="726213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B7F88FDA-765F-09B6-48EC-F09784BD9C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60" y="4710601"/>
            <a:ext cx="2177279" cy="837539"/>
          </a:xfrm>
          <a:prstGeom prst="rect">
            <a:avLst/>
          </a:prstGeom>
        </p:spPr>
      </p:pic>
      <p:pic>
        <p:nvPicPr>
          <p:cNvPr id="7" name="Picture 6" descr="A logo of a planet&#10;&#10;Description automatically generated">
            <a:extLst>
              <a:ext uri="{FF2B5EF4-FFF2-40B4-BE49-F238E27FC236}">
                <a16:creationId xmlns:a16="http://schemas.microsoft.com/office/drawing/2014/main" id="{6DBA614A-5A92-5820-EF5E-53AC99BC92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60" y="2309002"/>
            <a:ext cx="1094020" cy="1239033"/>
          </a:xfrm>
          <a:prstGeom prst="rect">
            <a:avLst/>
          </a:prstGeom>
        </p:spPr>
      </p:pic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E72329CF-0F2D-EAE6-F4CD-6BB5CD0B7B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089" y="5558773"/>
            <a:ext cx="1507467" cy="129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74064-5363-5037-A1ED-2F5A80B473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124" y="2073915"/>
            <a:ext cx="1500639" cy="958612"/>
          </a:xfrm>
          <a:prstGeom prst="rect">
            <a:avLst/>
          </a:prstGeom>
        </p:spPr>
      </p:pic>
      <p:pic>
        <p:nvPicPr>
          <p:cNvPr id="13" name="Picture 12" descr="A logo with hexagons and text&#10;&#10;Description automatically generated">
            <a:extLst>
              <a:ext uri="{FF2B5EF4-FFF2-40B4-BE49-F238E27FC236}">
                <a16:creationId xmlns:a16="http://schemas.microsoft.com/office/drawing/2014/main" id="{FFC8C7FE-CBDF-C2DC-AF89-B4F9400CE4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427" y="3130885"/>
            <a:ext cx="1258379" cy="991858"/>
          </a:xfrm>
          <a:prstGeom prst="rect">
            <a:avLst/>
          </a:prstGeom>
        </p:spPr>
      </p:pic>
      <p:pic>
        <p:nvPicPr>
          <p:cNvPr id="14" name="Picture 13" descr="A logo with hands and recycle arrows&#10;&#10;Description automatically generated">
            <a:extLst>
              <a:ext uri="{FF2B5EF4-FFF2-40B4-BE49-F238E27FC236}">
                <a16:creationId xmlns:a16="http://schemas.microsoft.com/office/drawing/2014/main" id="{0C8DAC6A-801D-AC8C-B651-A514A52684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056" y="4135244"/>
            <a:ext cx="1257121" cy="1248315"/>
          </a:xfrm>
          <a:prstGeom prst="rect">
            <a:avLst/>
          </a:prstGeom>
        </p:spPr>
      </p:pic>
      <p:pic>
        <p:nvPicPr>
          <p:cNvPr id="15" name="Picture 14" descr="A logo with a colorful circle&#10;&#10;Description automatically generated">
            <a:extLst>
              <a:ext uri="{FF2B5EF4-FFF2-40B4-BE49-F238E27FC236}">
                <a16:creationId xmlns:a16="http://schemas.microsoft.com/office/drawing/2014/main" id="{9C8E6EA1-D606-72D5-4716-99433F2493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409" y="2310665"/>
            <a:ext cx="1672019" cy="8284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C4E159-0FDD-1720-E0BD-1F53D9ED636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811" y="2071436"/>
            <a:ext cx="1004811" cy="963817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C842D933-AD1C-D802-177D-EE36D88D5CD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459" y="3037740"/>
            <a:ext cx="1003956" cy="1202933"/>
          </a:xfrm>
          <a:prstGeom prst="rect">
            <a:avLst/>
          </a:prstGeom>
        </p:spPr>
      </p:pic>
      <p:pic>
        <p:nvPicPr>
          <p:cNvPr id="18" name="Picture 17" descr="800px-Brighton_and_Hove_City_Council ...">
            <a:extLst>
              <a:ext uri="{FF2B5EF4-FFF2-40B4-BE49-F238E27FC236}">
                <a16:creationId xmlns:a16="http://schemas.microsoft.com/office/drawing/2014/main" id="{7C24D4E0-2BAF-B0D2-5197-9A573D2534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282" y="3143907"/>
            <a:ext cx="1414299" cy="990600"/>
          </a:xfrm>
          <a:prstGeom prst="rect">
            <a:avLst/>
          </a:prstGeom>
        </p:spPr>
      </p:pic>
      <p:pic>
        <p:nvPicPr>
          <p:cNvPr id="19" name="Picture 18" descr="sustainable future for The Living Coast ...">
            <a:extLst>
              <a:ext uri="{FF2B5EF4-FFF2-40B4-BE49-F238E27FC236}">
                <a16:creationId xmlns:a16="http://schemas.microsoft.com/office/drawing/2014/main" id="{0B50A276-7415-0D58-96EC-28F195C99C0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031" y="4353254"/>
            <a:ext cx="2309320" cy="910458"/>
          </a:xfrm>
          <a:prstGeom prst="rect">
            <a:avLst/>
          </a:prstGeom>
        </p:spPr>
      </p:pic>
      <p:pic>
        <p:nvPicPr>
          <p:cNvPr id="20" name="Picture 19" descr="Our City, Our World">
            <a:extLst>
              <a:ext uri="{FF2B5EF4-FFF2-40B4-BE49-F238E27FC236}">
                <a16:creationId xmlns:a16="http://schemas.microsoft.com/office/drawing/2014/main" id="{98E4E769-E1A3-1157-B59D-ECF942A5C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2077599"/>
            <a:ext cx="2412125" cy="718973"/>
          </a:xfrm>
          <a:prstGeom prst="rect">
            <a:avLst/>
          </a:prstGeom>
        </p:spPr>
      </p:pic>
      <p:pic>
        <p:nvPicPr>
          <p:cNvPr id="10" name="Picture 9" descr="lgz.png">
            <a:extLst>
              <a:ext uri="{FF2B5EF4-FFF2-40B4-BE49-F238E27FC236}">
                <a16:creationId xmlns:a16="http://schemas.microsoft.com/office/drawing/2014/main" id="{BCAFA109-3AD3-AC06-052F-D5F14BE5BA1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610" y="5535994"/>
            <a:ext cx="2188781" cy="1290803"/>
          </a:xfrm>
          <a:prstGeom prst="rect">
            <a:avLst/>
          </a:prstGeom>
        </p:spPr>
      </p:pic>
      <p:pic>
        <p:nvPicPr>
          <p:cNvPr id="24" name="Picture 2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9FBF05D-47B3-A424-07EF-1329D8C69B2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8B49D-1334-3EA3-DE82-600CE9BF724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414" y="4353254"/>
            <a:ext cx="1258379" cy="6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9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815233"/>
            <a:ext cx="2272801" cy="6046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 committed to:</a:t>
            </a: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staff </a:t>
            </a:r>
            <a:r>
              <a:rPr lang="en-GB" sz="2200" b="1">
                <a:solidFill>
                  <a:schemeClr val="tx1"/>
                </a:solidFill>
                <a:cs typeface="Arial"/>
              </a:rPr>
              <a:t>development</a:t>
            </a:r>
            <a:endParaRPr lang="en-GB" sz="22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2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induction</a:t>
            </a:r>
            <a:endParaRPr lang="en-GB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succession planning</a:t>
            </a:r>
          </a:p>
        </p:txBody>
      </p:sp>
    </p:spTree>
    <p:extLst>
      <p:ext uri="{BB962C8B-B14F-4D97-AF65-F5344CB8AC3E}">
        <p14:creationId xmlns:p14="http://schemas.microsoft.com/office/powerpoint/2010/main" val="3689626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36" name="Google Shape;836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37" name="Google Shape;837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" y="-179441"/>
            <a:ext cx="11020704" cy="731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1" descr="Education, Science and Culture | United ...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8361" y="5521678"/>
            <a:ext cx="2278945" cy="13179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F35D0-CA4D-19B5-583A-5FF708C61A6B}"/>
              </a:ext>
            </a:extLst>
          </p:cNvPr>
          <p:cNvSpPr txBox="1"/>
          <p:nvPr/>
        </p:nvSpPr>
        <p:spPr>
          <a:xfrm>
            <a:off x="10840720" y="1026159"/>
            <a:ext cx="1076960" cy="1384995"/>
          </a:xfrm>
          <a:prstGeom prst="rect">
            <a:avLst/>
          </a:prstGeom>
          <a:solidFill>
            <a:srgbClr val="E49EF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Is this needed?  could it just be mentioned?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34957FAB-AE7F-0BFF-70E8-B228C8B1AA51}"/>
              </a:ext>
            </a:extLst>
          </p:cNvPr>
          <p:cNvSpPr txBox="1"/>
          <p:nvPr/>
        </p:nvSpPr>
        <p:spPr>
          <a:xfrm>
            <a:off x="143714" y="1347088"/>
            <a:ext cx="12096776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Year 1</a:t>
            </a:r>
          </a:p>
          <a:p>
            <a:pPr marL="342900" indent="-342900">
              <a:buAutoNum type="arabicParenR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Climate science (All staff), establishing vision – INSET day?</a:t>
            </a:r>
          </a:p>
          <a:p>
            <a:pPr marL="342900" indent="-342900">
              <a:buAutoNum type="arabicParenR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Supporting eco-anxiety – 1 X staff meeting</a:t>
            </a:r>
          </a:p>
          <a:p>
            <a:pPr marL="342900" indent="-342900">
              <a:buAutoNum type="arabicParenR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Mapping conceptual milestones – 2 X staff meetings over two terms</a:t>
            </a:r>
          </a:p>
          <a:p>
            <a:pPr marL="342900" indent="-342900">
              <a:buAutoNum type="arabicParenR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Greening the present curriculum – 1 staff meeting for three terms</a:t>
            </a:r>
          </a:p>
          <a:p>
            <a:pPr marL="342900" indent="-342900">
              <a:buAutoNum type="arabicParenR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Creating an assembly programme – Plan assemblies through networking and using resources on website</a:t>
            </a:r>
          </a:p>
          <a:p>
            <a:endParaRPr lang="en-GB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Year 2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Reviewing success of initial curriculum based on assessment – 1 staff meeting</a:t>
            </a:r>
          </a:p>
          <a:p>
            <a:pPr marL="342900" indent="-342900">
              <a:buAutoNum type="arabicParenR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Outdoor learning practice and planning - 2 staff meetings</a:t>
            </a: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3B26A8-1542-8B70-6D9C-C819E6D451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A2805C-E97D-022A-A0F4-7C9AF9511826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C3CDD305-978E-03CA-3F0C-5C83FECBE8E5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/>
                <a:t> </a:t>
              </a:r>
              <a:r>
                <a:rPr lang="en-GB" sz="3600" b="1"/>
                <a:t>Our Schools, Our World </a:t>
              </a:r>
            </a:p>
            <a:p>
              <a:pPr>
                <a:lnSpc>
                  <a:spcPct val="90000"/>
                </a:lnSpc>
                <a:buSzPts val="4400"/>
              </a:pPr>
              <a:r>
                <a:rPr lang="en-GB" sz="2800"/>
                <a:t> CPD framework/schedule</a:t>
              </a:r>
              <a:endParaRPr lang="en-GB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796F724-E82E-6D47-A3CC-1BB77B97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814565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3B26A8-1542-8B70-6D9C-C819E6D451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A2805C-E97D-022A-A0F4-7C9AF9511826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C3CDD305-978E-03CA-3F0C-5C83FECBE8E5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/>
                <a:t> </a:t>
              </a:r>
              <a:r>
                <a:rPr lang="en-GB" sz="3600" b="1"/>
                <a:t>Our Schools, Our World </a:t>
              </a:r>
            </a:p>
            <a:p>
              <a:pPr>
                <a:lnSpc>
                  <a:spcPct val="90000"/>
                </a:lnSpc>
                <a:buSzPts val="4400"/>
              </a:pPr>
              <a:r>
                <a:rPr lang="en-GB" sz="2800"/>
                <a:t> CPD framework/schedule</a:t>
              </a:r>
              <a:endParaRPr lang="en-GB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796F724-E82E-6D47-A3CC-1BB77B97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D87F9A-FFE3-9E3C-A4B7-4AA196F8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885528"/>
              </p:ext>
            </p:extLst>
          </p:nvPr>
        </p:nvGraphicFramePr>
        <p:xfrm>
          <a:off x="643758" y="1719624"/>
          <a:ext cx="10917925" cy="4485835"/>
        </p:xfrm>
        <a:graphic>
          <a:graphicData uri="http://schemas.openxmlformats.org/drawingml/2006/table">
            <a:tbl>
              <a:tblPr bandRow="1">
                <a:tableStyleId>{78B3D7A5-DB34-429B-8979-EA91C25A67FA}</a:tableStyleId>
              </a:tblPr>
              <a:tblGrid>
                <a:gridCol w="1535336">
                  <a:extLst>
                    <a:ext uri="{9D8B030D-6E8A-4147-A177-3AD203B41FA5}">
                      <a16:colId xmlns:a16="http://schemas.microsoft.com/office/drawing/2014/main" val="3486078386"/>
                    </a:ext>
                  </a:extLst>
                </a:gridCol>
                <a:gridCol w="2719550">
                  <a:extLst>
                    <a:ext uri="{9D8B030D-6E8A-4147-A177-3AD203B41FA5}">
                      <a16:colId xmlns:a16="http://schemas.microsoft.com/office/drawing/2014/main" val="1515766847"/>
                    </a:ext>
                  </a:extLst>
                </a:gridCol>
                <a:gridCol w="1405758">
                  <a:extLst>
                    <a:ext uri="{9D8B030D-6E8A-4147-A177-3AD203B41FA5}">
                      <a16:colId xmlns:a16="http://schemas.microsoft.com/office/drawing/2014/main" val="4089765508"/>
                    </a:ext>
                  </a:extLst>
                </a:gridCol>
                <a:gridCol w="1510859">
                  <a:extLst>
                    <a:ext uri="{9D8B030D-6E8A-4147-A177-3AD203B41FA5}">
                      <a16:colId xmlns:a16="http://schemas.microsoft.com/office/drawing/2014/main" val="3340488760"/>
                    </a:ext>
                  </a:extLst>
                </a:gridCol>
                <a:gridCol w="3746422">
                  <a:extLst>
                    <a:ext uri="{9D8B030D-6E8A-4147-A177-3AD203B41FA5}">
                      <a16:colId xmlns:a16="http://schemas.microsoft.com/office/drawing/2014/main" val="38147384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Suggested 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Time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Training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When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To whom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Resources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189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Climate Basics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All school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4"/>
                        </a:rPr>
                        <a:t>‘Great Big Lesson for Climate &amp; Nature’ - video</a:t>
                      </a:r>
                      <a:r>
                        <a:rPr lang="en-GB" sz="1600">
                          <a:effectLst/>
                          <a:latin typeface="Aptos"/>
                        </a:rPr>
                        <a:t> in training section of 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48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 or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How to talk to young people about climate change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 / 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 and TAs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4"/>
                        </a:rPr>
                        <a:t>ThoughtBox video</a:t>
                      </a:r>
                      <a:r>
                        <a:rPr lang="en-GB" sz="1600">
                          <a:effectLst/>
                          <a:latin typeface="Aptos"/>
                        </a:rPr>
                        <a:t> in training section of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484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 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 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‘Conceptual milestones’ X2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5"/>
                        </a:rPr>
                        <a:t>Conceptual Milestones document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575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 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1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8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51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3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6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 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effectLst/>
                          <a:latin typeface="Aptos"/>
                        </a:rPr>
                        <a:t>Reviewing success of initial curriculum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Staff meeting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 staff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u="none" strike="noStrike">
                          <a:solidFill>
                            <a:srgbClr val="0563C1"/>
                          </a:solidFill>
                          <a:effectLst/>
                          <a:latin typeface="Aptos"/>
                        </a:rPr>
                        <a:t>Use of assessment resources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7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Outdoor Learning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Practical techniques and planning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Outdoor learning resources on OSOW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48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152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379064" y="482617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08192" y="2827408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54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709303" y="953189"/>
            <a:ext cx="2272801" cy="5783163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schools: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develop a strong culture and shared vision for a better world</a:t>
            </a:r>
            <a:endParaRPr lang="en-GB" sz="2400" b="1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661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 </a:t>
            </a:r>
            <a:r>
              <a:rPr lang="en-US" sz="3000"/>
              <a:t>School Values and Learning Attitudes</a:t>
            </a:r>
            <a:endParaRPr sz="3000"/>
          </a:p>
        </p:txBody>
      </p:sp>
      <p:pic>
        <p:nvPicPr>
          <p:cNvPr id="463" name="Google Shape;46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191" y="1825625"/>
            <a:ext cx="733361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AB5431-433F-D7BC-4D8F-EE78DBC664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Bringing People With You - Culture</a:t>
            </a:r>
            <a:endParaRPr sz="3000"/>
          </a:p>
        </p:txBody>
      </p:sp>
      <p:sp>
        <p:nvSpPr>
          <p:cNvPr id="393" name="Google Shape;393;p18"/>
          <p:cNvSpPr txBox="1"/>
          <p:nvPr/>
        </p:nvSpPr>
        <p:spPr>
          <a:xfrm>
            <a:off x="890975" y="1536966"/>
            <a:ext cx="5296146" cy="556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Passion and commitment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and knowledge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vision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communication of vision and plans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Pupil voice central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Clear roles and expectations – personal and professional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PM structures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Collective impact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Organic developments as well as planned improvements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Regular celebration of impact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0EA1615-66DC-C602-4B50-D1FAF3DDAD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379064" y="482617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08192" y="2827408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54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709303" y="953189"/>
            <a:ext cx="2272801" cy="5783163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schools: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challenge and focus on solutions </a:t>
            </a:r>
            <a:endParaRPr lang="en-US" sz="24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06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Our Mantra!</a:t>
            </a:r>
            <a:endParaRPr sz="3600"/>
          </a:p>
        </p:txBody>
      </p:sp>
      <p:sp>
        <p:nvSpPr>
          <p:cNvPr id="580" name="Google Shape;58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581" name="Google Shape;581;p28"/>
          <p:cNvGrpSpPr/>
          <p:nvPr/>
        </p:nvGrpSpPr>
        <p:grpSpPr>
          <a:xfrm>
            <a:off x="1431899" y="1435706"/>
            <a:ext cx="9434362" cy="4543492"/>
            <a:chOff x="727552" y="0"/>
            <a:chExt cx="9434362" cy="4543492"/>
          </a:xfrm>
        </p:grpSpPr>
        <p:sp>
          <p:nvSpPr>
            <p:cNvPr id="582" name="Google Shape;582;p28"/>
            <p:cNvSpPr/>
            <p:nvPr/>
          </p:nvSpPr>
          <p:spPr>
            <a:xfrm>
              <a:off x="868627" y="186141"/>
              <a:ext cx="4254891" cy="31655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727552" y="382349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 txBox="1"/>
            <p:nvPr/>
          </p:nvSpPr>
          <p:spPr>
            <a:xfrm>
              <a:off x="727552" y="382349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it green?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6046872" y="0"/>
              <a:ext cx="3869881" cy="361033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841914" y="374376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 txBox="1"/>
            <p:nvPr/>
          </p:nvSpPr>
          <p:spPr>
            <a:xfrm>
              <a:off x="5841914" y="3743762"/>
              <a:ext cx="432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Could it be greener?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2CACBCC-1E70-61F2-0363-8B79060668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 </a:t>
            </a:r>
            <a:r>
              <a:rPr lang="en-US" sz="3000"/>
              <a:t>School Values and Learning Attitudes</a:t>
            </a:r>
            <a:endParaRPr sz="3000"/>
          </a:p>
        </p:txBody>
      </p:sp>
      <p:pic>
        <p:nvPicPr>
          <p:cNvPr id="463" name="Google Shape;46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191" y="1825625"/>
            <a:ext cx="733361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AB5431-433F-D7BC-4D8F-EE78DBC664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3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77E40A5A-06C5-0C04-1833-FDD2EDA0F4EE}"/>
              </a:ext>
            </a:extLst>
          </p:cNvPr>
          <p:cNvSpPr/>
          <p:nvPr/>
        </p:nvSpPr>
        <p:spPr>
          <a:xfrm>
            <a:off x="-5121675" y="-317825"/>
            <a:ext cx="7724877" cy="7410790"/>
          </a:xfrm>
          <a:prstGeom prst="flowChartDelay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857C13-2E39-1FD5-5D72-B5E99E9701E2}"/>
              </a:ext>
            </a:extLst>
          </p:cNvPr>
          <p:cNvSpPr txBox="1"/>
          <p:nvPr/>
        </p:nvSpPr>
        <p:spPr>
          <a:xfrm>
            <a:off x="-214344" y="2644170"/>
            <a:ext cx="264990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/>
              <a:t>Our Schools</a:t>
            </a:r>
          </a:p>
        </p:txBody>
      </p:sp>
      <p:pic>
        <p:nvPicPr>
          <p:cNvPr id="5" name="Picture 4" descr="A shield with a flower and shells&#10;&#10;Description automatically generated">
            <a:extLst>
              <a:ext uri="{FF2B5EF4-FFF2-40B4-BE49-F238E27FC236}">
                <a16:creationId xmlns:a16="http://schemas.microsoft.com/office/drawing/2014/main" id="{7220531F-B409-9E71-313C-EC9EB2955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52" y="135565"/>
            <a:ext cx="93345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8E936-21CD-5266-5D61-95EE65F1EE1E}"/>
              </a:ext>
            </a:extLst>
          </p:cNvPr>
          <p:cNvSpPr txBox="1"/>
          <p:nvPr/>
        </p:nvSpPr>
        <p:spPr>
          <a:xfrm>
            <a:off x="2603202" y="135565"/>
            <a:ext cx="8665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0">
                <a:effectLst/>
                <a:latin typeface="Comfortaa"/>
              </a:rPr>
              <a:t>Montrose School</a:t>
            </a:r>
          </a:p>
          <a:p>
            <a:pPr algn="l"/>
            <a:r>
              <a:rPr lang="en-GB" sz="2000" b="0" i="0">
                <a:effectLst/>
                <a:latin typeface="Montserrat" panose="00000500000000000000" pitchFamily="2" charset="0"/>
              </a:rPr>
              <a:t>Achieving, Caring, Aspiring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19FCF-D439-BADA-C8BC-A6FF17C889E6}"/>
              </a:ext>
            </a:extLst>
          </p:cNvPr>
          <p:cNvSpPr txBox="1"/>
          <p:nvPr/>
        </p:nvSpPr>
        <p:spPr>
          <a:xfrm>
            <a:off x="10316021" y="6150114"/>
            <a:ext cx="2099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0" err="1">
                <a:effectLst/>
                <a:latin typeface="Comfortaa"/>
              </a:rPr>
              <a:t>Scraptoft</a:t>
            </a:r>
            <a:r>
              <a:rPr lang="en-GB" sz="2000" b="1" i="0">
                <a:effectLst/>
                <a:latin typeface="Comfortaa"/>
              </a:rPr>
              <a:t> Valley Primary School</a:t>
            </a:r>
            <a:endParaRPr lang="en-GB" sz="2000" b="0" i="0">
              <a:effectLst/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1230A-10B4-6A33-86D5-35075483E56F}"/>
              </a:ext>
            </a:extLst>
          </p:cNvPr>
          <p:cNvSpPr txBox="1"/>
          <p:nvPr/>
        </p:nvSpPr>
        <p:spPr>
          <a:xfrm>
            <a:off x="278728" y="6114834"/>
            <a:ext cx="3015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0" err="1">
                <a:effectLst/>
                <a:latin typeface="Comfortaa"/>
              </a:rPr>
              <a:t>Queensmead</a:t>
            </a:r>
            <a:r>
              <a:rPr lang="en-GB" sz="2000" b="1" i="0">
                <a:effectLst/>
                <a:latin typeface="Comfortaa"/>
              </a:rPr>
              <a:t> </a:t>
            </a:r>
          </a:p>
          <a:p>
            <a:pPr algn="r"/>
            <a:r>
              <a:rPr lang="en-GB" sz="2000" b="1" i="0">
                <a:effectLst/>
                <a:latin typeface="Comfortaa"/>
              </a:rPr>
              <a:t>Primary Academy</a:t>
            </a:r>
            <a:endParaRPr lang="en-GB" sz="2000" b="0" i="0">
              <a:effectLst/>
              <a:latin typeface="Montserrat" panose="00000500000000000000" pitchFamily="2" charset="0"/>
            </a:endParaRPr>
          </a:p>
        </p:txBody>
      </p:sp>
      <p:pic>
        <p:nvPicPr>
          <p:cNvPr id="22" name="Picture 21" descr="A purple and white logo&#10;&#10;Description automatically generated">
            <a:extLst>
              <a:ext uri="{FF2B5EF4-FFF2-40B4-BE49-F238E27FC236}">
                <a16:creationId xmlns:a16="http://schemas.microsoft.com/office/drawing/2014/main" id="{D32F2191-8F66-CA89-4559-ED8021173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054" y="5226165"/>
            <a:ext cx="933450" cy="981941"/>
          </a:xfrm>
          <a:prstGeom prst="rect">
            <a:avLst/>
          </a:prstGeom>
        </p:spPr>
      </p:pic>
      <p:pic>
        <p:nvPicPr>
          <p:cNvPr id="25" name="Picture 24" descr="A group of trees with text&#10;&#10;Description automatically generated">
            <a:extLst>
              <a:ext uri="{FF2B5EF4-FFF2-40B4-BE49-F238E27FC236}">
                <a16:creationId xmlns:a16="http://schemas.microsoft.com/office/drawing/2014/main" id="{20017343-C334-02BC-CCE5-479D4FE7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096" y="1185800"/>
            <a:ext cx="1743425" cy="1682889"/>
          </a:xfrm>
          <a:prstGeom prst="rect">
            <a:avLst/>
          </a:prstGeom>
        </p:spPr>
      </p:pic>
      <p:pic>
        <p:nvPicPr>
          <p:cNvPr id="27" name="Picture 26" descr="A logo of a school&#10;&#10;Description automatically generated">
            <a:extLst>
              <a:ext uri="{FF2B5EF4-FFF2-40B4-BE49-F238E27FC236}">
                <a16:creationId xmlns:a16="http://schemas.microsoft.com/office/drawing/2014/main" id="{9E4EFD9D-A703-EB9A-B4EF-46857FAD8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719" y="2102671"/>
            <a:ext cx="1905000" cy="1905000"/>
          </a:xfrm>
          <a:prstGeom prst="rect">
            <a:avLst/>
          </a:prstGeom>
        </p:spPr>
      </p:pic>
      <p:pic>
        <p:nvPicPr>
          <p:cNvPr id="31" name="Picture 30" descr="A logo with colorful arrows&#10;&#10;Description automatically generated">
            <a:extLst>
              <a:ext uri="{FF2B5EF4-FFF2-40B4-BE49-F238E27FC236}">
                <a16:creationId xmlns:a16="http://schemas.microsoft.com/office/drawing/2014/main" id="{47D3A7B9-BAA4-1D0F-DBD2-7C94BA2A1C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974" y="116072"/>
            <a:ext cx="1890868" cy="1238693"/>
          </a:xfrm>
          <a:prstGeom prst="rect">
            <a:avLst/>
          </a:prstGeom>
        </p:spPr>
      </p:pic>
      <p:pic>
        <p:nvPicPr>
          <p:cNvPr id="1025" name="Picture 1024" descr="A blue and white shield with a cross and a boat&#10;&#10;Description automatically generated">
            <a:extLst>
              <a:ext uri="{FF2B5EF4-FFF2-40B4-BE49-F238E27FC236}">
                <a16:creationId xmlns:a16="http://schemas.microsoft.com/office/drawing/2014/main" id="{C519EAB0-D076-2A4C-1749-13470C7C65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769" y="4784259"/>
            <a:ext cx="1289503" cy="1365855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42437FED-1BCF-5079-0ED1-C4A24FEE0B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361" y="5508543"/>
            <a:ext cx="2257511" cy="1066124"/>
          </a:xfrm>
          <a:prstGeom prst="rect">
            <a:avLst/>
          </a:prstGeom>
        </p:spPr>
      </p:pic>
      <p:pic>
        <p:nvPicPr>
          <p:cNvPr id="1031" name="Picture 1030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7186CD8-326B-764E-EEA7-11A990568C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434" y="3098745"/>
            <a:ext cx="3048265" cy="868864"/>
          </a:xfrm>
          <a:prstGeom prst="rect">
            <a:avLst/>
          </a:prstGeom>
        </p:spPr>
      </p:pic>
      <p:pic>
        <p:nvPicPr>
          <p:cNvPr id="1035" name="Picture 1034" descr="A close-up of a logo&#10;&#10;Description automatically generated">
            <a:extLst>
              <a:ext uri="{FF2B5EF4-FFF2-40B4-BE49-F238E27FC236}">
                <a16:creationId xmlns:a16="http://schemas.microsoft.com/office/drawing/2014/main" id="{88D6EADD-D9F8-B122-8252-C95BBFC88A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175" y="4121919"/>
            <a:ext cx="2819772" cy="972335"/>
          </a:xfrm>
          <a:prstGeom prst="rect">
            <a:avLst/>
          </a:prstGeom>
        </p:spPr>
      </p:pic>
      <p:pic>
        <p:nvPicPr>
          <p:cNvPr id="1039" name="Picture 103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D934846-53E5-6125-B3CB-D522127EF3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491" y="4613643"/>
            <a:ext cx="2775740" cy="832252"/>
          </a:xfrm>
          <a:prstGeom prst="rect">
            <a:avLst/>
          </a:prstGeom>
        </p:spPr>
      </p:pic>
      <p:pic>
        <p:nvPicPr>
          <p:cNvPr id="1043" name="Picture 104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4D7AAD9-DE00-AFAF-6B22-1613392E7F0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927" y="1103585"/>
            <a:ext cx="2965287" cy="1233448"/>
          </a:xfrm>
          <a:prstGeom prst="rect">
            <a:avLst/>
          </a:prstGeom>
        </p:spPr>
      </p:pic>
      <p:pic>
        <p:nvPicPr>
          <p:cNvPr id="1047" name="Picture 1046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8D390425-75F2-6E23-F35D-CCD6B888B0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959" y="212512"/>
            <a:ext cx="2945272" cy="985864"/>
          </a:xfrm>
          <a:prstGeom prst="rect">
            <a:avLst/>
          </a:prstGeom>
        </p:spPr>
      </p:pic>
      <p:pic>
        <p:nvPicPr>
          <p:cNvPr id="1050" name="Picture 1049" descr="A logo with red text&#10;&#10;Description automatically generated">
            <a:extLst>
              <a:ext uri="{FF2B5EF4-FFF2-40B4-BE49-F238E27FC236}">
                <a16:creationId xmlns:a16="http://schemas.microsoft.com/office/drawing/2014/main" id="{6C48ECA0-0C05-8A83-5740-5A9F849AA13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955" y="2292916"/>
            <a:ext cx="3011276" cy="1092090"/>
          </a:xfrm>
          <a:prstGeom prst="rect">
            <a:avLst/>
          </a:prstGeom>
        </p:spPr>
      </p:pic>
      <p:pic>
        <p:nvPicPr>
          <p:cNvPr id="1053" name="Picture 1052" descr="A logo with blue text&#10;&#10;Description automatically generated">
            <a:extLst>
              <a:ext uri="{FF2B5EF4-FFF2-40B4-BE49-F238E27FC236}">
                <a16:creationId xmlns:a16="http://schemas.microsoft.com/office/drawing/2014/main" id="{58DCDE94-1626-092B-09D9-462D81C27F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425" y="3525154"/>
            <a:ext cx="2803220" cy="1168011"/>
          </a:xfrm>
          <a:prstGeom prst="rect">
            <a:avLst/>
          </a:prstGeom>
        </p:spPr>
      </p:pic>
      <p:pic>
        <p:nvPicPr>
          <p:cNvPr id="1055" name="Picture 1054" descr="A green and black logo&#10;&#10;Description automatically generated">
            <a:extLst>
              <a:ext uri="{FF2B5EF4-FFF2-40B4-BE49-F238E27FC236}">
                <a16:creationId xmlns:a16="http://schemas.microsoft.com/office/drawing/2014/main" id="{74770E89-9477-6B27-114B-7F42AD65F40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811" y="5483240"/>
            <a:ext cx="2948834" cy="802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886A02-C486-E887-2493-371869B9E80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896" y="1207845"/>
            <a:ext cx="1514776" cy="15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79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682" y="218360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53231" y="1338779"/>
            <a:ext cx="2272801" cy="5397573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latin typeface="Calibri"/>
                <a:cs typeface="Arial"/>
              </a:rPr>
              <a:t>Research Findings</a:t>
            </a:r>
          </a:p>
          <a:p>
            <a:pPr algn="ctr"/>
            <a:endParaRPr lang="en-GB" sz="2400">
              <a:solidFill>
                <a:schemeClr val="tx1"/>
              </a:solidFill>
              <a:latin typeface="Calibri"/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latin typeface="Calibri"/>
                <a:cs typeface="Arial"/>
              </a:rPr>
              <a:t>School sustainability strategies are most effective when :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GB" sz="2400">
              <a:solidFill>
                <a:schemeClr val="tx1"/>
              </a:solidFill>
              <a:latin typeface="Calibri"/>
              <a:cs typeface="Arial"/>
            </a:endParaRPr>
          </a:p>
          <a:p>
            <a:pPr marL="342900" indent="-342900">
              <a:buChar char="•"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stakeholder voice is enabled and empowered</a:t>
            </a:r>
          </a:p>
          <a:p>
            <a:pPr marL="342900" indent="-342900">
              <a:buChar char="•"/>
            </a:pPr>
            <a:endParaRPr lang="en-US" sz="2400" b="1">
              <a:solidFill>
                <a:schemeClr val="tx1"/>
              </a:solidFill>
              <a:latin typeface="Calibri"/>
              <a:cs typeface="Calibri"/>
            </a:endParaRPr>
          </a:p>
          <a:p>
            <a:pPr marL="342900" indent="-342900">
              <a:buChar char="•"/>
            </a:pPr>
            <a:endParaRPr lang="en-US" sz="2400" b="1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475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/>
              <a:t>  Pupil Voice</a:t>
            </a:r>
            <a:endParaRPr sz="3600"/>
          </a:p>
        </p:txBody>
      </p:sp>
      <p:sp>
        <p:nvSpPr>
          <p:cNvPr id="416" name="Google Shape;416;p20"/>
          <p:cNvSpPr txBox="1"/>
          <p:nvPr/>
        </p:nvSpPr>
        <p:spPr>
          <a:xfrm>
            <a:off x="838200" y="1690688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Understanding the issues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Surveys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Identifying priorities and solutions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Representation on groups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Class/school/family action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Curriculum development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Family influencer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Assemblies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60D830B-CE0D-0D11-E9CD-BEDCEFEB60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Engaging Families</a:t>
            </a:r>
            <a:endParaRPr sz="3600"/>
          </a:p>
        </p:txBody>
      </p:sp>
      <p:sp>
        <p:nvSpPr>
          <p:cNvPr id="405" name="Google Shape;405;p19"/>
          <p:cNvSpPr txBox="1"/>
          <p:nvPr/>
        </p:nvSpPr>
        <p:spPr>
          <a:xfrm>
            <a:off x="771358" y="1268538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Regularly sharing plans/targets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curriculum aims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Skills audit/engagement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joint activities/pledges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Speakers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Representation on key groups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Tours of school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Website/twitter</a:t>
            </a:r>
            <a:endParaRPr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EA78394-3D78-9CB4-CB94-7AC69E72E1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1008273"/>
            <a:ext cx="2272801" cy="5792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>
                <a:solidFill>
                  <a:schemeClr val="tx1"/>
                </a:solidFill>
                <a:cs typeface="Arial"/>
              </a:rPr>
              <a:t>integrate rather than layer</a:t>
            </a:r>
            <a:endParaRPr lang="en-GB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767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 </a:t>
            </a:r>
            <a:r>
              <a:rPr lang="en-US" sz="3000"/>
              <a:t>School Values and Learning Attitudes</a:t>
            </a:r>
            <a:endParaRPr sz="3000"/>
          </a:p>
        </p:txBody>
      </p:sp>
      <p:pic>
        <p:nvPicPr>
          <p:cNvPr id="463" name="Google Shape;46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191" y="1825625"/>
            <a:ext cx="733361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AB5431-433F-D7BC-4D8F-EE78DBC664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6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1609C5-95FA-2B7A-2F49-5C1EE8A94387}"/>
              </a:ext>
            </a:extLst>
          </p:cNvPr>
          <p:cNvGraphicFramePr/>
          <p:nvPr/>
        </p:nvGraphicFramePr>
        <p:xfrm>
          <a:off x="1316971" y="1047200"/>
          <a:ext cx="10034424" cy="570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627" name="Oval 5626">
            <a:extLst>
              <a:ext uri="{FF2B5EF4-FFF2-40B4-BE49-F238E27FC236}">
                <a16:creationId xmlns:a16="http://schemas.microsoft.com/office/drawing/2014/main" id="{E4C2E99E-9D85-72DD-CA73-DEFD31901A69}"/>
              </a:ext>
            </a:extLst>
          </p:cNvPr>
          <p:cNvSpPr/>
          <p:nvPr/>
        </p:nvSpPr>
        <p:spPr>
          <a:xfrm>
            <a:off x="5200650" y="2905125"/>
            <a:ext cx="2381250" cy="23526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Climate Change Curriculum </a:t>
            </a:r>
            <a:r>
              <a:rPr lang="en-GB"/>
              <a:t> </a:t>
            </a:r>
            <a:r>
              <a:rPr lang="en-GB" sz="1400"/>
              <a:t>zones of provision and influence</a:t>
            </a:r>
          </a:p>
        </p:txBody>
      </p:sp>
      <p:sp>
        <p:nvSpPr>
          <p:cNvPr id="5628" name="Arrow: Right 5627">
            <a:extLst>
              <a:ext uri="{FF2B5EF4-FFF2-40B4-BE49-F238E27FC236}">
                <a16:creationId xmlns:a16="http://schemas.microsoft.com/office/drawing/2014/main" id="{3FC5882B-EAE2-192F-FFEB-4AA2A8900408}"/>
              </a:ext>
            </a:extLst>
          </p:cNvPr>
          <p:cNvSpPr/>
          <p:nvPr/>
        </p:nvSpPr>
        <p:spPr>
          <a:xfrm>
            <a:off x="329104" y="3314699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Pupil voice</a:t>
            </a:r>
          </a:p>
        </p:txBody>
      </p:sp>
      <p:sp>
        <p:nvSpPr>
          <p:cNvPr id="6188" name="Arrow: Right 6187">
            <a:extLst>
              <a:ext uri="{FF2B5EF4-FFF2-40B4-BE49-F238E27FC236}">
                <a16:creationId xmlns:a16="http://schemas.microsoft.com/office/drawing/2014/main" id="{BBEBAD3F-BA48-0454-7128-CAB6DBFD2DAC}"/>
              </a:ext>
            </a:extLst>
          </p:cNvPr>
          <p:cNvSpPr/>
          <p:nvPr/>
        </p:nvSpPr>
        <p:spPr>
          <a:xfrm rot="10800000">
            <a:off x="9747165" y="3251337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9639EC-F84A-7508-3CA8-13B6DDEF7EE1}"/>
              </a:ext>
            </a:extLst>
          </p:cNvPr>
          <p:cNvSpPr txBox="1"/>
          <p:nvPr/>
        </p:nvSpPr>
        <p:spPr>
          <a:xfrm>
            <a:off x="10112937" y="3511477"/>
            <a:ext cx="20057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Staff / community voice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A5D7EE-3A32-48CB-1231-E07929141342}"/>
              </a:ext>
            </a:extLst>
          </p:cNvPr>
          <p:cNvGrpSpPr/>
          <p:nvPr/>
        </p:nvGrpSpPr>
        <p:grpSpPr>
          <a:xfrm>
            <a:off x="-866" y="-1855"/>
            <a:ext cx="12193731" cy="1044143"/>
            <a:chOff x="40698" y="-4618"/>
            <a:chExt cx="12193731" cy="1044143"/>
          </a:xfrm>
          <a:solidFill>
            <a:srgbClr val="009C64"/>
          </a:solidFill>
        </p:grpSpPr>
        <p:sp>
          <p:nvSpPr>
            <p:cNvPr id="7" name="Google Shape;101;p1">
              <a:extLst>
                <a:ext uri="{FF2B5EF4-FFF2-40B4-BE49-F238E27FC236}">
                  <a16:creationId xmlns:a16="http://schemas.microsoft.com/office/drawing/2014/main" id="{E606FF3B-D35C-35EB-A0C8-009350F05506}"/>
                </a:ext>
              </a:extLst>
            </p:cNvPr>
            <p:cNvSpPr txBox="1">
              <a:spLocks/>
            </p:cNvSpPr>
            <p:nvPr/>
          </p:nvSpPr>
          <p:spPr>
            <a:xfrm>
              <a:off x="40698" y="-4618"/>
              <a:ext cx="12193731" cy="1044143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  <a:t>Our Schools, Our World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>
                  <a:latin typeface="Calibri" panose="020F0502020204030204" pitchFamily="34" charset="0"/>
                  <a:cs typeface="Calibri" panose="020F0502020204030204" pitchFamily="34" charset="0"/>
                </a:rPr>
                <a:t>Curriculum Development - Zones</a:t>
              </a:r>
              <a:endParaRPr lang="en-GB" sz="3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23B27B5F-F92B-2B68-CDAC-6B802D99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0837" y="95318"/>
              <a:ext cx="2925876" cy="83924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017047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Overarching Themes</a:t>
            </a:r>
            <a:endParaRPr sz="3600"/>
          </a:p>
        </p:txBody>
      </p:sp>
      <p:sp>
        <p:nvSpPr>
          <p:cNvPr id="634" name="Google Shape;63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35" name="Google Shape;635;p30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277" y="1664076"/>
            <a:ext cx="11217891" cy="519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4D6ADB8-6406-C817-6F78-EEE217FB32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2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Conceptual Milestones</a:t>
            </a:r>
            <a:endParaRPr sz="3600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A675407-BDCC-B2FA-DDD1-E5022A10A0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079B7A-8D38-80FB-24A3-1439E9ED41B8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6F4E08A9-3B9F-E711-DA31-FCB9AB00CBB7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800">
                  <a:latin typeface="+mn-lt"/>
                </a:rPr>
                <a:t>Conceptual Milestones  </a:t>
              </a:r>
              <a:endParaRPr lang="en-GB" sz="2400"/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70B3D42-4638-4828-5C00-0317D1EA9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42FC72-0657-817E-137E-8BB155802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63679"/>
              </p:ext>
            </p:extLst>
          </p:nvPr>
        </p:nvGraphicFramePr>
        <p:xfrm>
          <a:off x="976191" y="1508069"/>
          <a:ext cx="9034708" cy="5140760"/>
        </p:xfrm>
        <a:graphic>
          <a:graphicData uri="http://schemas.openxmlformats.org/drawingml/2006/table">
            <a:tbl>
              <a:tblPr firstRow="1" firstCol="1" bandRow="1"/>
              <a:tblGrid>
                <a:gridCol w="4517354">
                  <a:extLst>
                    <a:ext uri="{9D8B030D-6E8A-4147-A177-3AD203B41FA5}">
                      <a16:colId xmlns:a16="http://schemas.microsoft.com/office/drawing/2014/main" val="2686849081"/>
                    </a:ext>
                  </a:extLst>
                </a:gridCol>
                <a:gridCol w="4517354">
                  <a:extLst>
                    <a:ext uri="{9D8B030D-6E8A-4147-A177-3AD203B41FA5}">
                      <a16:colId xmlns:a16="http://schemas.microsoft.com/office/drawing/2014/main" val="88836077"/>
                    </a:ext>
                  </a:extLst>
                </a:gridCol>
              </a:tblGrid>
              <a:tr h="2386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End of Year 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96531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 Group/Term/Subject/Assembly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93036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Local/national/global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03959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Weather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34556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Climate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1573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Environment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2233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Global warming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417165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Monoculture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98638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Biodiversity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73639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Extinction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243250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Rewilding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13817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Wood wide web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82922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Conservation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1271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15461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Waste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596269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Consumption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515252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Pollution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182773"/>
                  </a:ext>
                </a:extLst>
              </a:tr>
              <a:tr h="23866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By end of Year 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602026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 Group/Term/Subject/Assembly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568887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Climate change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47986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Atmosphere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373400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Greenhouse effect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641013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Greenhouse gas emissions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352938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Carbon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607245"/>
                  </a:ext>
                </a:extLst>
              </a:tr>
              <a:tr h="202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Carbon emissions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66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037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97FD01-1C56-973E-C0C8-E3E8B3D5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78" name="Google Shape;1078;p5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79" name="Google Shape;107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328" y="1378097"/>
            <a:ext cx="9443341" cy="547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8A359A-82CE-9376-DA6A-893E386A73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88E0E7-890E-0676-45F6-D2DDDEE700B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508257E6-701C-6CA4-B390-14588B5E8762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800">
                  <a:latin typeface="+mn-lt"/>
                </a:rPr>
                <a:t>Progression in Skills and Knowledge </a:t>
              </a:r>
              <a:endParaRPr lang="en-GB" sz="2400"/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F00E3B1-4EB5-FF60-BF20-8D5CD3587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  <p:pic>
          <p:nvPicPr>
            <p:cNvPr id="8" name="Picture 4" descr="Brent">
              <a:extLst>
                <a:ext uri="{FF2B5EF4-FFF2-40B4-BE49-F238E27FC236}">
                  <a16:creationId xmlns:a16="http://schemas.microsoft.com/office/drawing/2014/main" id="{E572B0C2-C7A2-5C31-3548-6839EF34A8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809" t="11310" r="33349" b="11547"/>
            <a:stretch/>
          </p:blipFill>
          <p:spPr bwMode="auto">
            <a:xfrm>
              <a:off x="7723404" y="143706"/>
              <a:ext cx="930470" cy="109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7002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Additional Resources</a:t>
            </a:r>
            <a:endParaRPr sz="3600"/>
          </a:p>
        </p:txBody>
      </p:sp>
      <p:sp>
        <p:nvSpPr>
          <p:cNvPr id="1090" name="Google Shape;1090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91" name="Google Shape;1091;p59"/>
          <p:cNvGraphicFramePr/>
          <p:nvPr>
            <p:extLst>
              <p:ext uri="{D42A27DB-BD31-4B8C-83A1-F6EECF244321}">
                <p14:modId xmlns:p14="http://schemas.microsoft.com/office/powerpoint/2010/main" val="3709806861"/>
              </p:ext>
            </p:extLst>
          </p:nvPr>
        </p:nvGraphicFramePr>
        <p:xfrm>
          <a:off x="395750" y="1307458"/>
          <a:ext cx="11483625" cy="5460855"/>
        </p:xfrm>
        <a:graphic>
          <a:graphicData uri="http://schemas.openxmlformats.org/drawingml/2006/table">
            <a:tbl>
              <a:tblPr>
                <a:noFill/>
                <a:tableStyleId>{27D79DBA-90DA-4C6E-A75F-2542FDFE2968}</a:tableStyleId>
              </a:tblPr>
              <a:tblGrid>
                <a:gridCol w="279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3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Biodiversity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3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Autumn 24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Assembly Concepts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Diversity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Assembly Knowledge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Celebration of our natural world - What is biodiversity and why is it important?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Ecosystems and trophic cascade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Our local ecosystem - Our Living Coast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 in June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 impact on biodiversity</a:t>
                      </a:r>
                      <a:endParaRPr/>
                    </a:p>
                    <a:p>
                      <a:pPr marL="0" marR="0" lvl="0" indent="-666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AutoNum type="arabicPeriod"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school environment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Calibri"/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 Sustainable Development Goals 14 and 15 – Protect life on land and in water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 concepts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is biodiversity and what is its value?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Ecosystems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Life in our biosphere - living coast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Impact of actions on biodiversity and ability of planet to adjust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76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Class/School action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https://www.rspb.org.uk/globalassets/downloads/documents/positions/education/top-tips-for-schools-to-engage-with-biodiversity.pdf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On-going help with biodiversity areas – development of specific infant playground area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Development of use of pond and forest garden – more planting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growing projects – plant trees 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Composting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 June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6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Family Commitment/ Pledge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can we encourage biodiversity at home – flats/houses –guides provided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Challenge – learn the names of the trees in our </a:t>
                      </a:r>
                      <a:r>
                        <a:rPr lang="en-US" sz="105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Community celebration – Me and my plants. Photos + names of plants we love at home or on the way to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can you find in a </a:t>
                      </a:r>
                      <a:r>
                        <a:rPr lang="en-US" sz="1050" b="0" i="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metre</a:t>
                      </a: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squared of grass? Competition – types of plants/insects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days wild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250" marR="39250" marT="26150" marB="261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5BB8190-1B79-F507-F819-91F6A1D1E6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80F252-0671-FE91-6AED-146C4ED4A400}"/>
              </a:ext>
            </a:extLst>
          </p:cNvPr>
          <p:cNvSpPr/>
          <p:nvPr/>
        </p:nvSpPr>
        <p:spPr>
          <a:xfrm>
            <a:off x="1702073" y="529977"/>
            <a:ext cx="896400" cy="86177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5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</a:p>
        </p:txBody>
      </p:sp>
      <p:pic>
        <p:nvPicPr>
          <p:cNvPr id="36" name="Graphic 35" descr="Schoolhouse with solid fill">
            <a:extLst>
              <a:ext uri="{FF2B5EF4-FFF2-40B4-BE49-F238E27FC236}">
                <a16:creationId xmlns:a16="http://schemas.microsoft.com/office/drawing/2014/main" id="{C92C4CE9-0F61-C0AF-579B-D50D89B67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334" y="108386"/>
            <a:ext cx="1397434" cy="1397434"/>
          </a:xfrm>
          <a:prstGeom prst="rect">
            <a:avLst/>
          </a:prstGeom>
        </p:spPr>
      </p:pic>
      <p:pic>
        <p:nvPicPr>
          <p:cNvPr id="49" name="Graphic 48" descr="Neighborhood with solid fill">
            <a:extLst>
              <a:ext uri="{FF2B5EF4-FFF2-40B4-BE49-F238E27FC236}">
                <a16:creationId xmlns:a16="http://schemas.microsoft.com/office/drawing/2014/main" id="{19C4EA5E-76D3-5082-E8AE-8FBFA0FB0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327" y="5435880"/>
            <a:ext cx="1396800" cy="1396800"/>
          </a:xfrm>
          <a:prstGeom prst="rect">
            <a:avLst/>
          </a:prstGeom>
        </p:spPr>
      </p:pic>
      <p:pic>
        <p:nvPicPr>
          <p:cNvPr id="56" name="Graphic 55" descr="Classroom with solid fill">
            <a:extLst>
              <a:ext uri="{FF2B5EF4-FFF2-40B4-BE49-F238E27FC236}">
                <a16:creationId xmlns:a16="http://schemas.microsoft.com/office/drawing/2014/main" id="{920F5C4C-7E6B-9EBF-5E81-DEDCD3CE5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968" y="3581880"/>
            <a:ext cx="1396800" cy="1396800"/>
          </a:xfrm>
          <a:prstGeom prst="rect">
            <a:avLst/>
          </a:prstGeom>
        </p:spPr>
      </p:pic>
      <p:pic>
        <p:nvPicPr>
          <p:cNvPr id="60" name="Graphic 59" descr="Children with solid fill">
            <a:extLst>
              <a:ext uri="{FF2B5EF4-FFF2-40B4-BE49-F238E27FC236}">
                <a16:creationId xmlns:a16="http://schemas.microsoft.com/office/drawing/2014/main" id="{699FCB9C-1D25-598D-68E3-4306EE0932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2968" y="1845133"/>
            <a:ext cx="1397434" cy="139743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2EA4806-FE0E-B0AE-6095-91061761D304}"/>
              </a:ext>
            </a:extLst>
          </p:cNvPr>
          <p:cNvSpPr txBox="1"/>
          <p:nvPr/>
        </p:nvSpPr>
        <p:spPr>
          <a:xfrm>
            <a:off x="1701955" y="2142480"/>
            <a:ext cx="1793032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6700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117059-1B6E-2BB5-CE4E-7F9730071D1D}"/>
              </a:ext>
            </a:extLst>
          </p:cNvPr>
          <p:cNvSpPr txBox="1"/>
          <p:nvPr/>
        </p:nvSpPr>
        <p:spPr>
          <a:xfrm>
            <a:off x="1701955" y="3857048"/>
            <a:ext cx="1793032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800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5BCD3-8479-1DD9-3EAB-A48F70365B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5735" y="0"/>
            <a:ext cx="8182099" cy="68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Overarching Themes</a:t>
            </a:r>
            <a:endParaRPr sz="3600"/>
          </a:p>
        </p:txBody>
      </p:sp>
      <p:sp>
        <p:nvSpPr>
          <p:cNvPr id="634" name="Google Shape;63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35" name="Google Shape;635;p30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277" y="1664076"/>
            <a:ext cx="11217891" cy="519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4D6ADB8-6406-C817-6F78-EEE217FB32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Sustainable Development Goals</a:t>
            </a:r>
            <a:endParaRPr sz="3000"/>
          </a:p>
        </p:txBody>
      </p:sp>
      <p:pic>
        <p:nvPicPr>
          <p:cNvPr id="486" name="Google Shape;48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129" y="691356"/>
            <a:ext cx="8572500" cy="66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752FD8D-422D-1A16-27DB-C76F578A68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D7BC6069-15A8-CDB1-7925-B1A3E79E781A}"/>
              </a:ext>
            </a:extLst>
          </p:cNvPr>
          <p:cNvSpPr/>
          <p:nvPr/>
        </p:nvSpPr>
        <p:spPr>
          <a:xfrm>
            <a:off x="3289719" y="2048870"/>
            <a:ext cx="1157133" cy="1205573"/>
          </a:xfrm>
          <a:prstGeom prst="ellipse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363268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  <a:ln>
                  <a:solidFill>
                    <a:srgbClr val="E49E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832334" y="4364474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286921"/>
            <a:ext cx="157803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Nature Connection</a:t>
            </a:r>
          </a:p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/>
              <a:t>Audits and Action</a:t>
            </a:r>
            <a:endParaRPr lang="en-GB" sz="14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1008273"/>
            <a:ext cx="2272801" cy="5792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fully recognise the benefits of nature connection</a:t>
            </a: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290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377"/>
              <a:t>Research Into The Impact of Environmental </a:t>
            </a:r>
            <a:endParaRPr sz="3377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0263"/>
              <a:buFont typeface="Calibri"/>
              <a:buNone/>
            </a:pPr>
            <a:r>
              <a:rPr lang="en-US" sz="3377"/>
              <a:t>and Sustainability Education</a:t>
            </a:r>
            <a:endParaRPr sz="3377"/>
          </a:p>
        </p:txBody>
      </p:sp>
      <p:grpSp>
        <p:nvGrpSpPr>
          <p:cNvPr id="809" name="Google Shape;809;p40"/>
          <p:cNvGrpSpPr/>
          <p:nvPr/>
        </p:nvGrpSpPr>
        <p:grpSpPr>
          <a:xfrm>
            <a:off x="307647" y="2208877"/>
            <a:ext cx="11236035" cy="3396940"/>
            <a:chOff x="3293" y="477198"/>
            <a:chExt cx="11236035" cy="3396940"/>
          </a:xfrm>
        </p:grpSpPr>
        <p:sp>
          <p:nvSpPr>
            <p:cNvPr id="810" name="Google Shape;810;p40"/>
            <p:cNvSpPr/>
            <p:nvPr/>
          </p:nvSpPr>
          <p:spPr>
            <a:xfrm>
              <a:off x="329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1" name="Google Shape;811;p40"/>
            <p:cNvSpPr txBox="1"/>
            <p:nvPr/>
          </p:nvSpPr>
          <p:spPr>
            <a:xfrm>
              <a:off x="329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Greater well-being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2877628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3" name="Google Shape;813;p40"/>
            <p:cNvSpPr txBox="1"/>
            <p:nvPr/>
          </p:nvSpPr>
          <p:spPr>
            <a:xfrm>
              <a:off x="2877628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Increased social engagement and positive environmental behaviours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575196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5" name="Google Shape;815;p40"/>
            <p:cNvSpPr txBox="1"/>
            <p:nvPr/>
          </p:nvSpPr>
          <p:spPr>
            <a:xfrm>
              <a:off x="5751963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Higher levels of concentration and resilience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8626297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7" name="Google Shape;817;p40"/>
            <p:cNvSpPr txBox="1"/>
            <p:nvPr/>
          </p:nvSpPr>
          <p:spPr>
            <a:xfrm>
              <a:off x="8626297" y="477198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Enhancing critical thinking skills and problem solving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29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9" name="Google Shape;819;p40"/>
            <p:cNvSpPr txBox="1"/>
            <p:nvPr/>
          </p:nvSpPr>
          <p:spPr>
            <a:xfrm>
              <a:off x="329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Effective teamwork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2877628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1" name="Google Shape;821;p40"/>
            <p:cNvSpPr txBox="1"/>
            <p:nvPr/>
          </p:nvSpPr>
          <p:spPr>
            <a:xfrm>
              <a:off x="2877628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Personal growth and life skills including confidence, autonomy, and leadership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575196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3" name="Google Shape;823;p40"/>
            <p:cNvSpPr txBox="1"/>
            <p:nvPr/>
          </p:nvSpPr>
          <p:spPr>
            <a:xfrm>
              <a:off x="5751963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More effective acquisition of STEM skills due to purposeful/meaningful context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8626297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5" name="Google Shape;825;p40"/>
            <p:cNvSpPr txBox="1"/>
            <p:nvPr/>
          </p:nvSpPr>
          <p:spPr>
            <a:xfrm>
              <a:off x="8626297" y="2306320"/>
              <a:ext cx="2613031" cy="156781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Development of Green Career skills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AAB49D0-61C8-BCDF-6A37-35A9D2810D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811" y="1019320"/>
            <a:ext cx="10336756" cy="581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12923EA-37FE-0160-2680-83F4A04F9B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CAA397-5DA0-5A91-E459-30EA76B1F030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8E8F499C-7CD5-BDA8-7D98-1466DA031B00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400"/>
                <a:t>Teach the Future – Guiding Principles</a:t>
              </a: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6528C7F-EBEB-EA86-9C0B-789098E3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5006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D7BC6069-15A8-CDB1-7925-B1A3E79E781A}"/>
              </a:ext>
            </a:extLst>
          </p:cNvPr>
          <p:cNvSpPr/>
          <p:nvPr/>
        </p:nvSpPr>
        <p:spPr>
          <a:xfrm>
            <a:off x="3289719" y="2048870"/>
            <a:ext cx="1157133" cy="1205573"/>
          </a:xfrm>
          <a:prstGeom prst="ellipse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363268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832334" y="4364474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050438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1008273"/>
            <a:ext cx="2272801" cy="5792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think </a:t>
            </a:r>
            <a:r>
              <a:rPr lang="en-GB" sz="2000" b="1">
                <a:solidFill>
                  <a:schemeClr val="tx1"/>
                </a:solidFill>
                <a:cs typeface="Arial"/>
              </a:rPr>
              <a:t>systematically</a:t>
            </a:r>
            <a:r>
              <a:rPr lang="en-GB" sz="2400" b="1">
                <a:solidFill>
                  <a:schemeClr val="tx1"/>
                </a:solidFill>
                <a:cs typeface="Arial"/>
              </a:rPr>
              <a:t> and as 'systems thinkers'  </a:t>
            </a: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414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46666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000"/>
              <a:t>A Systematic Approach to School Operational Action Areas</a:t>
            </a:r>
          </a:p>
        </p:txBody>
      </p:sp>
      <p:grpSp>
        <p:nvGrpSpPr>
          <p:cNvPr id="647" name="Google Shape;647;p31"/>
          <p:cNvGrpSpPr/>
          <p:nvPr/>
        </p:nvGrpSpPr>
        <p:grpSpPr>
          <a:xfrm>
            <a:off x="2863780" y="1424122"/>
            <a:ext cx="5767754" cy="5361140"/>
            <a:chOff x="2086635" y="1203059"/>
            <a:chExt cx="5318440" cy="5361140"/>
          </a:xfrm>
        </p:grpSpPr>
        <p:sp>
          <p:nvSpPr>
            <p:cNvPr id="648" name="Google Shape;648;p31"/>
            <p:cNvSpPr/>
            <p:nvPr/>
          </p:nvSpPr>
          <p:spPr>
            <a:xfrm>
              <a:off x="3231444" y="2360897"/>
              <a:ext cx="2987937" cy="3033165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1"/>
            <p:cNvSpPr txBox="1"/>
            <p:nvPr/>
          </p:nvSpPr>
          <p:spPr>
            <a:xfrm>
              <a:off x="3531575" y="2876174"/>
              <a:ext cx="2388034" cy="193899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Captaincy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Curriculum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Campus action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Culture</a:t>
              </a: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5371628" y="5208445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6299704" y="4114291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6358319" y="285405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5654935" y="1691521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4355627" y="120305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046551" y="1505906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2245473" y="2609829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2157551" y="3909137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2802320" y="5061906"/>
              <a:ext cx="986331" cy="1023600"/>
            </a:xfrm>
            <a:prstGeom prst="ellipse">
              <a:avLst/>
            </a:prstGeom>
            <a:solidFill>
              <a:srgbClr val="F6EB1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4033243" y="5540599"/>
              <a:ext cx="986331" cy="1023600"/>
            </a:xfrm>
            <a:prstGeom prst="ellipse">
              <a:avLst/>
            </a:prstGeom>
            <a:solidFill>
              <a:srgbClr val="CCCC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1"/>
            <p:cNvSpPr txBox="1"/>
            <p:nvPr/>
          </p:nvSpPr>
          <p:spPr>
            <a:xfrm>
              <a:off x="4298462" y="1494692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Environmental education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1"/>
            <p:cNvSpPr txBox="1"/>
            <p:nvPr/>
          </p:nvSpPr>
          <p:spPr>
            <a:xfrm>
              <a:off x="5597769" y="2071076"/>
              <a:ext cx="1103922" cy="27699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Biodiversity</a:t>
              </a:r>
              <a:endParaRPr/>
            </a:p>
          </p:txBody>
        </p:sp>
        <p:sp>
          <p:nvSpPr>
            <p:cNvPr id="662" name="Google Shape;662;p31"/>
            <p:cNvSpPr txBox="1"/>
            <p:nvPr/>
          </p:nvSpPr>
          <p:spPr>
            <a:xfrm>
              <a:off x="6301153" y="3047999"/>
              <a:ext cx="1103922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Procurement and third parties</a:t>
              </a:r>
              <a:endParaRPr/>
            </a:p>
          </p:txBody>
        </p:sp>
        <p:sp>
          <p:nvSpPr>
            <p:cNvPr id="663" name="Google Shape;663;p31"/>
            <p:cNvSpPr txBox="1"/>
            <p:nvPr/>
          </p:nvSpPr>
          <p:spPr>
            <a:xfrm>
              <a:off x="6223000" y="4425461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Food and catering</a:t>
              </a:r>
              <a:endParaRPr/>
            </a:p>
          </p:txBody>
        </p:sp>
        <p:sp>
          <p:nvSpPr>
            <p:cNvPr id="664" name="Google Shape;664;p31"/>
            <p:cNvSpPr txBox="1"/>
            <p:nvPr/>
          </p:nvSpPr>
          <p:spPr>
            <a:xfrm>
              <a:off x="5314461" y="5392614"/>
              <a:ext cx="1103922" cy="64633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Energy and carbon management</a:t>
              </a:r>
              <a:endParaRPr/>
            </a:p>
          </p:txBody>
        </p:sp>
        <p:sp>
          <p:nvSpPr>
            <p:cNvPr id="665" name="Google Shape;665;p31"/>
            <p:cNvSpPr txBox="1"/>
            <p:nvPr/>
          </p:nvSpPr>
          <p:spPr>
            <a:xfrm>
              <a:off x="3976077" y="5773615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engagement</a:t>
              </a:r>
              <a:endParaRPr/>
            </a:p>
          </p:txBody>
        </p:sp>
        <p:sp>
          <p:nvSpPr>
            <p:cNvPr id="666" name="Google Shape;666;p31"/>
            <p:cNvSpPr txBox="1"/>
            <p:nvPr/>
          </p:nvSpPr>
          <p:spPr>
            <a:xfrm>
              <a:off x="2735384" y="5314460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Building and construction</a:t>
              </a:r>
              <a:endParaRPr/>
            </a:p>
          </p:txBody>
        </p:sp>
        <p:sp>
          <p:nvSpPr>
            <p:cNvPr id="667" name="Google Shape;667;p31"/>
            <p:cNvSpPr txBox="1"/>
            <p:nvPr/>
          </p:nvSpPr>
          <p:spPr>
            <a:xfrm>
              <a:off x="2086635" y="4172521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Waste management</a:t>
              </a:r>
              <a:endParaRPr/>
            </a:p>
          </p:txBody>
        </p:sp>
        <p:sp>
          <p:nvSpPr>
            <p:cNvPr id="668" name="Google Shape;668;p31"/>
            <p:cNvSpPr txBox="1"/>
            <p:nvPr/>
          </p:nvSpPr>
          <p:spPr>
            <a:xfrm>
              <a:off x="2178538" y="2911230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Water management</a:t>
              </a:r>
              <a:endParaRPr/>
            </a:p>
          </p:txBody>
        </p:sp>
        <p:sp>
          <p:nvSpPr>
            <p:cNvPr id="669" name="Google Shape;669;p31"/>
            <p:cNvSpPr txBox="1"/>
            <p:nvPr/>
          </p:nvSpPr>
          <p:spPr>
            <a:xfrm>
              <a:off x="2989385" y="1787769"/>
              <a:ext cx="1103922" cy="46166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Travel and transport</a:t>
              </a:r>
              <a:endParaRPr/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1C81A9-DA55-E8F2-999C-4B34E4AFCE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52" y="356231"/>
            <a:ext cx="2711520" cy="81481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/>
              <a:t>Audits</a:t>
            </a:r>
            <a:endParaRPr sz="3600"/>
          </a:p>
        </p:txBody>
      </p:sp>
      <p:sp>
        <p:nvSpPr>
          <p:cNvPr id="680" name="Google Shape;680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81" name="Google Shape;681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031" y="1520219"/>
            <a:ext cx="11607800" cy="516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381C14D-EE75-407B-1F36-52C63D9E4B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Our Mantra!</a:t>
            </a:r>
            <a:endParaRPr sz="3600"/>
          </a:p>
        </p:txBody>
      </p:sp>
      <p:pic>
        <p:nvPicPr>
          <p:cNvPr id="703" name="Google Shape;703;p34" descr="Systems thinking | Learning La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925594"/>
            <a:ext cx="4787020" cy="415139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704" name="Google Shape;704;p34"/>
          <p:cNvSpPr txBox="1">
            <a:spLocks noGrp="1"/>
          </p:cNvSpPr>
          <p:nvPr>
            <p:ph type="body" idx="1"/>
          </p:nvPr>
        </p:nvSpPr>
        <p:spPr>
          <a:xfrm>
            <a:off x="6096000" y="1825624"/>
            <a:ext cx="573123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1111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/>
          </a:p>
          <a:p>
            <a:pPr marL="228600" lvl="0" indent="-25257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300"/>
              <a:t>What’s the impact of: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300"/>
          </a:p>
          <a:p>
            <a:pPr marL="228600" lvl="0" indent="-25257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300"/>
              <a:t>eating one less burger a week?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300"/>
          </a:p>
          <a:p>
            <a:pPr marL="228600" lvl="0" indent="-25257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4300"/>
              <a:t>buying one less t-shirt?</a:t>
            </a:r>
            <a:endParaRPr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D97D159-5421-1D8D-2527-D5CDE4ABB3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3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Systems Thinking Organisation</a:t>
            </a:r>
            <a:endParaRPr sz="3600"/>
          </a:p>
        </p:txBody>
      </p:sp>
      <p:sp>
        <p:nvSpPr>
          <p:cNvPr id="692" name="Google Shape;692;p33"/>
          <p:cNvSpPr txBox="1"/>
          <p:nvPr/>
        </p:nvSpPr>
        <p:spPr>
          <a:xfrm>
            <a:off x="838200" y="1601640"/>
            <a:ext cx="7268923" cy="55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Continual awareness of: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impact globally as well as locally of all our decisions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social,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environmental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circular economy approach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understanding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healthy systems generate healthy decisions and healthy actions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6650DB5-7753-638E-5DDF-F2A9EBED3F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440533-AD7A-F5F5-A0EC-9B7F8D75B161}"/>
              </a:ext>
            </a:extLst>
          </p:cNvPr>
          <p:cNvSpPr txBox="1"/>
          <p:nvPr/>
        </p:nvSpPr>
        <p:spPr>
          <a:xfrm>
            <a:off x="725960" y="2105561"/>
            <a:ext cx="5526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latin typeface="+mn-lt"/>
                <a:cs typeface="Arial" panose="020B0604020202020204" pitchFamily="34" charset="0"/>
              </a:rPr>
              <a:t>Talk to those around you:</a:t>
            </a:r>
          </a:p>
          <a:p>
            <a:endParaRPr lang="en-GB" sz="280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  <a:cs typeface="Arial" panose="020B0604020202020204" pitchFamily="34" charset="0"/>
              </a:rPr>
              <a:t>Name, Role,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+mn-lt"/>
                <a:cs typeface="Arial" panose="020B0604020202020204" pitchFamily="34" charset="0"/>
              </a:rPr>
              <a:t>Why are you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EB1F6B-C9C6-DBEF-2A61-203E082C7A7B}"/>
              </a:ext>
            </a:extLst>
          </p:cNvPr>
          <p:cNvGrpSpPr/>
          <p:nvPr/>
        </p:nvGrpSpPr>
        <p:grpSpPr>
          <a:xfrm>
            <a:off x="-6927" y="4907"/>
            <a:ext cx="12198927" cy="1339418"/>
            <a:chOff x="-6927" y="4907"/>
            <a:chExt cx="12288981" cy="1339418"/>
          </a:xfrm>
        </p:grpSpPr>
        <p:sp>
          <p:nvSpPr>
            <p:cNvPr id="9" name="Google Shape;101;p1">
              <a:extLst>
                <a:ext uri="{FF2B5EF4-FFF2-40B4-BE49-F238E27FC236}">
                  <a16:creationId xmlns:a16="http://schemas.microsoft.com/office/drawing/2014/main" id="{8EF6C7CE-CB91-B9B6-8DBC-E82DA23E45DC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4400" b="1">
                  <a:latin typeface="+mn-lt"/>
                </a:rPr>
                <a:t>Our Schools, Our World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200">
                  <a:latin typeface="+mn-lt"/>
                </a:rPr>
                <a:t>Introductions</a:t>
              </a:r>
              <a:endParaRPr lang="en-GB" sz="4400">
                <a:latin typeface="+mn-lt"/>
              </a:endParaRPr>
            </a:p>
          </p:txBody>
        </p:sp>
        <p:pic>
          <p:nvPicPr>
            <p:cNvPr id="10" name="Picture 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5719F30-71D0-1FDC-67A4-BF0DE9BC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pic>
        <p:nvPicPr>
          <p:cNvPr id="2050" name="Picture 2" descr="2,105,600+ Introductions Stock Photos, Pictures &amp; Royalty-Free Images -  iStock | Handshake, Welcome, Business introduction">
            <a:extLst>
              <a:ext uri="{FF2B5EF4-FFF2-40B4-BE49-F238E27FC236}">
                <a16:creationId xmlns:a16="http://schemas.microsoft.com/office/drawing/2014/main" id="{6EF558F8-C688-39C5-1EFB-22EE8DB0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720" y="2190311"/>
            <a:ext cx="5191442" cy="37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410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C7E8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721" name="Google Shape;721;p36" title="The life cycle of a t-shirt - Angel Cha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398" y="166659"/>
            <a:ext cx="11137659" cy="633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1008273"/>
            <a:ext cx="2272801" cy="5792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reveals the power of collectivism</a:t>
            </a:r>
          </a:p>
        </p:txBody>
      </p:sp>
    </p:spTree>
    <p:extLst>
      <p:ext uri="{BB962C8B-B14F-4D97-AF65-F5344CB8AC3E}">
        <p14:creationId xmlns:p14="http://schemas.microsoft.com/office/powerpoint/2010/main" val="3651883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000"/>
              <a:t> Collectivism</a:t>
            </a:r>
            <a:endParaRPr sz="3000"/>
          </a:p>
        </p:txBody>
      </p:sp>
      <p:pic>
        <p:nvPicPr>
          <p:cNvPr id="533" name="Google Shape;533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722" y="1520219"/>
            <a:ext cx="9150889" cy="47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9AF2970-9CE5-4ACC-CBB6-FA57065D37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CCCC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E49EF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1008273"/>
            <a:ext cx="2272801" cy="5792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focused on well-being  </a:t>
            </a: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0683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8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Addressing Modern Disconnect</a:t>
            </a:r>
            <a:endParaRPr sz="3600"/>
          </a:p>
        </p:txBody>
      </p:sp>
      <p:pic>
        <p:nvPicPr>
          <p:cNvPr id="763" name="Google Shape;763;p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413" y="1825625"/>
            <a:ext cx="3739211" cy="38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592" y="1690714"/>
            <a:ext cx="6529454" cy="43513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65" name="Google Shape;765;p38"/>
          <p:cNvSpPr/>
          <p:nvPr/>
        </p:nvSpPr>
        <p:spPr>
          <a:xfrm>
            <a:off x="5117592" y="327208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6" name="Google Shape;766;p38" descr="ThoughtBox Education - Global Learning NI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690" y="5700083"/>
            <a:ext cx="2231187" cy="97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C68D93A-545F-C3E8-F2DF-CA1C85DE82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9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5 Ways to Wellbeing - MIND</a:t>
            </a:r>
            <a:endParaRPr sz="3600"/>
          </a:p>
        </p:txBody>
      </p:sp>
      <p:grpSp>
        <p:nvGrpSpPr>
          <p:cNvPr id="777" name="Google Shape;777;p39"/>
          <p:cNvGrpSpPr/>
          <p:nvPr/>
        </p:nvGrpSpPr>
        <p:grpSpPr>
          <a:xfrm>
            <a:off x="966000" y="2921294"/>
            <a:ext cx="10260000" cy="2160000"/>
            <a:chOff x="127800" y="1095669"/>
            <a:chExt cx="10260000" cy="2160000"/>
          </a:xfrm>
        </p:grpSpPr>
        <p:sp>
          <p:nvSpPr>
            <p:cNvPr id="778" name="Google Shape;778;p39"/>
            <p:cNvSpPr/>
            <p:nvPr/>
          </p:nvSpPr>
          <p:spPr>
            <a:xfrm>
              <a:off x="47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712800" y="1329669"/>
              <a:ext cx="630000" cy="630000"/>
            </a:xfrm>
            <a:prstGeom prst="rect">
              <a:avLst/>
            </a:prstGeom>
            <a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12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 txBox="1"/>
            <p:nvPr/>
          </p:nvSpPr>
          <p:spPr>
            <a:xfrm>
              <a:off x="12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ONNECT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2593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2827800" y="1329668"/>
              <a:ext cx="630000" cy="630000"/>
            </a:xfrm>
            <a:prstGeom prst="rect">
              <a:avLst/>
            </a:prstGeom>
            <a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224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 txBox="1"/>
            <p:nvPr/>
          </p:nvSpPr>
          <p:spPr>
            <a:xfrm>
              <a:off x="224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 ACTIVE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470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4942800" y="1329668"/>
              <a:ext cx="630000" cy="630000"/>
            </a:xfrm>
            <a:prstGeom prst="rect">
              <a:avLst/>
            </a:prstGeom>
            <a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435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9"/>
            <p:cNvSpPr txBox="1"/>
            <p:nvPr/>
          </p:nvSpPr>
          <p:spPr>
            <a:xfrm>
              <a:off x="435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TAKE NOTICE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6823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7057800" y="1329668"/>
              <a:ext cx="630000" cy="630000"/>
            </a:xfrm>
            <a:prstGeom prst="rect">
              <a:avLst/>
            </a:prstGeom>
            <a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647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 txBox="1"/>
            <p:nvPr/>
          </p:nvSpPr>
          <p:spPr>
            <a:xfrm>
              <a:off x="6472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KEEP LEARNING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8938800" y="1095669"/>
              <a:ext cx="1098000" cy="1098000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50000">
                  <a:srgbClr val="F2F2F2"/>
                </a:gs>
                <a:gs pos="100000">
                  <a:srgbClr val="D5D5D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9172800" y="1329668"/>
              <a:ext cx="630000" cy="630000"/>
            </a:xfrm>
            <a:prstGeom prst="rect">
              <a:avLst/>
            </a:prstGeom>
            <a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858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 txBox="1"/>
            <p:nvPr/>
          </p:nvSpPr>
          <p:spPr>
            <a:xfrm>
              <a:off x="8587800" y="2535669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lang="en-US" sz="2300" b="1" i="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GIVE</a:t>
              </a:r>
              <a:endParaRPr sz="23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71B2D5-924E-30CB-3DA9-A97E3B95C0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2C75749-9056-1E30-F04A-D7A570614955}"/>
              </a:ext>
            </a:extLst>
          </p:cNvPr>
          <p:cNvSpPr txBox="1"/>
          <p:nvPr/>
        </p:nvSpPr>
        <p:spPr>
          <a:xfrm>
            <a:off x="107371" y="-76930"/>
            <a:ext cx="300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4400" b="1"/>
              <a:t>The process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1C01D-C11C-4FD1-81BB-0FFE2BDC9FDF}"/>
              </a:ext>
            </a:extLst>
          </p:cNvPr>
          <p:cNvGrpSpPr/>
          <p:nvPr/>
        </p:nvGrpSpPr>
        <p:grpSpPr>
          <a:xfrm>
            <a:off x="2434148" y="427533"/>
            <a:ext cx="6119410" cy="6138073"/>
            <a:chOff x="3952567" y="330851"/>
            <a:chExt cx="6119410" cy="61380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53AB91-0550-DDAE-5D0E-1040F08E3744}"/>
                </a:ext>
              </a:extLst>
            </p:cNvPr>
            <p:cNvGrpSpPr/>
            <p:nvPr/>
          </p:nvGrpSpPr>
          <p:grpSpPr>
            <a:xfrm>
              <a:off x="3952567" y="330851"/>
              <a:ext cx="6119410" cy="6138073"/>
              <a:chOff x="2813196" y="159488"/>
              <a:chExt cx="6565607" cy="65390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F7435CF-6017-B707-6ADD-CDBCF9EA7A46}"/>
                  </a:ext>
                </a:extLst>
              </p:cNvPr>
              <p:cNvGrpSpPr/>
              <p:nvPr/>
            </p:nvGrpSpPr>
            <p:grpSpPr>
              <a:xfrm>
                <a:off x="2813196" y="159488"/>
                <a:ext cx="6565607" cy="6539024"/>
                <a:chOff x="2383464" y="-26583"/>
                <a:chExt cx="6565607" cy="653902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3978CF7-1D34-1875-B34B-856E175DA5FB}"/>
                    </a:ext>
                  </a:extLst>
                </p:cNvPr>
                <p:cNvSpPr/>
                <p:nvPr/>
              </p:nvSpPr>
              <p:spPr>
                <a:xfrm>
                  <a:off x="2383464" y="-26583"/>
                  <a:ext cx="6565607" cy="6539024"/>
                </a:xfrm>
                <a:prstGeom prst="ellipse">
                  <a:avLst/>
                </a:prstGeom>
                <a:solidFill>
                  <a:srgbClr val="E49EF7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Circle: Hollow 17">
                  <a:extLst>
                    <a:ext uri="{FF2B5EF4-FFF2-40B4-BE49-F238E27FC236}">
                      <a16:creationId xmlns:a16="http://schemas.microsoft.com/office/drawing/2014/main" id="{906D1AF5-331D-B5C9-C846-C443D1A9895C}"/>
                    </a:ext>
                  </a:extLst>
                </p:cNvPr>
                <p:cNvSpPr/>
                <p:nvPr/>
              </p:nvSpPr>
              <p:spPr>
                <a:xfrm>
                  <a:off x="2711303" y="265812"/>
                  <a:ext cx="5847909" cy="5892210"/>
                </a:xfrm>
                <a:prstGeom prst="donut">
                  <a:avLst/>
                </a:prstGeom>
                <a:solidFill>
                  <a:srgbClr val="00C7E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B1F72574-307B-D47C-5035-3E37C3C760FC}"/>
                    </a:ext>
                  </a:extLst>
                </p:cNvPr>
                <p:cNvSpPr/>
                <p:nvPr/>
              </p:nvSpPr>
              <p:spPr>
                <a:xfrm>
                  <a:off x="3765697" y="1302488"/>
                  <a:ext cx="3827720" cy="3925186"/>
                </a:xfrm>
                <a:prstGeom prst="ellipse">
                  <a:avLst/>
                </a:prstGeom>
                <a:solidFill>
                  <a:srgbClr val="009C64"/>
                </a:solidFill>
                <a:ln>
                  <a:solidFill>
                    <a:srgbClr val="E49E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3200" b="1">
                      <a:solidFill>
                        <a:schemeClr val="tx1"/>
                      </a:solidFill>
                      <a:cs typeface="Calibri"/>
                    </a:rPr>
                    <a:t>Whole School</a:t>
                  </a:r>
                  <a:endParaRPr lang="en-GB" sz="32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FDEB01F4-56FB-CCBF-8D08-671AE8A505F0}"/>
                    </a:ext>
                  </a:extLst>
                </p:cNvPr>
                <p:cNvSpPr/>
                <p:nvPr/>
              </p:nvSpPr>
              <p:spPr>
                <a:xfrm>
                  <a:off x="6281171" y="4028166"/>
                  <a:ext cx="1348546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>
                      <a:solidFill>
                        <a:srgbClr val="000000"/>
                      </a:solidFill>
                      <a:ea typeface="Calibri"/>
                      <a:cs typeface="Calibri"/>
                    </a:rPr>
                    <a:t>Launch</a:t>
                  </a: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EAC2D10-7A51-913B-AA4C-432905461205}"/>
                    </a:ext>
                  </a:extLst>
                </p:cNvPr>
                <p:cNvSpPr/>
                <p:nvPr/>
              </p:nvSpPr>
              <p:spPr>
                <a:xfrm>
                  <a:off x="3299135" y="17106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AD7E17F-E444-FF58-A2B9-E98B857C04F3}"/>
                    </a:ext>
                  </a:extLst>
                </p:cNvPr>
                <p:cNvSpPr/>
                <p:nvPr/>
              </p:nvSpPr>
              <p:spPr>
                <a:xfrm>
                  <a:off x="6937743" y="2817628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AECA89D-6BDE-F7B5-8947-E57EF1D020F8}"/>
                    </a:ext>
                  </a:extLst>
                </p:cNvPr>
                <p:cNvSpPr/>
                <p:nvPr/>
              </p:nvSpPr>
              <p:spPr>
                <a:xfrm>
                  <a:off x="4244162" y="788581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A1D3137-B481-9BF6-D548-2FF201F3E24A}"/>
                    </a:ext>
                  </a:extLst>
                </p:cNvPr>
                <p:cNvSpPr/>
                <p:nvPr/>
              </p:nvSpPr>
              <p:spPr>
                <a:xfrm>
                  <a:off x="5543931" y="699976"/>
                  <a:ext cx="1351520" cy="1277193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Working group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B24512C-BE60-20BB-61AF-374FBB347FEF}"/>
                    </a:ext>
                  </a:extLst>
                </p:cNvPr>
                <p:cNvSpPr/>
                <p:nvPr/>
              </p:nvSpPr>
              <p:spPr>
                <a:xfrm>
                  <a:off x="5038979" y="4442493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87C91AD-F3CB-67E6-8DEE-60F8BFE9520D}"/>
                    </a:ext>
                  </a:extLst>
                </p:cNvPr>
                <p:cNvSpPr/>
                <p:nvPr/>
              </p:nvSpPr>
              <p:spPr>
                <a:xfrm>
                  <a:off x="3833147" y="4006799"/>
                  <a:ext cx="1249325" cy="1267046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5CD4B55-88C7-C880-013F-2B1BBF03D822}"/>
                    </a:ext>
                  </a:extLst>
                </p:cNvPr>
                <p:cNvSpPr/>
                <p:nvPr/>
              </p:nvSpPr>
              <p:spPr>
                <a:xfrm>
                  <a:off x="3030730" y="2995270"/>
                  <a:ext cx="1249325" cy="1287340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solidFill>
                      <a:schemeClr val="tx1"/>
                    </a:solidFill>
                    <a:cs typeface="Calibri"/>
                  </a:endParaRPr>
                </a:p>
                <a:p>
                  <a:pPr algn="ctr"/>
                  <a:endParaRPr lang="en-GB" sz="1400">
                    <a:cs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80981F4-307C-3324-3DAB-A2561CC04B0B}"/>
                    </a:ext>
                  </a:extLst>
                </p:cNvPr>
                <p:cNvSpPr/>
                <p:nvPr/>
              </p:nvSpPr>
              <p:spPr>
                <a:xfrm>
                  <a:off x="6547414" y="1526706"/>
                  <a:ext cx="1351519" cy="1327929"/>
                </a:xfrm>
                <a:prstGeom prst="ellipse">
                  <a:avLst/>
                </a:prstGeom>
                <a:solidFill>
                  <a:srgbClr val="F6EB1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GB" sz="1400">
                      <a:solidFill>
                        <a:schemeClr val="tx1"/>
                      </a:solidFill>
                      <a:cs typeface="Calibri"/>
                    </a:rPr>
                    <a:t> </a:t>
                  </a:r>
                  <a:r>
                    <a:rPr lang="en-GB">
                      <a:solidFill>
                        <a:schemeClr val="tx1"/>
                      </a:solidFill>
                      <a:cs typeface="Calibri"/>
                    </a:rPr>
                    <a:t>Training</a:t>
                  </a:r>
                  <a:endParaRPr lang="en-GB" sz="1400">
                    <a:solidFill>
                      <a:schemeClr val="tx1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FBEE952-7552-19FE-F4C5-567CAF9AE2CD}"/>
                    </a:ext>
                  </a:extLst>
                </p:cNvPr>
                <p:cNvSpPr txBox="1"/>
                <p:nvPr/>
              </p:nvSpPr>
              <p:spPr>
                <a:xfrm>
                  <a:off x="4512179" y="356072"/>
                  <a:ext cx="2126511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b="1">
                      <a:cs typeface="Calibri"/>
                    </a:rPr>
                    <a:t>School Community</a:t>
                  </a:r>
                  <a:endParaRPr lang="en-GB" b="1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6296E24-AB62-7AE0-7D8D-F2DC109C1BBC}"/>
                    </a:ext>
                  </a:extLst>
                </p:cNvPr>
                <p:cNvSpPr/>
                <p:nvPr/>
              </p:nvSpPr>
              <p:spPr>
                <a:xfrm rot="5706838">
                  <a:off x="6782955" y="2904216"/>
                  <a:ext cx="2915153" cy="104076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0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Local experts and </a:t>
                  </a:r>
                  <a:r>
                    <a:rPr lang="en-US" b="0" cap="none" spc="0" err="1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organisations</a:t>
                  </a:r>
                  <a:endParaRPr lang="en-GB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4BDED0-6F48-2261-6CB1-4153D3B88DF8}"/>
                  </a:ext>
                </a:extLst>
              </p:cNvPr>
              <p:cNvSpPr/>
              <p:nvPr/>
            </p:nvSpPr>
            <p:spPr>
              <a:xfrm rot="16200000">
                <a:off x="1899766" y="2925943"/>
                <a:ext cx="3147068" cy="944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Council/MAT</a:t>
                </a:r>
                <a:endParaRPr lang="en-GB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9740F-E218-1843-3D25-5CC40323BEDC}"/>
                </a:ext>
              </a:extLst>
            </p:cNvPr>
            <p:cNvSpPr txBox="1"/>
            <p:nvPr/>
          </p:nvSpPr>
          <p:spPr>
            <a:xfrm>
              <a:off x="8210987" y="3370980"/>
              <a:ext cx="114074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>
                  <a:ea typeface="Calibri"/>
                  <a:cs typeface="Calibri"/>
                </a:rPr>
                <a:t>Vision and Culture</a:t>
              </a:r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5901B-6C09-C9A1-4CFB-C499575B9A34}"/>
              </a:ext>
            </a:extLst>
          </p:cNvPr>
          <p:cNvSpPr txBox="1"/>
          <p:nvPr/>
        </p:nvSpPr>
        <p:spPr>
          <a:xfrm>
            <a:off x="3758888" y="4447100"/>
            <a:ext cx="118254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Curriculum </a:t>
            </a:r>
            <a:r>
              <a:rPr lang="en-GB"/>
              <a:t>and Assemblies</a:t>
            </a:r>
            <a:endParaRPr lang="en-GB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ABA01C-5C4E-6053-08B9-2E02648F17BF}"/>
              </a:ext>
            </a:extLst>
          </p:cNvPr>
          <p:cNvSpPr txBox="1"/>
          <p:nvPr/>
        </p:nvSpPr>
        <p:spPr>
          <a:xfrm>
            <a:off x="2905869" y="3605481"/>
            <a:ext cx="135741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 </a:t>
            </a:r>
            <a:endParaRPr lang="en-GB" sz="1400">
              <a:ea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9FBDD-FB1D-5A5B-68F2-36FFE03C565C}"/>
              </a:ext>
            </a:extLst>
          </p:cNvPr>
          <p:cNvSpPr txBox="1"/>
          <p:nvPr/>
        </p:nvSpPr>
        <p:spPr>
          <a:xfrm>
            <a:off x="4084556" y="1617426"/>
            <a:ext cx="131597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00"/>
              <a:t>Changemakers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765E55-F1FB-0CC6-BB4A-4FFB21836E5A}"/>
              </a:ext>
            </a:extLst>
          </p:cNvPr>
          <p:cNvSpPr txBox="1"/>
          <p:nvPr/>
        </p:nvSpPr>
        <p:spPr>
          <a:xfrm>
            <a:off x="3047347" y="2105522"/>
            <a:ext cx="1578034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/>
          </a:p>
          <a:p>
            <a:pPr algn="ctr"/>
            <a:r>
              <a:rPr lang="en-GB">
                <a:ea typeface="Calibri"/>
              </a:rPr>
              <a:t>Audit </a:t>
            </a:r>
          </a:p>
          <a:p>
            <a:pPr algn="ctr"/>
            <a:r>
              <a:rPr lang="en-GB">
                <a:ea typeface="Calibri"/>
              </a:rPr>
              <a:t>and </a:t>
            </a:r>
          </a:p>
          <a:p>
            <a:pPr algn="ctr"/>
            <a:r>
              <a:rPr lang="en-GB">
                <a:ea typeface="Calibri"/>
              </a:rPr>
              <a:t>Action</a:t>
            </a:r>
            <a:endParaRPr lang="en-GB"/>
          </a:p>
          <a:p>
            <a:pPr algn="ctr"/>
            <a:endParaRPr lang="en-GB"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5FAB8-3DED-D3AD-CE77-36A5C996B7F3}"/>
              </a:ext>
            </a:extLst>
          </p:cNvPr>
          <p:cNvSpPr txBox="1"/>
          <p:nvPr/>
        </p:nvSpPr>
        <p:spPr>
          <a:xfrm>
            <a:off x="4907056" y="4893197"/>
            <a:ext cx="1167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Student + stakeholder voice </a:t>
            </a:r>
          </a:p>
        </p:txBody>
      </p:sp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02D3DC9-0EE7-2C1A-4129-F052E4C50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01" y="-1977"/>
            <a:ext cx="3206151" cy="9618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D57134-9B78-324B-DDB9-CCD370ECA8DA}"/>
              </a:ext>
            </a:extLst>
          </p:cNvPr>
          <p:cNvSpPr txBox="1"/>
          <p:nvPr/>
        </p:nvSpPr>
        <p:spPr>
          <a:xfrm>
            <a:off x="3051845" y="3602636"/>
            <a:ext cx="11254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/>
              <a:t>Nature Connection</a:t>
            </a:r>
            <a:endParaRPr lang="en-GB" sz="1400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3E71F4-37FC-D1A3-8743-0FB723B0ED98}"/>
              </a:ext>
            </a:extLst>
          </p:cNvPr>
          <p:cNvSpPr/>
          <p:nvPr/>
        </p:nvSpPr>
        <p:spPr>
          <a:xfrm>
            <a:off x="9589954" y="1008273"/>
            <a:ext cx="2272801" cy="5792344"/>
          </a:xfrm>
          <a:prstGeom prst="rect">
            <a:avLst/>
          </a:prstGeom>
          <a:solidFill>
            <a:srgbClr val="E49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Arial"/>
              </a:rPr>
              <a:t>Research Findings</a:t>
            </a:r>
          </a:p>
          <a:p>
            <a:pPr algn="ctr"/>
            <a:endParaRPr lang="en-GB" sz="2400" b="1">
              <a:solidFill>
                <a:schemeClr val="tx1"/>
              </a:solidFill>
              <a:cs typeface="Arial"/>
            </a:endParaRPr>
          </a:p>
          <a:p>
            <a:r>
              <a:rPr lang="en-GB" sz="2400">
                <a:solidFill>
                  <a:schemeClr val="tx1"/>
                </a:solidFill>
                <a:cs typeface="Arial"/>
              </a:rPr>
              <a:t>School sustainability strategies are most effective when schools are:</a:t>
            </a:r>
          </a:p>
          <a:p>
            <a:endParaRPr lang="en-GB" sz="2400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GB" sz="2400" b="1">
                <a:solidFill>
                  <a:schemeClr val="tx1"/>
                </a:solidFill>
                <a:cs typeface="Arial"/>
              </a:rPr>
              <a:t>builds on social capital</a:t>
            </a: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  <a:p>
            <a:pPr marL="342900" indent="-342900">
              <a:buChar char="•"/>
            </a:pPr>
            <a:endParaRPr lang="en-GB" sz="2400" b="1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5766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29266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Curriculum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Concepts, Greening, Nature Connection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29266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School Operations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Working towards Zero Carbon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1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2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59960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3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93066" y="3310756"/>
            <a:ext cx="152896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4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5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2" y="3310757"/>
            <a:ext cx="152647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6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  <a:t>Our Schools, Our World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800">
                  <a:latin typeface="Calibri" panose="020F0502020204030204" pitchFamily="34" charset="0"/>
                  <a:cs typeface="Calibri" panose="020F0502020204030204" pitchFamily="34" charset="0"/>
                </a:rPr>
                <a:t>2 Year Rolling Programme</a:t>
              </a:r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806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43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Overview </a:t>
            </a:r>
            <a:endParaRPr sz="3600"/>
          </a:p>
        </p:txBody>
      </p:sp>
      <p:grpSp>
        <p:nvGrpSpPr>
          <p:cNvPr id="857" name="Google Shape;857;p43"/>
          <p:cNvGrpSpPr/>
          <p:nvPr/>
        </p:nvGrpSpPr>
        <p:grpSpPr>
          <a:xfrm>
            <a:off x="3508839" y="1374358"/>
            <a:ext cx="5417837" cy="5358600"/>
            <a:chOff x="1355081" y="30033"/>
            <a:chExt cx="5417837" cy="5358600"/>
          </a:xfrm>
        </p:grpSpPr>
        <p:sp>
          <p:nvSpPr>
            <p:cNvPr id="858" name="Google Shape;858;p43"/>
            <p:cNvSpPr/>
            <p:nvPr/>
          </p:nvSpPr>
          <p:spPr>
            <a:xfrm>
              <a:off x="2545291" y="1250318"/>
              <a:ext cx="3037416" cy="3037416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3"/>
            <p:cNvSpPr txBox="1"/>
            <p:nvPr/>
          </p:nvSpPr>
          <p:spPr>
            <a:xfrm>
              <a:off x="2827550" y="1695137"/>
              <a:ext cx="2310338" cy="214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r>
                <a:rPr lang="en-US" sz="3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School Action Framework</a:t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3304645" y="30033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3"/>
            <p:cNvSpPr txBox="1"/>
            <p:nvPr/>
          </p:nvSpPr>
          <p:spPr>
            <a:xfrm>
              <a:off x="3527055" y="252443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Leadership and organisational commitment </a:t>
              </a:r>
              <a:endParaRPr/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4577133" y="493180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3"/>
            <p:cNvSpPr txBox="1"/>
            <p:nvPr/>
          </p:nvSpPr>
          <p:spPr>
            <a:xfrm>
              <a:off x="4799543" y="715590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Curriculum development relevant to context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Green skills and careers</a:t>
              </a:r>
              <a:endParaRPr/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5254210" y="1665911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3"/>
            <p:cNvSpPr txBox="1"/>
            <p:nvPr/>
          </p:nvSpPr>
          <p:spPr>
            <a:xfrm>
              <a:off x="5476620" y="1888321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Council and community engagement</a:t>
              </a:r>
              <a:endParaRPr/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5019063" y="2999492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3"/>
            <p:cNvSpPr txBox="1"/>
            <p:nvPr/>
          </p:nvSpPr>
          <p:spPr>
            <a:xfrm>
              <a:off x="5241473" y="3221902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Training staff + induction and succession planning</a:t>
              </a:r>
              <a:endParaRPr/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3981722" y="3869925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3"/>
            <p:cNvSpPr txBox="1"/>
            <p:nvPr/>
          </p:nvSpPr>
          <p:spPr>
            <a:xfrm>
              <a:off x="4204132" y="4092335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Sustainable resourcing and estate management</a:t>
              </a:r>
              <a:endParaRPr/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2627569" y="3869925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3"/>
            <p:cNvSpPr txBox="1"/>
            <p:nvPr/>
          </p:nvSpPr>
          <p:spPr>
            <a:xfrm>
              <a:off x="2849979" y="4092335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Learning from and connecting with nature</a:t>
              </a:r>
              <a:endParaRPr/>
            </a:p>
          </p:txBody>
        </p:sp>
        <p:sp>
          <p:nvSpPr>
            <p:cNvPr id="872" name="Google Shape;872;p43"/>
            <p:cNvSpPr/>
            <p:nvPr/>
          </p:nvSpPr>
          <p:spPr>
            <a:xfrm>
              <a:off x="1590227" y="2999492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3"/>
            <p:cNvSpPr txBox="1"/>
            <p:nvPr/>
          </p:nvSpPr>
          <p:spPr>
            <a:xfrm>
              <a:off x="1812637" y="3221902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Young people voice and agency</a:t>
              </a:r>
              <a:endParaRPr/>
            </a:p>
          </p:txBody>
        </p:sp>
        <p:sp>
          <p:nvSpPr>
            <p:cNvPr id="874" name="Google Shape;874;p43"/>
            <p:cNvSpPr/>
            <p:nvPr/>
          </p:nvSpPr>
          <p:spPr>
            <a:xfrm>
              <a:off x="1355081" y="1665911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3"/>
            <p:cNvSpPr txBox="1"/>
            <p:nvPr/>
          </p:nvSpPr>
          <p:spPr>
            <a:xfrm>
              <a:off x="1577491" y="1888321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Links to other strategies e.g. anti-racism, disadvantage</a:t>
              </a:r>
              <a:endParaRPr/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2032158" y="493180"/>
              <a:ext cx="1518708" cy="1518708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3"/>
            <p:cNvSpPr txBox="1"/>
            <p:nvPr/>
          </p:nvSpPr>
          <p:spPr>
            <a:xfrm>
              <a:off x="2254568" y="715590"/>
              <a:ext cx="1073888" cy="107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Setting/school policies founded on the UN Sustainable Development goals</a:t>
              </a:r>
              <a:endParaRPr/>
            </a:p>
          </p:txBody>
        </p:sp>
      </p:grp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6BFF95B-5885-904F-7341-0603B3DCC6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009" y="681788"/>
            <a:ext cx="10806594" cy="66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44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Ensuring Effective Strategy</a:t>
            </a:r>
            <a:endParaRPr sz="3600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F9EE69C-4A4F-B59A-F5E0-24ACD8C21E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EB1F6B-C9C6-DBEF-2A61-203E082C7A7B}"/>
              </a:ext>
            </a:extLst>
          </p:cNvPr>
          <p:cNvGrpSpPr/>
          <p:nvPr/>
        </p:nvGrpSpPr>
        <p:grpSpPr>
          <a:xfrm>
            <a:off x="-6927" y="4907"/>
            <a:ext cx="12198927" cy="1339418"/>
            <a:chOff x="-6927" y="4907"/>
            <a:chExt cx="12288981" cy="1339418"/>
          </a:xfrm>
        </p:grpSpPr>
        <p:sp>
          <p:nvSpPr>
            <p:cNvPr id="9" name="Google Shape;101;p1">
              <a:extLst>
                <a:ext uri="{FF2B5EF4-FFF2-40B4-BE49-F238E27FC236}">
                  <a16:creationId xmlns:a16="http://schemas.microsoft.com/office/drawing/2014/main" id="{8EF6C7CE-CB91-B9B6-8DBC-E82DA23E45DC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4400" b="1">
                  <a:latin typeface="+mn-lt"/>
                </a:rPr>
                <a:t>Our Schools, Our World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 sz="3200">
                  <a:latin typeface="+mn-lt"/>
                </a:rPr>
                <a:t>The Climate Emergency in Leicester</a:t>
              </a:r>
            </a:p>
          </p:txBody>
        </p:sp>
        <p:pic>
          <p:nvPicPr>
            <p:cNvPr id="10" name="Picture 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5719F30-71D0-1FDC-67A4-BF0DE9BC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5CCC53-43E0-D80A-9739-24CC4C359042}"/>
              </a:ext>
            </a:extLst>
          </p:cNvPr>
          <p:cNvSpPr txBox="1"/>
          <p:nvPr/>
        </p:nvSpPr>
        <p:spPr>
          <a:xfrm>
            <a:off x="985652" y="2042011"/>
            <a:ext cx="6077528" cy="2484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GB" sz="3200">
                <a:solidFill>
                  <a:srgbClr val="000000"/>
                </a:solidFill>
                <a:effectLst/>
                <a:latin typeface="Nunito" pitchFamily="2" charset="0"/>
                <a:ea typeface="Calibri" panose="020F0502020204030204" pitchFamily="34" charset="0"/>
                <a:cs typeface="Arial" panose="020B0604020202020204" pitchFamily="34" charset="0"/>
              </a:rPr>
              <a:t>Leicester City Council’s</a:t>
            </a:r>
          </a:p>
          <a:p>
            <a:pPr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GB" sz="5400">
                <a:solidFill>
                  <a:srgbClr val="000000"/>
                </a:solidFill>
                <a:latin typeface="Nunito" pitchFamily="2" charset="0"/>
                <a:ea typeface="Calibri" panose="020F0502020204030204" pitchFamily="34" charset="0"/>
                <a:cs typeface="Arial" panose="020B0604020202020204" pitchFamily="34" charset="0"/>
              </a:rPr>
              <a:t>Climate Ready Leicester Plan</a:t>
            </a:r>
            <a:endParaRPr lang="en-GB" sz="5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F2575-6CE3-75D5-8EE2-7531B04DC433}"/>
              </a:ext>
            </a:extLst>
          </p:cNvPr>
          <p:cNvSpPr txBox="1"/>
          <p:nvPr/>
        </p:nvSpPr>
        <p:spPr>
          <a:xfrm>
            <a:off x="822036" y="5509599"/>
            <a:ext cx="8866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effectLst/>
                <a:latin typeface="Nunito" pitchFamily="2" charset="0"/>
                <a:ea typeface="Calibri" panose="020F0502020204030204" pitchFamily="34" charset="0"/>
                <a:cs typeface="Arial" panose="020B0604020202020204" pitchFamily="34" charset="0"/>
              </a:rPr>
              <a:t>A plan for warm homes, lower bills, solar energy, new skills and jobs, clean air and a greener, resilient city</a:t>
            </a:r>
            <a:endParaRPr lang="en-GB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FBB84-D994-DFCC-601D-914428CEC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780" y="1171048"/>
            <a:ext cx="4456562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56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811" y="1019320"/>
            <a:ext cx="10336756" cy="581000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000"/>
              <a:t>Teach the Future – Guiding Principles</a:t>
            </a:r>
            <a:endParaRPr sz="3000"/>
          </a:p>
        </p:txBody>
      </p:sp>
      <p:sp>
        <p:nvSpPr>
          <p:cNvPr id="845" name="Google Shape;84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12923EA-37FE-0160-2680-83F4A04F9B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36" name="Google Shape;836;p4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37" name="Google Shape;837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" y="-179441"/>
            <a:ext cx="11020704" cy="731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1" descr="Education, Science and Culture | United ...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8361" y="5521678"/>
            <a:ext cx="2278945" cy="1317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5783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2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Lunch 12:15 – 1:00</a:t>
            </a:r>
            <a:endParaRPr sz="3600"/>
          </a:p>
        </p:txBody>
      </p:sp>
      <p:pic>
        <p:nvPicPr>
          <p:cNvPr id="1125" name="Google Shape;1125;p62" descr="join lgz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031" y="2116869"/>
            <a:ext cx="4736224" cy="47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62"/>
          <p:cNvSpPr txBox="1"/>
          <p:nvPr/>
        </p:nvSpPr>
        <p:spPr>
          <a:xfrm>
            <a:off x="387629" y="1288466"/>
            <a:ext cx="47427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Photo!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Signing up to Let's Go Zero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F1FFCE3-6E27-3302-1BE0-934747473A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72DAA-754F-105E-E7D0-2891DAFFA8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10" t="18788" r="17598" b="17230"/>
          <a:stretch/>
        </p:blipFill>
        <p:spPr>
          <a:xfrm>
            <a:off x="5796436" y="1827055"/>
            <a:ext cx="5217270" cy="4387939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9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LEADERSHIP FOR SUSTAINABILITY</a:t>
            </a:r>
            <a:r>
              <a:rPr lang="en-US"/>
              <a:t> – Strategy and Framework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6" name="Google Shape;956;p49" descr="Graphical user inte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4496"/>
          <a:stretch/>
        </p:blipFill>
        <p:spPr>
          <a:xfrm>
            <a:off x="20" y="2279205"/>
            <a:ext cx="3564618" cy="456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4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1" r="-1" b="749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58" name="Google Shape;958;p49"/>
          <p:cNvPicPr preferRelativeResize="0"/>
          <p:nvPr/>
        </p:nvPicPr>
        <p:blipFill rotWithShape="1">
          <a:blip r:embed="rId5">
            <a:alphaModFix/>
          </a:blip>
          <a:srcRect l="23605" r="5209" b="2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59" name="Google Shape;959;p49"/>
          <p:cNvPicPr preferRelativeResize="0"/>
          <p:nvPr/>
        </p:nvPicPr>
        <p:blipFill rotWithShape="1">
          <a:blip r:embed="rId6">
            <a:alphaModFix/>
          </a:blip>
          <a:srcRect t="2980" r="3" b="1336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60" name="Google Shape;960;p49"/>
          <p:cNvSpPr txBox="1"/>
          <p:nvPr/>
        </p:nvSpPr>
        <p:spPr>
          <a:xfrm>
            <a:off x="9277564" y="4859676"/>
            <a:ext cx="2095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ct val="130263"/>
              </a:pPr>
              <a:r>
                <a:rPr lang="en-GB" sz="3600" b="1">
                  <a:latin typeface="Calibri"/>
                  <a:cs typeface="Calibri"/>
                </a:rPr>
                <a:t>Our Schools, Our World</a:t>
              </a: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en-GB" sz="3600">
                  <a:latin typeface="Calibri"/>
                  <a:cs typeface="Calibri"/>
                </a:rPr>
                <a:t>School Strengths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2F54682-3C25-2B21-07F5-71E59FB7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22" y="316870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/>
              <a:t>Environment (grounds etc)</a:t>
            </a:r>
            <a:br>
              <a:rPr lang="en-GB"/>
            </a:br>
            <a:r>
              <a:rPr lang="en-GB"/>
              <a:t>Curriculum</a:t>
            </a:r>
            <a:br>
              <a:rPr lang="en-GB"/>
            </a:br>
            <a:r>
              <a:rPr lang="en-GB"/>
              <a:t>Community</a:t>
            </a:r>
            <a:br>
              <a:rPr lang="en-GB"/>
            </a:br>
            <a:r>
              <a:rPr lang="en-GB"/>
              <a:t>Campus (emission reduction)</a:t>
            </a:r>
            <a:br>
              <a:rPr lang="en-GB"/>
            </a:br>
            <a:r>
              <a:rPr lang="en-GB"/>
              <a:t>Initiatives/projects</a:t>
            </a:r>
            <a:br>
              <a:rPr lang="en-GB"/>
            </a:br>
            <a:r>
              <a:rPr lang="en-GB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948368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292662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Curriculum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Concepts, Greening, Nature Connection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29266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School Operations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Working towards Zero Carbon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1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2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59960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3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93066" y="3310756"/>
            <a:ext cx="152896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4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5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2" y="3310757"/>
            <a:ext cx="152647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Theme 6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  <a:t>Our Schools, Our World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800">
                  <a:latin typeface="Calibri" panose="020F0502020204030204" pitchFamily="34" charset="0"/>
                  <a:cs typeface="Calibri" panose="020F0502020204030204" pitchFamily="34" charset="0"/>
                </a:rPr>
                <a:t>2 Year Rolling Programme</a:t>
              </a:r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3382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10AAE-E013-0B78-70E1-34DA9022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224A-211B-6238-0156-217CA95B9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/>
              <a:t>Embedded video removed for size, find here: </a:t>
            </a:r>
            <a:r>
              <a:rPr lang="en-GB" b="0" i="0" u="none" strike="noStrike">
                <a:solidFill>
                  <a:srgbClr val="FFFFFF"/>
                </a:solidFill>
                <a:effectLst/>
                <a:latin typeface="YouTube Noto"/>
                <a:hlinkClick r:id="rId2"/>
              </a:rPr>
              <a:t>https://youtu.be/xwzAJVYlODo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5051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5E1C6-FB7F-E513-C88C-AF5B2A5EEE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2B5AD-4464-0A1B-D319-C7EDA652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313995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1. Yellow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2. Grey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3. Orange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Calibri Light"/>
                <a:cs typeface="Calibri Light"/>
              </a:rPr>
              <a:t>4. Green</a:t>
            </a:r>
            <a:br>
              <a:rPr lang="en-GB">
                <a:ea typeface="Calibri Light"/>
                <a:cs typeface="Calibri Light"/>
              </a:rPr>
            </a:br>
            <a:endParaRPr lang="en-GB">
              <a:ea typeface="Calibri Light"/>
              <a:cs typeface="Calibri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85016-34B1-59AE-6114-DBC2DBFCF69C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6" name="Google Shape;101;p1">
              <a:extLst>
                <a:ext uri="{FF2B5EF4-FFF2-40B4-BE49-F238E27FC236}">
                  <a16:creationId xmlns:a16="http://schemas.microsoft.com/office/drawing/2014/main" id="{FBF1A146-A35E-9B35-C903-7AF52FD1C18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ct val="130263"/>
              </a:pPr>
              <a:r>
                <a:rPr lang="en-GB" sz="3600" b="1">
                  <a:latin typeface="Calibri"/>
                  <a:cs typeface="Calibri"/>
                </a:rPr>
                <a:t>Our Schools, Our World</a:t>
              </a: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en-GB" sz="3600">
                  <a:latin typeface="Calibri"/>
                  <a:cs typeface="Calibri"/>
                </a:rPr>
                <a:t>The Framework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67C9027C-FF48-CDDE-CF9C-C5AB6488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8189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– Stage One</a:t>
            </a:r>
            <a:endParaRPr sz="3600"/>
          </a:p>
        </p:txBody>
      </p:sp>
      <p:sp>
        <p:nvSpPr>
          <p:cNvPr id="1002" name="Google Shape;100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/>
          <p:cNvGraphicFramePr/>
          <p:nvPr>
            <p:extLst>
              <p:ext uri="{D42A27DB-BD31-4B8C-83A1-F6EECF244321}">
                <p14:modId xmlns:p14="http://schemas.microsoft.com/office/powerpoint/2010/main" val="4135133519"/>
              </p:ext>
            </p:extLst>
          </p:nvPr>
        </p:nvGraphicFramePr>
        <p:xfrm>
          <a:off x="338607" y="1623774"/>
          <a:ext cx="11517702" cy="4736325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with governors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Standing item in staff meeting and governors meeting agenda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Survey school community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1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Set up sustainability working group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with staff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Train staff in climate science and eco-anxiety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a sustainability vision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 OSOW into school SIP 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icture 1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AC7E621-C1E7-AE33-503F-C58CB8AF99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7C01543-2DC2-D965-9F8E-0293905F40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05B3F8D0-4F94-F991-B292-7998925D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6EF698E9-9487-A980-8134-0DA6CBB654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– Stage Two</a:t>
            </a:r>
            <a:endParaRPr sz="3600"/>
          </a:p>
        </p:txBody>
      </p:sp>
      <p:sp>
        <p:nvSpPr>
          <p:cNvPr id="1002" name="Google Shape;1002;p51">
            <a:extLst>
              <a:ext uri="{FF2B5EF4-FFF2-40B4-BE49-F238E27FC236}">
                <a16:creationId xmlns:a16="http://schemas.microsoft.com/office/drawing/2014/main" id="{69384F13-1389-E515-A9C1-C1AECDF913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7BB2B543-6909-47C2-2959-776125FAC9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4751004"/>
              </p:ext>
            </p:extLst>
          </p:nvPr>
        </p:nvGraphicFramePr>
        <p:xfrm>
          <a:off x="378712" y="1649579"/>
          <a:ext cx="11517702" cy="4541590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‘Green’ the curriculum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Develop assembly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programme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the OSOW </a:t>
                      </a: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00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Complete carbon audits</a:t>
                      </a:r>
                    </a:p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Plan ‘green events’ – Switch Off Fortnight’, Arts Week etc.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Engage PTFA, families, governors 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 err="1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Analyse</a:t>
                      </a:r>
                      <a:r>
                        <a:rPr lang="en-US" sz="3200" u="none" strike="noStrike" cap="none">
                          <a:highlight>
                            <a:srgbClr val="FFF2CC"/>
                          </a:highlight>
                          <a:latin typeface="Calibri"/>
                          <a:cs typeface="Calibri"/>
                          <a:sym typeface="Calibri"/>
                        </a:rPr>
                        <a:t> procurement</a:t>
                      </a:r>
                      <a:endParaRPr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3200"/>
                        <a:t>Add OSOW to newsletter/website/noticeboards</a:t>
                      </a: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29A244A-23B2-DFCB-4264-0D288B6AA6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00A2A7B-9B57-42A1-E6E2-510347D2EF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E0B60B3-6B1F-0D43-4E4B-5F169CC9C2EF}"/>
              </a:ext>
            </a:extLst>
          </p:cNvPr>
          <p:cNvGrpSpPr/>
          <p:nvPr/>
        </p:nvGrpSpPr>
        <p:grpSpPr>
          <a:xfrm>
            <a:off x="9539924" y="5615709"/>
            <a:ext cx="2319044" cy="872314"/>
            <a:chOff x="9539924" y="5615709"/>
            <a:chExt cx="2319044" cy="872314"/>
          </a:xfrm>
        </p:grpSpPr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082E153-99F3-43E5-0800-740382077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1473" y="5615709"/>
              <a:ext cx="867495" cy="87231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B568CD5-86C5-A29A-27B4-0AE42BB71975}"/>
                </a:ext>
              </a:extLst>
            </p:cNvPr>
            <p:cNvCxnSpPr>
              <a:cxnSpLocks/>
            </p:cNvCxnSpPr>
            <p:nvPr/>
          </p:nvCxnSpPr>
          <p:spPr>
            <a:xfrm>
              <a:off x="10991473" y="5615709"/>
              <a:ext cx="0" cy="872314"/>
            </a:xfrm>
            <a:prstGeom prst="line">
              <a:avLst/>
            </a:prstGeom>
            <a:ln w="12700">
              <a:solidFill>
                <a:srgbClr val="00587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black and green sign with blue text&#10;&#10;Description automatically generated">
              <a:extLst>
                <a:ext uri="{FF2B5EF4-FFF2-40B4-BE49-F238E27FC236}">
                  <a16:creationId xmlns:a16="http://schemas.microsoft.com/office/drawing/2014/main" id="{27A9A9D1-15A8-3602-C774-10D91EED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9924" y="5685363"/>
              <a:ext cx="1256865" cy="802660"/>
            </a:xfrm>
            <a:prstGeom prst="rect">
              <a:avLst/>
            </a:prstGeom>
          </p:spPr>
        </p:pic>
      </p:grpSp>
      <p:graphicFrame>
        <p:nvGraphicFramePr>
          <p:cNvPr id="3" name="Diagram 2" descr="Diagram presenting the five aims of the council's climate emergency programme:&#10;1. A net zero city&#10;2. Reduced emissions outside the city&#10;3. An adapted and resilient city&#10;4. Supporting equality, health and prosperity&#10;5. A net zero and climate-adapted council">
            <a:extLst>
              <a:ext uri="{FF2B5EF4-FFF2-40B4-BE49-F238E27FC236}">
                <a16:creationId xmlns:a16="http://schemas.microsoft.com/office/drawing/2014/main" id="{CEA0AAA1-E41D-03F9-16C9-B4B9C7B8C926}"/>
              </a:ext>
            </a:extLst>
          </p:cNvPr>
          <p:cNvGraphicFramePr/>
          <p:nvPr/>
        </p:nvGraphicFramePr>
        <p:xfrm>
          <a:off x="1186775" y="476655"/>
          <a:ext cx="9610014" cy="4751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71C6A5-9F0B-DB70-B7E2-74A14A2D67A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075" y="77067"/>
            <a:ext cx="2139700" cy="358633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9A6B7F-0B75-6CE3-A742-1B0AD621D66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075" y="3268494"/>
            <a:ext cx="2139700" cy="367705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E8DA69-C765-278B-5D9E-2776F4957C2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129" y="77067"/>
            <a:ext cx="2139700" cy="358633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D925C7-5156-7DC2-B504-FFACE6E714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545"/>
          <a:stretch/>
        </p:blipFill>
        <p:spPr>
          <a:xfrm>
            <a:off x="10587129" y="3429001"/>
            <a:ext cx="2139700" cy="1892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C6314-B5D2-8EA4-9C2D-58FC5E12118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774" y="4554906"/>
            <a:ext cx="9264164" cy="15317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4802DF-5891-631C-B7F2-785BF09D851C}"/>
              </a:ext>
            </a:extLst>
          </p:cNvPr>
          <p:cNvSpPr txBox="1"/>
          <p:nvPr/>
        </p:nvSpPr>
        <p:spPr>
          <a:xfrm>
            <a:off x="1186775" y="741088"/>
            <a:ext cx="996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Leicester City Council declared a Climate Emergency in 2019</a:t>
            </a:r>
          </a:p>
        </p:txBody>
      </p:sp>
    </p:spTree>
    <p:extLst>
      <p:ext uri="{BB962C8B-B14F-4D97-AF65-F5344CB8AC3E}">
        <p14:creationId xmlns:p14="http://schemas.microsoft.com/office/powerpoint/2010/main" val="28920596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6C6862A9-BB18-50DA-3137-9BACCB410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8A245FF1-E035-543A-4C5D-17B91AF98E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- Stage Three</a:t>
            </a:r>
            <a:endParaRPr sz="3600"/>
          </a:p>
        </p:txBody>
      </p:sp>
      <p:sp>
        <p:nvSpPr>
          <p:cNvPr id="1002" name="Google Shape;1002;p51">
            <a:extLst>
              <a:ext uri="{FF2B5EF4-FFF2-40B4-BE49-F238E27FC236}">
                <a16:creationId xmlns:a16="http://schemas.microsoft.com/office/drawing/2014/main" id="{FC71382A-58A6-B016-D4C3-04058069BB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ECC58215-90FD-6076-6721-AA9204468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964008"/>
              </p:ext>
            </p:extLst>
          </p:nvPr>
        </p:nvGraphicFramePr>
        <p:xfrm>
          <a:off x="378712" y="1563616"/>
          <a:ext cx="11517702" cy="4098892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for </a:t>
                      </a:r>
                      <a:r>
                        <a:rPr lang="en-US" sz="3200" u="none" strike="noStrike" cap="none" err="1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organisation</a:t>
                      </a: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/community/ business engagement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Network with other schools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 for nature connection and outdoor learning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15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induction pack for new staff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sustainability in interviewing for new staff</a:t>
                      </a:r>
                      <a:endParaRPr lang="en-US"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OSOW in school presentations for new parents</a:t>
                      </a:r>
                      <a:endParaRPr lang="en-US" sz="3200"/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Establish a </a:t>
                      </a:r>
                      <a:r>
                        <a:rPr lang="en-US" sz="3200" u="none" strike="noStrike" cap="none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programme</a:t>
                      </a: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 assessment/evaluation</a:t>
                      </a:r>
                      <a:endParaRPr lang="en-US"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0008C67-ABC9-BB58-89FF-4CCEE610DF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DEECCCC-F4C8-16A0-74D3-9F46E54149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4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>
          <a:extLst>
            <a:ext uri="{FF2B5EF4-FFF2-40B4-BE49-F238E27FC236}">
              <a16:creationId xmlns:a16="http://schemas.microsoft.com/office/drawing/2014/main" id="{0C253D45-E606-BD9D-ED3A-CEF813960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1">
            <a:extLst>
              <a:ext uri="{FF2B5EF4-FFF2-40B4-BE49-F238E27FC236}">
                <a16:creationId xmlns:a16="http://schemas.microsoft.com/office/drawing/2014/main" id="{337F5D69-56DC-FC60-071A-143CB521A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The Framework – Stage Four</a:t>
            </a:r>
            <a:endParaRPr sz="3600"/>
          </a:p>
        </p:txBody>
      </p:sp>
      <p:graphicFrame>
        <p:nvGraphicFramePr>
          <p:cNvPr id="1003" name="Google Shape;1003;p51">
            <a:extLst>
              <a:ext uri="{FF2B5EF4-FFF2-40B4-BE49-F238E27FC236}">
                <a16:creationId xmlns:a16="http://schemas.microsoft.com/office/drawing/2014/main" id="{9CAA46D9-E49C-D0AA-E444-C4F3835FA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703535"/>
              </p:ext>
            </p:extLst>
          </p:nvPr>
        </p:nvGraphicFramePr>
        <p:xfrm>
          <a:off x="378712" y="1563616"/>
          <a:ext cx="11517702" cy="3267730"/>
        </p:xfrm>
        <a:graphic>
          <a:graphicData uri="http://schemas.openxmlformats.org/drawingml/2006/table">
            <a:tbl>
              <a:tblPr bandRow="1">
                <a:noFill/>
                <a:tableStyleId>{78B3D7A5-DB34-429B-8979-EA91C25A67FA}</a:tableStyleId>
              </a:tblPr>
              <a:tblGrid>
                <a:gridCol w="1151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5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Completion of a Net Zero Route Map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 a nature recovery plan to increase biodiversity 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Include UN Sustainable Development Goals in lesson planning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 opportunities for children to support campaigns locally or nationally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u="none" strike="noStrike" cap="none">
                          <a:solidFill>
                            <a:srgbClr val="000000"/>
                          </a:solidFill>
                          <a:highlight>
                            <a:srgbClr val="FFF2CC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 manager and SBM establish sustainability meeting schedule</a:t>
                      </a:r>
                      <a:endParaRPr lang="en-US" sz="3200" u="none" strike="noStrike" cap="none">
                        <a:highlight>
                          <a:srgbClr val="FFF2CC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675" marR="66675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A group of people walking in a garde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1C01769D-321F-E1BD-0934-A5EF77129E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92" t="24280" r="6693" b="7445"/>
          <a:stretch/>
        </p:blipFill>
        <p:spPr>
          <a:xfrm>
            <a:off x="9247692" y="5076497"/>
            <a:ext cx="2880656" cy="1693802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FD85841-97D2-42A7-C65C-0A807B1EF2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42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endParaRPr sz="3600"/>
          </a:p>
        </p:txBody>
      </p:sp>
      <p:sp>
        <p:nvSpPr>
          <p:cNvPr id="1102" name="Google Shape;1102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1103" name="Google Shape;1103;p60"/>
          <p:cNvGraphicFramePr/>
          <p:nvPr/>
        </p:nvGraphicFramePr>
        <p:xfrm>
          <a:off x="381405" y="1520219"/>
          <a:ext cx="11512325" cy="5930900"/>
        </p:xfrm>
        <a:graphic>
          <a:graphicData uri="http://schemas.openxmlformats.org/drawingml/2006/table">
            <a:tbl>
              <a:tblPr>
                <a:noFill/>
                <a:tableStyleId>{27D79DBA-90DA-4C6E-A75F-2542FDFE2968}</a:tableStyleId>
              </a:tblPr>
              <a:tblGrid>
                <a:gridCol w="47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Connection with nature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US" sz="1050" u="none" strike="noStrike" cap="none"/>
                      </a:br>
                      <a:endParaRPr sz="1050" u="none" strike="noStrike" cap="none"/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Biodiversity areas development in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Downs and diversity – exploring on trip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Plant a tree campaign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https://www.woodlandtrust.org.uk/blog/2020/03/nature-detectives/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Swift project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Wildlife walk with picnic – whole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David Attenborough film spectacular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Outdoor learning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More outdoor classroom - </a:t>
                      </a: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https://www.ltl.org.uk/free-resources/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Ethical purchasing/sustainable practice as a school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Palm oil/local produce/commit to vegan lunch days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http://www.worldwiseschools.ie/downloads/Ethical-Purchasing-Guide.pdf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Political Engagement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 with school lunch company – more vegan options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https://www.wwf.org.uk/updates/8-things-know-about-palm-oil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Campaign against palm oil - letter writing MPs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Connecting with local organisations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 Talks and Assemblies</a:t>
                      </a:r>
                      <a:br>
                        <a:rPr lang="en-US" sz="1050" u="none" strike="noStrike" cap="none"/>
                      </a:b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Brighton and hove food partnership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https://bhfood.org.uk/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Just one tree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https://www.justonetree.life/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RSPB -</a:t>
                      </a: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https://ww2.rspb.org.uk/groups/brighton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Local wildlife Campaigners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Permaculture trust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https://brightonpermaculture.org.uk/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Sussex Wildlife Trust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https://sussexwildlifetrust.org.uk/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Brighton Greenway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http://www.brightongreenway.uk/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Stringer Nature 2020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https://www.nature2020.org.uk/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Community Orchard Whitehawk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sng" strike="noStrike" cap="none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https://bhfood.org.uk/directory/racehill-community-orchard/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Staff Behaviour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Environmental volunteering opportunities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Outdoor relaxation area created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Emotional Resilience/Learning Behaviours/Relationships 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Mindfulness within nature activities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550" marR="40550" marT="27025" marB="270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BE5435-393E-2E0B-4152-DCB51D50E30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47"/>
          <p:cNvSpPr txBox="1"/>
          <p:nvPr/>
        </p:nvSpPr>
        <p:spPr>
          <a:xfrm>
            <a:off x="-44283" y="2374947"/>
            <a:ext cx="5864045" cy="1846659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Climate 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Leaders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(2 from yr8-10)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47"/>
          <p:cNvSpPr txBox="1"/>
          <p:nvPr/>
        </p:nvSpPr>
        <p:spPr>
          <a:xfrm>
            <a:off x="3014869" y="4157869"/>
            <a:ext cx="5681869" cy="993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47"/>
          <p:cNvSpPr txBox="1"/>
          <p:nvPr/>
        </p:nvSpPr>
        <p:spPr>
          <a:xfrm>
            <a:off x="5893565" y="2389323"/>
            <a:ext cx="2988574" cy="1754326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School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Lead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47"/>
          <p:cNvSpPr txBox="1"/>
          <p:nvPr/>
        </p:nvSpPr>
        <p:spPr>
          <a:xfrm>
            <a:off x="4519667" y="646787"/>
            <a:ext cx="2725179" cy="1661993"/>
          </a:xfrm>
          <a:prstGeom prst="rect">
            <a:avLst/>
          </a:prstGeom>
          <a:solidFill>
            <a:srgbClr val="F6EB1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Group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47"/>
          <p:cNvSpPr txBox="1"/>
          <p:nvPr/>
        </p:nvSpPr>
        <p:spPr>
          <a:xfrm>
            <a:off x="1747520" y="4246878"/>
            <a:ext cx="7721599" cy="1384995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Ambassadors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(5+ in each tutor group)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47"/>
          <p:cNvSpPr txBox="1"/>
          <p:nvPr/>
        </p:nvSpPr>
        <p:spPr>
          <a:xfrm>
            <a:off x="1066800" y="5693432"/>
            <a:ext cx="9433078" cy="1384995"/>
          </a:xfrm>
          <a:prstGeom prst="rect">
            <a:avLst/>
          </a:prstGeom>
          <a:solidFill>
            <a:srgbClr val="8D4D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Whole School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(climate ambassadors and form tutors within tutor groups)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47"/>
          <p:cNvSpPr/>
          <p:nvPr/>
        </p:nvSpPr>
        <p:spPr>
          <a:xfrm rot="2220000">
            <a:off x="-1537809" y="-2851361"/>
            <a:ext cx="5381924" cy="10592853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47"/>
          <p:cNvSpPr/>
          <p:nvPr/>
        </p:nvSpPr>
        <p:spPr>
          <a:xfrm rot="-2100000">
            <a:off x="8027738" y="-2079118"/>
            <a:ext cx="5870755" cy="9388606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47"/>
          <p:cNvSpPr txBox="1"/>
          <p:nvPr/>
        </p:nvSpPr>
        <p:spPr>
          <a:xfrm>
            <a:off x="3960539" y="-518994"/>
            <a:ext cx="3524989" cy="10441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1" name="Google Shape;931;p47" descr="A picture containing text, clipart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27" y="3023326"/>
            <a:ext cx="1398018" cy="994913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47"/>
          <p:cNvSpPr txBox="1"/>
          <p:nvPr/>
        </p:nvSpPr>
        <p:spPr>
          <a:xfrm>
            <a:off x="858131" y="179294"/>
            <a:ext cx="354951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OW in Secondary Schools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47"/>
          <p:cNvSpPr/>
          <p:nvPr/>
        </p:nvSpPr>
        <p:spPr>
          <a:xfrm rot="8700000">
            <a:off x="8297014" y="968392"/>
            <a:ext cx="287547" cy="527649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47"/>
          <p:cNvSpPr/>
          <p:nvPr/>
        </p:nvSpPr>
        <p:spPr>
          <a:xfrm rot="2220000">
            <a:off x="3106787" y="1011524"/>
            <a:ext cx="287547" cy="527649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5" name="Google Shape;935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164" y="1942419"/>
            <a:ext cx="1340151" cy="904158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47"/>
          <p:cNvSpPr txBox="1"/>
          <p:nvPr/>
        </p:nvSpPr>
        <p:spPr>
          <a:xfrm>
            <a:off x="10500159" y="3189273"/>
            <a:ext cx="1556192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Organisations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47"/>
          <p:cNvSpPr txBox="1"/>
          <p:nvPr/>
        </p:nvSpPr>
        <p:spPr>
          <a:xfrm>
            <a:off x="10500158" y="4770782"/>
            <a:ext cx="1556192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 Organisations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47"/>
          <p:cNvSpPr/>
          <p:nvPr/>
        </p:nvSpPr>
        <p:spPr>
          <a:xfrm>
            <a:off x="8346370" y="1886558"/>
            <a:ext cx="1825923" cy="27317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47"/>
          <p:cNvSpPr/>
          <p:nvPr/>
        </p:nvSpPr>
        <p:spPr>
          <a:xfrm>
            <a:off x="8835199" y="3583086"/>
            <a:ext cx="1509622" cy="25879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47"/>
          <p:cNvSpPr/>
          <p:nvPr/>
        </p:nvSpPr>
        <p:spPr>
          <a:xfrm>
            <a:off x="9597199" y="5063955"/>
            <a:ext cx="747622" cy="21566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47"/>
          <p:cNvSpPr/>
          <p:nvPr/>
        </p:nvSpPr>
        <p:spPr>
          <a:xfrm>
            <a:off x="2181011" y="3055384"/>
            <a:ext cx="1178941" cy="25879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47"/>
          <p:cNvSpPr/>
          <p:nvPr/>
        </p:nvSpPr>
        <p:spPr>
          <a:xfrm>
            <a:off x="2256498" y="2651252"/>
            <a:ext cx="1423358" cy="21566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0C41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3" name="Google Shape;943;p4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7916" y="184140"/>
            <a:ext cx="2748434" cy="1044189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47"/>
          <p:cNvSpPr txBox="1"/>
          <p:nvPr/>
        </p:nvSpPr>
        <p:spPr>
          <a:xfrm>
            <a:off x="10499878" y="1456247"/>
            <a:ext cx="1624220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Council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</a:t>
            </a:r>
            <a:b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Academy chain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50" name="Google Shape;950;p48" descr="IMG_045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941" y="-2028"/>
            <a:ext cx="9650118" cy="723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6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Pledges </a:t>
            </a:r>
            <a:endParaRPr sz="3600"/>
          </a:p>
        </p:txBody>
      </p:sp>
      <p:sp>
        <p:nvSpPr>
          <p:cNvPr id="1059" name="Google Shape;1059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" name="Google Shape;1051;p55">
            <a:extLst>
              <a:ext uri="{FF2B5EF4-FFF2-40B4-BE49-F238E27FC236}">
                <a16:creationId xmlns:a16="http://schemas.microsoft.com/office/drawing/2014/main" id="{F4C23E2C-25CC-53B6-C4EE-1503C5109F7D}"/>
              </a:ext>
            </a:extLst>
          </p:cNvPr>
          <p:cNvSpPr txBox="1"/>
          <p:nvPr/>
        </p:nvSpPr>
        <p:spPr>
          <a:xfrm>
            <a:off x="168395" y="1225729"/>
            <a:ext cx="11851077" cy="56322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Brighton &amp; Hove Primary &amp; SEND School Pledges</a:t>
            </a:r>
            <a:endParaRPr lang="en-US" sz="2400" b="1">
              <a:solidFill>
                <a:schemeClr val="tx1"/>
              </a:solidFill>
              <a:ea typeface="Calibri"/>
            </a:endParaRPr>
          </a:p>
          <a:p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By December 2026 we pledge to: </a:t>
            </a:r>
            <a:endParaRPr lang="en-US" sz="2400" b="1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Waste: 	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Remove single use plastics from our classes, staffroom and catering    operations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Food: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Promote a lower emissions menu, a greater	plant-based offering and a</a:t>
            </a:r>
            <a:endParaRPr lang="en-US" sz="2400">
              <a:solidFill>
                <a:schemeClr val="tx1"/>
              </a:solidFill>
              <a:ea typeface="Calibri"/>
              <a:sym typeface="Calibri"/>
            </a:endParaRPr>
          </a:p>
          <a:p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            significant reduction in food waste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Energy:	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Reduce carbon emissions from energy by 20%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Water: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Reduce water use by 20%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Biodiversity: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Increase the amount of land given over to supporting biodiversity by 10%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Transport: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Reduce staff car travel to school by 20%</a:t>
            </a:r>
            <a:endParaRPr sz="2400">
              <a:solidFill>
                <a:schemeClr val="tx1"/>
              </a:solidFill>
              <a:latin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Leadership: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Track carbon emissions using the 'Count Your Carbon' tool</a:t>
            </a:r>
          </a:p>
          <a:p>
            <a:endParaRPr lang="en-US" sz="240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3600" b="1">
                <a:solidFill>
                  <a:schemeClr val="tx1"/>
                </a:solidFill>
                <a:latin typeface="Calibri"/>
                <a:cs typeface="Calibri"/>
              </a:rPr>
              <a:t>What would be possible in Leicester?  </a:t>
            </a:r>
          </a:p>
          <a:p>
            <a:r>
              <a:rPr lang="en-US" sz="3600" b="1">
                <a:solidFill>
                  <a:schemeClr val="tx1"/>
                </a:solidFill>
                <a:latin typeface="Calibri"/>
                <a:cs typeface="Calibri"/>
              </a:rPr>
              <a:t>Climate Action Plans 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2A45E1D-B0D7-B308-B8FD-00CACAB28A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73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200"/>
              <a:t>www.osow-</a:t>
            </a:r>
            <a:r>
              <a:rPr lang="en-US" sz="3200">
                <a:solidFill>
                  <a:schemeClr val="tx1"/>
                </a:solidFill>
              </a:rPr>
              <a:t>leicester</a:t>
            </a:r>
            <a:r>
              <a:rPr lang="en-US" sz="3200"/>
              <a:t>.co.uk</a:t>
            </a:r>
            <a:r>
              <a:rPr lang="en-US" sz="3600"/>
              <a:t> </a:t>
            </a: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271E5-0023-E2E0-359C-D5EE4358C2D8}"/>
              </a:ext>
            </a:extLst>
          </p:cNvPr>
          <p:cNvSpPr txBox="1"/>
          <p:nvPr/>
        </p:nvSpPr>
        <p:spPr>
          <a:xfrm>
            <a:off x="9394098" y="6147640"/>
            <a:ext cx="2771775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Climate999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690F1C1-AD46-E5E9-AB13-7F6F1A2B01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D3518-1746-0D8F-91F2-47E216C029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57" y="1375320"/>
            <a:ext cx="9675339" cy="481708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8530494a8_0_70"/>
          <p:cNvSpPr txBox="1">
            <a:spLocks noGrp="1"/>
          </p:cNvSpPr>
          <p:nvPr>
            <p:ph type="title"/>
          </p:nvPr>
        </p:nvSpPr>
        <p:spPr>
          <a:xfrm>
            <a:off x="-46647" y="-1384"/>
            <a:ext cx="12288900" cy="1339500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4400"/>
            </a:pPr>
            <a:r>
              <a:rPr lang="en-US"/>
              <a:t> 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First Support Visit </a:t>
            </a:r>
            <a:br>
              <a:rPr lang="en-US" sz="3600">
                <a:solidFill>
                  <a:srgbClr val="000000"/>
                </a:solidFill>
              </a:rPr>
            </a:br>
            <a:endParaRPr>
              <a:solidFill>
                <a:srgbClr val="FF0000"/>
              </a:solidFill>
            </a:endParaRPr>
          </a:p>
        </p:txBody>
      </p:sp>
      <p:sp>
        <p:nvSpPr>
          <p:cNvPr id="234" name="Google Shape;234;g308530494a8_0_70"/>
          <p:cNvSpPr txBox="1"/>
          <p:nvPr/>
        </p:nvSpPr>
        <p:spPr>
          <a:xfrm>
            <a:off x="403860" y="2645254"/>
            <a:ext cx="8110748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From January we aim to meet with each school to help you on your OSOW journey and to support you implementing your plan ready for launch in the Summer term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Time: 3 </a:t>
            </a:r>
            <a:r>
              <a:rPr lang="en-US" sz="2800" b="1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hrs</a:t>
            </a:r>
            <a:endParaRPr lang="en-US" sz="28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Attending: SPL, SLT link/Governor link</a:t>
            </a:r>
            <a:endParaRPr lang="en-US" sz="2800" b="1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34;g308530494a8_0_70">
            <a:extLst>
              <a:ext uri="{FF2B5EF4-FFF2-40B4-BE49-F238E27FC236}">
                <a16:creationId xmlns:a16="http://schemas.microsoft.com/office/drawing/2014/main" id="{2CAC84D1-6D58-3786-EEED-4C43B8268FF0}"/>
              </a:ext>
            </a:extLst>
          </p:cNvPr>
          <p:cNvSpPr txBox="1"/>
          <p:nvPr/>
        </p:nvSpPr>
        <p:spPr>
          <a:xfrm>
            <a:off x="281237" y="1396483"/>
            <a:ext cx="931164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Contact:</a:t>
            </a:r>
            <a:endParaRPr lang="en-US" sz="2400" b="1">
              <a:solidFill>
                <a:schemeClr val="tx1"/>
              </a:solidFill>
              <a:latin typeface="Calibri"/>
              <a:cs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Calibri"/>
                <a:cs typeface="Calibri"/>
              </a:rPr>
              <a:t>marc.tench@leicester.gov.uk</a:t>
            </a:r>
          </a:p>
          <a:p>
            <a:pPr lvl="0" algn="ctr"/>
            <a:endParaRPr lang="en-US" sz="1600" b="1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C81AE9C-5A8B-1CDE-020B-ABDD3EC5D2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0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35BCD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600"/>
              <a:t>Action Planning</a:t>
            </a:r>
            <a:endParaRPr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21321-4997-3E15-3501-CC8514956F46}"/>
              </a:ext>
            </a:extLst>
          </p:cNvPr>
          <p:cNvSpPr txBox="1"/>
          <p:nvPr/>
        </p:nvSpPr>
        <p:spPr>
          <a:xfrm>
            <a:off x="207916" y="5741649"/>
            <a:ext cx="118115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“Process with guidance &amp; advice” Document available here </a:t>
            </a:r>
            <a:r>
              <a:rPr lang="en-GB" sz="2400">
                <a:hlinkClick r:id="rId3"/>
              </a:rPr>
              <a:t>OSOW Framework – Our Schools, Our World</a:t>
            </a:r>
            <a:endParaRPr lang="en-US" sz="2400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C970547-46C7-5943-4EFC-D799135A40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05" y="1375320"/>
            <a:ext cx="11128054" cy="410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704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13E081-F1F5-111F-3C08-FD2D1DB04D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7EC2FA-9E16-D448-D678-090C552A0DDD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561DEAB3-CAB5-561C-2DD4-A7F06CF7A7C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35BC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ct val="130263"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800">
                  <a:latin typeface="+mn-lt"/>
                </a:rPr>
                <a:t>Tomorrow</a:t>
              </a:r>
              <a:endParaRPr lang="en-GB" sz="4000">
                <a:solidFill>
                  <a:srgbClr val="FF0000"/>
                </a:solidFill>
              </a:endParaRPr>
            </a:p>
          </p:txBody>
        </p:sp>
        <p:pic>
          <p:nvPicPr>
            <p:cNvPr id="10" name="Picture 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09B6ABE-EBAF-15E3-F16E-D7ED0766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5DE6F68-C9EF-FB63-7E15-F9436CBDB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/>
              <a:t>SPLs to arrive 9.00 for 9:15 start</a:t>
            </a:r>
          </a:p>
          <a:p>
            <a:r>
              <a:rPr lang="en-GB" sz="3200"/>
              <a:t>Please bring laptop and example of medium-term curriculum plans</a:t>
            </a:r>
          </a:p>
          <a:p>
            <a:r>
              <a:rPr lang="en-GB" sz="3200" b="1" u="sng"/>
              <a:t>Please also bring school ID’s </a:t>
            </a:r>
            <a:endParaRPr lang="en-GB" sz="3200"/>
          </a:p>
          <a:p>
            <a:r>
              <a:rPr lang="en-GB" sz="3200"/>
              <a:t>Thursday – please confirm if site managers and business managers are attending and arrange a time to discuss content with them afterwards</a:t>
            </a:r>
          </a:p>
        </p:txBody>
      </p:sp>
    </p:spTree>
    <p:extLst>
      <p:ext uri="{BB962C8B-B14F-4D97-AF65-F5344CB8AC3E}">
        <p14:creationId xmlns:p14="http://schemas.microsoft.com/office/powerpoint/2010/main" val="2915954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7208786-5fda-4d52-8188-350e4ac2c784" xsi:nil="true"/>
    <lcf76f155ced4ddcb4097134ff3c332f xmlns="96d4bfab-46c3-48a0-8f25-f4e9dde697d9">
      <Terms xmlns="http://schemas.microsoft.com/office/infopath/2007/PartnerControls"/>
    </lcf76f155ced4ddcb4097134ff3c332f>
    <number xmlns="96d4bfab-46c3-48a0-8f25-f4e9dde697d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924F77B2EF3498E878973BC6943A9" ma:contentTypeVersion="19" ma:contentTypeDescription="Create a new document." ma:contentTypeScope="" ma:versionID="6d3ab73453e5f13240efa403acf68f3d">
  <xsd:schema xmlns:xsd="http://www.w3.org/2001/XMLSchema" xmlns:xs="http://www.w3.org/2001/XMLSchema" xmlns:p="http://schemas.microsoft.com/office/2006/metadata/properties" xmlns:ns2="96d4bfab-46c3-48a0-8f25-f4e9dde697d9" xmlns:ns3="87208786-5fda-4d52-8188-350e4ac2c784" targetNamespace="http://schemas.microsoft.com/office/2006/metadata/properties" ma:root="true" ma:fieldsID="2cb55c100fda0123782ba5a66ad3618e" ns2:_="" ns3:_="">
    <xsd:import namespace="96d4bfab-46c3-48a0-8f25-f4e9dde697d9"/>
    <xsd:import namespace="87208786-5fda-4d52-8188-350e4ac2c7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numbe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4bfab-46c3-48a0-8f25-f4e9dde697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number" ma:index="21" nillable="true" ma:displayName="number" ma:format="Dropdown" ma:internalName="number" ma:percentage="FALSE">
      <xsd:simpleType>
        <xsd:restriction base="dms:Number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70225b1-d351-448c-917d-4883002b86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08786-5fda-4d52-8188-350e4ac2c78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9c33eb5-3db7-4913-9668-76beb544a6c2}" ma:internalName="TaxCatchAll" ma:showField="CatchAllData" ma:web="87208786-5fda-4d52-8188-350e4ac2c7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ACFF17-943F-422D-914E-CC1ED1ECA249}">
  <ds:schemaRefs>
    <ds:schemaRef ds:uri="3019b5fa-8b3e-4e19-b64c-2a7b8496bb4e"/>
    <ds:schemaRef ds:uri="87208786-5fda-4d52-8188-350e4ac2c784"/>
    <ds:schemaRef ds:uri="96d4bfab-46c3-48a0-8f25-f4e9dde697d9"/>
    <ds:schemaRef ds:uri="df61c5e2-b2e4-4447-8179-6bd331802d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7AD094-25BD-44EA-B11B-302C2A78F5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2B00AD-763F-410E-8505-A4E48FFA49C9}">
  <ds:schemaRefs>
    <ds:schemaRef ds:uri="87208786-5fda-4d52-8188-350e4ac2c784"/>
    <ds:schemaRef ds:uri="96d4bfab-46c3-48a0-8f25-f4e9dde697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102</Slides>
  <Notes>83</Notes>
  <HiddenSlides>15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102</vt:i4>
      </vt:variant>
    </vt:vector>
  </HeadingPairs>
  <TitlesOfParts>
    <vt:vector size="105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 Our Schools, Our World   Who’s Involved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action plan</vt:lpstr>
      <vt:lpstr> Our Schools, Our World   Training Overview</vt:lpstr>
      <vt:lpstr> Our Schools, Our World   Aims of OSOW – Nationally  Pioneering Work</vt:lpstr>
      <vt:lpstr> Our Schools Our World  Climate Basics</vt:lpstr>
      <vt:lpstr>PowerPoint Presentation</vt:lpstr>
      <vt:lpstr>PowerPoint Presentation</vt:lpstr>
      <vt:lpstr>PowerPoint Presentation</vt:lpstr>
      <vt:lpstr>PowerPoint Presentation</vt:lpstr>
      <vt:lpstr>Reasons for optimism</vt:lpstr>
      <vt:lpstr>Reasons for optimism</vt:lpstr>
      <vt:lpstr>Reasons for optimism</vt:lpstr>
      <vt:lpstr>LEADERSHIP FOR SUSTAINABILITY – excellence in practice based on a meta-analysis of research  Including: Dr David Dixon - Leadership for Sustainability 2022/Marouli, C. (2021). Sustainability education for the future? Challenges and implications for education and pedagogy in the 21st century/Mogaji, I. M., &amp; Newton, P. (2020). School leadership for sustainable development: A scoping review. Journal of Sustainable Development/Awodiji (2023) School leadership development for sustainability in the post-digital era </vt:lpstr>
      <vt:lpstr>Our Schools, Our World Current NC provision</vt:lpstr>
      <vt:lpstr>Our Schools, Our World Our responsibility</vt:lpstr>
      <vt:lpstr>DfE requirements</vt:lpstr>
      <vt:lpstr> Our Schools, Our World   Defining Sustainability</vt:lpstr>
      <vt:lpstr> Our Schools, Our World   Leading For Sustainability</vt:lpstr>
      <vt:lpstr> Our Schools, Our World   Our Present Relationship with the Planet</vt:lpstr>
      <vt:lpstr> Our Schools Our World   Linear Economy</vt:lpstr>
      <vt:lpstr> Our Schools, Our World   Ecological Footprint</vt:lpstr>
      <vt:lpstr> Our Schools, Our World  </vt:lpstr>
      <vt:lpstr> Our Schools, Our World  </vt:lpstr>
      <vt:lpstr> Our Schools, Our World  </vt:lpstr>
      <vt:lpstr> Our Schools, Our World   Circular Economy</vt:lpstr>
      <vt:lpstr> Our Schools, Our World Social, Economic and Environmental Impact (Local and Global)</vt:lpstr>
      <vt:lpstr> Our Schools, Our World   Change Our Approach</vt:lpstr>
      <vt:lpstr>LEADERSHIP FOR SUSTAINABILITY – excellence in practice based on a meta-analysis of research  Including: Dr David Dixon - Leadership for Sustainability 2022/Marouli, C. (2021). Sustainability education for the future? Challenges and implications for education and pedagogy in the 21st century/Mogaji, I. M., &amp; Newton, P. (2020). School leadership for sustainable development: A scoping review. Journal of Sustainable Development/Awodiji (2023) School leadership development for sustainability in the post-digital era </vt:lpstr>
      <vt:lpstr>PowerPoint Presentation</vt:lpstr>
      <vt:lpstr>PowerPoint Presentation</vt:lpstr>
      <vt:lpstr>Roles and responsibilities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Our Schools, Our World   School Values and Learning Attitudes</vt:lpstr>
      <vt:lpstr> Our Schools, Our World   Bringing People With You - Culture</vt:lpstr>
      <vt:lpstr>PowerPoint Presentation</vt:lpstr>
      <vt:lpstr> Our Schools, Our World   Our Mantra!</vt:lpstr>
      <vt:lpstr> Our Schools, Our World   School Values and Learning Attitudes</vt:lpstr>
      <vt:lpstr>PowerPoint Presentation</vt:lpstr>
      <vt:lpstr> Our Schools, Our World   Pupil Voice</vt:lpstr>
      <vt:lpstr> Our Schools, Our World   Engaging Families</vt:lpstr>
      <vt:lpstr>PowerPoint Presentation</vt:lpstr>
      <vt:lpstr> Our Schools, Our World   School Values and Learning Attitudes</vt:lpstr>
      <vt:lpstr>PowerPoint Presentation</vt:lpstr>
      <vt:lpstr> Our Schools, Our World   Overarching Themes</vt:lpstr>
      <vt:lpstr> Our Schools, Our World   Conceptual Milestones</vt:lpstr>
      <vt:lpstr>PowerPoint Presentation</vt:lpstr>
      <vt:lpstr> Our Schools, Our World   Additional Resources</vt:lpstr>
      <vt:lpstr> Our Schools, Our World   Overarching Themes</vt:lpstr>
      <vt:lpstr> Our Schools, Our World   Sustainable Development Goals</vt:lpstr>
      <vt:lpstr>PowerPoint Presentation</vt:lpstr>
      <vt:lpstr> Our Schools, Our World  Research Into The Impact of Environmental  and Sustainability Education</vt:lpstr>
      <vt:lpstr>PowerPoint Presentation</vt:lpstr>
      <vt:lpstr>PowerPoint Presentation</vt:lpstr>
      <vt:lpstr> Our Schools, Our World A Systematic Approach to School Operational Action Areas</vt:lpstr>
      <vt:lpstr> Our Schools, Our World Audits</vt:lpstr>
      <vt:lpstr> Our Schools, Our World   Our Mantra!</vt:lpstr>
      <vt:lpstr> Our Schools, Our World   Systems Thinking Organisation</vt:lpstr>
      <vt:lpstr>PowerPoint Presentation</vt:lpstr>
      <vt:lpstr>PowerPoint Presentation</vt:lpstr>
      <vt:lpstr> Our Schools, Our World   Collectivism</vt:lpstr>
      <vt:lpstr>PowerPoint Presentation</vt:lpstr>
      <vt:lpstr> Our Schools, Our World   Addressing Modern Disconnect</vt:lpstr>
      <vt:lpstr> Our Schools, Our World   5 Ways to Wellbeing - MIND</vt:lpstr>
      <vt:lpstr>PowerPoint Presentation</vt:lpstr>
      <vt:lpstr>PowerPoint Presentation</vt:lpstr>
      <vt:lpstr> Our Schools, Our World   Overview </vt:lpstr>
      <vt:lpstr> Our Schools, Our World   Ensuring Effective Strategy</vt:lpstr>
      <vt:lpstr> Our Schools, Our World   Teach the Future – Guiding Principles</vt:lpstr>
      <vt:lpstr>PowerPoint Presentation</vt:lpstr>
      <vt:lpstr> Our Schools, Our World  Lunch 12:15 – 1:00</vt:lpstr>
      <vt:lpstr>LEADERSHIP FOR SUSTAINABILITY – Strategy and Framework</vt:lpstr>
      <vt:lpstr>Environment (grounds etc) Curriculum Community Campus (emission reduction) Initiatives/projects Other</vt:lpstr>
      <vt:lpstr>PowerPoint Presentation</vt:lpstr>
      <vt:lpstr>PowerPoint Presentation</vt:lpstr>
      <vt:lpstr> 1. Yellow 2. Grey 3. Orange 4. Green </vt:lpstr>
      <vt:lpstr> Our Schools, Our World   The Framework – Stage One</vt:lpstr>
      <vt:lpstr> Our Schools, Our World   The Framework – Stage Two</vt:lpstr>
      <vt:lpstr> Our Schools, Our World   The Framework - Stage Three</vt:lpstr>
      <vt:lpstr> Our Schools, Our World   The Framework – Stage Four</vt:lpstr>
      <vt:lpstr> Our Schools, Our World  </vt:lpstr>
      <vt:lpstr>PowerPoint Presentation</vt:lpstr>
      <vt:lpstr>PowerPoint Presentation</vt:lpstr>
      <vt:lpstr> Our Schools, Our World   Pledges </vt:lpstr>
      <vt:lpstr> Our Schools Our World  www.osow-leicester.co.uk </vt:lpstr>
      <vt:lpstr> Our Schools, Our World  First Support Visit  </vt:lpstr>
      <vt:lpstr> Our Schools, Our World  Action Planning</vt:lpstr>
      <vt:lpstr>PowerPoint Presentation</vt:lpstr>
      <vt:lpstr>PowerPoint Presentation</vt:lpstr>
      <vt:lpstr> Our Schools, Our World  Evaluation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Eberstein, Katie</dc:creator>
  <cp:revision>1</cp:revision>
  <dcterms:created xsi:type="dcterms:W3CDTF">2022-05-03T09:21:45Z</dcterms:created>
  <dcterms:modified xsi:type="dcterms:W3CDTF">2025-01-23T16:21:14Z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0x010100A96924F77B2EF3498E878973BC6943A9</vt:lpwstr>
  </property>
  <property fmtid="{D5CDD505-2E9C-101B-9397-08002B2CF9AE}" pid="3" name="MediaServiceImageTags">
    <vt:lpwstr/>
  </property>
</Properties>
</file>