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3"/>
  </p:notesMasterIdLst>
  <p:sldIdLst>
    <p:sldId id="800" r:id="rId5"/>
    <p:sldId id="813" r:id="rId6"/>
    <p:sldId id="862" r:id="rId7"/>
    <p:sldId id="590" r:id="rId8"/>
    <p:sldId id="847" r:id="rId9"/>
    <p:sldId id="983" r:id="rId10"/>
    <p:sldId id="825" r:id="rId11"/>
    <p:sldId id="279" r:id="rId12"/>
    <p:sldId id="863" r:id="rId13"/>
    <p:sldId id="284" r:id="rId14"/>
    <p:sldId id="350" r:id="rId15"/>
    <p:sldId id="980" r:id="rId16"/>
    <p:sldId id="472" r:id="rId17"/>
    <p:sldId id="282" r:id="rId18"/>
    <p:sldId id="814" r:id="rId19"/>
    <p:sldId id="280" r:id="rId20"/>
    <p:sldId id="336" r:id="rId21"/>
    <p:sldId id="857" r:id="rId22"/>
    <p:sldId id="308" r:id="rId23"/>
    <p:sldId id="309" r:id="rId24"/>
    <p:sldId id="310" r:id="rId25"/>
    <p:sldId id="982" r:id="rId26"/>
    <p:sldId id="312" r:id="rId27"/>
    <p:sldId id="313" r:id="rId28"/>
    <p:sldId id="338" r:id="rId29"/>
    <p:sldId id="314" r:id="rId30"/>
    <p:sldId id="315" r:id="rId31"/>
    <p:sldId id="316" r:id="rId32"/>
    <p:sldId id="317" r:id="rId33"/>
    <p:sldId id="323" r:id="rId34"/>
    <p:sldId id="858" r:id="rId35"/>
    <p:sldId id="859" r:id="rId36"/>
    <p:sldId id="328" r:id="rId37"/>
    <p:sldId id="329" r:id="rId38"/>
    <p:sldId id="330" r:id="rId39"/>
    <p:sldId id="331" r:id="rId40"/>
    <p:sldId id="332" r:id="rId41"/>
    <p:sldId id="351" r:id="rId42"/>
    <p:sldId id="340" r:id="rId43"/>
    <p:sldId id="269" r:id="rId44"/>
    <p:sldId id="333" r:id="rId45"/>
    <p:sldId id="335" r:id="rId46"/>
    <p:sldId id="355" r:id="rId47"/>
    <p:sldId id="356" r:id="rId48"/>
    <p:sldId id="347" r:id="rId49"/>
    <p:sldId id="346" r:id="rId50"/>
    <p:sldId id="345" r:id="rId51"/>
    <p:sldId id="342" r:id="rId52"/>
    <p:sldId id="827" r:id="rId53"/>
    <p:sldId id="437" r:id="rId54"/>
    <p:sldId id="855" r:id="rId55"/>
    <p:sldId id="860" r:id="rId56"/>
    <p:sldId id="981" r:id="rId57"/>
    <p:sldId id="821" r:id="rId58"/>
    <p:sldId id="822" r:id="rId59"/>
    <p:sldId id="824" r:id="rId60"/>
    <p:sldId id="861" r:id="rId61"/>
    <p:sldId id="32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A7E239-A872-4D7C-8500-C1FA67E60921}">
          <p14:sldIdLst>
            <p14:sldId id="800"/>
            <p14:sldId id="813"/>
            <p14:sldId id="862"/>
            <p14:sldId id="590"/>
            <p14:sldId id="847"/>
            <p14:sldId id="983"/>
            <p14:sldId id="825"/>
            <p14:sldId id="279"/>
            <p14:sldId id="863"/>
            <p14:sldId id="284"/>
            <p14:sldId id="350"/>
            <p14:sldId id="980"/>
            <p14:sldId id="472"/>
            <p14:sldId id="282"/>
            <p14:sldId id="814"/>
            <p14:sldId id="280"/>
            <p14:sldId id="336"/>
            <p14:sldId id="857"/>
            <p14:sldId id="308"/>
            <p14:sldId id="309"/>
            <p14:sldId id="310"/>
            <p14:sldId id="982"/>
            <p14:sldId id="312"/>
            <p14:sldId id="313"/>
            <p14:sldId id="338"/>
            <p14:sldId id="314"/>
            <p14:sldId id="315"/>
            <p14:sldId id="316"/>
            <p14:sldId id="317"/>
            <p14:sldId id="323"/>
            <p14:sldId id="858"/>
            <p14:sldId id="859"/>
          </p14:sldIdLst>
        </p14:section>
        <p14:section name="assessing" id="{4D6613C5-381B-4A96-8B3D-CA97DBD1AF38}">
          <p14:sldIdLst>
            <p14:sldId id="328"/>
            <p14:sldId id="329"/>
            <p14:sldId id="330"/>
            <p14:sldId id="331"/>
            <p14:sldId id="332"/>
            <p14:sldId id="351"/>
            <p14:sldId id="340"/>
            <p14:sldId id="269"/>
            <p14:sldId id="333"/>
            <p14:sldId id="335"/>
            <p14:sldId id="355"/>
            <p14:sldId id="356"/>
            <p14:sldId id="347"/>
            <p14:sldId id="346"/>
            <p14:sldId id="345"/>
            <p14:sldId id="342"/>
          </p14:sldIdLst>
        </p14:section>
        <p14:section name="Outdoor Learning" id="{FBC7B3E5-6BA8-4A64-B545-74E1293816B1}">
          <p14:sldIdLst>
            <p14:sldId id="827"/>
            <p14:sldId id="437"/>
            <p14:sldId id="855"/>
            <p14:sldId id="860"/>
            <p14:sldId id="981"/>
            <p14:sldId id="821"/>
          </p14:sldIdLst>
        </p14:section>
        <p14:section name="ThoughtBox" id="{7C5EEB7D-3C2F-4C3A-9235-7AED7DBBABE4}">
          <p14:sldIdLst>
            <p14:sldId id="822"/>
            <p14:sldId id="824"/>
            <p14:sldId id="861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51F4E6-A269-A12E-1404-417DDA92AEF7}" name="Newman, Beth" initials="NB" userId="S::Beth.Newman@brent.gov.uk::1533025c-e9bb-462c-b475-b41f8e31cc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64"/>
    <a:srgbClr val="F4E731"/>
    <a:srgbClr val="CD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3833B-3BD4-4C2D-A8E2-84F1B34B9833}" v="7" dt="2025-01-23T16:24:39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Walker" userId="438faf2d-7900-4b39-a288-ef6f4e13425e" providerId="ADAL" clId="{DC83833B-3BD4-4C2D-A8E2-84F1B34B9833}"/>
    <pc:docChg chg="undo custSel addSld delSld modSld modSection">
      <pc:chgData name="Jasmine Walker" userId="438faf2d-7900-4b39-a288-ef6f4e13425e" providerId="ADAL" clId="{DC83833B-3BD4-4C2D-A8E2-84F1B34B9833}" dt="2025-01-23T16:26:44.354" v="187"/>
      <pc:docMkLst>
        <pc:docMk/>
      </pc:docMkLst>
      <pc:sldChg chg="modNotesTx">
        <pc:chgData name="Jasmine Walker" userId="438faf2d-7900-4b39-a288-ef6f4e13425e" providerId="ADAL" clId="{DC83833B-3BD4-4C2D-A8E2-84F1B34B9833}" dt="2025-01-23T16:23:00.637" v="63" actId="20577"/>
        <pc:sldMkLst>
          <pc:docMk/>
          <pc:sldMk cId="2691300753" sldId="279"/>
        </pc:sldMkLst>
      </pc:sldChg>
      <pc:sldChg chg="addSp delSp modSp mod">
        <pc:chgData name="Jasmine Walker" userId="438faf2d-7900-4b39-a288-ef6f4e13425e" providerId="ADAL" clId="{DC83833B-3BD4-4C2D-A8E2-84F1B34B9833}" dt="2025-01-23T16:24:52.753" v="132"/>
        <pc:sldMkLst>
          <pc:docMk/>
          <pc:sldMk cId="3299993022" sldId="282"/>
        </pc:sldMkLst>
        <pc:spChg chg="add mod">
          <ac:chgData name="Jasmine Walker" userId="438faf2d-7900-4b39-a288-ef6f4e13425e" providerId="ADAL" clId="{DC83833B-3BD4-4C2D-A8E2-84F1B34B9833}" dt="2025-01-23T16:24:18.933" v="72" actId="20577"/>
          <ac:spMkLst>
            <pc:docMk/>
            <pc:sldMk cId="3299993022" sldId="282"/>
            <ac:spMk id="5" creationId="{04A395D0-AD52-160A-D60D-2655B1E0AA47}"/>
          </ac:spMkLst>
        </pc:spChg>
        <pc:spChg chg="add mod">
          <ac:chgData name="Jasmine Walker" userId="438faf2d-7900-4b39-a288-ef6f4e13425e" providerId="ADAL" clId="{DC83833B-3BD4-4C2D-A8E2-84F1B34B9833}" dt="2025-01-23T16:24:18.653" v="71"/>
          <ac:spMkLst>
            <pc:docMk/>
            <pc:sldMk cId="3299993022" sldId="282"/>
            <ac:spMk id="6" creationId="{353589C7-0B51-7022-1C18-F7DE89EF7676}"/>
          </ac:spMkLst>
        </pc:spChg>
        <pc:spChg chg="add mod">
          <ac:chgData name="Jasmine Walker" userId="438faf2d-7900-4b39-a288-ef6f4e13425e" providerId="ADAL" clId="{DC83833B-3BD4-4C2D-A8E2-84F1B34B9833}" dt="2025-01-23T16:24:52.753" v="132"/>
          <ac:spMkLst>
            <pc:docMk/>
            <pc:sldMk cId="3299993022" sldId="282"/>
            <ac:spMk id="8" creationId="{E7B0DDC6-3FB4-A172-62AD-00C6AFE7F87A}"/>
          </ac:spMkLst>
        </pc:spChg>
        <pc:picChg chg="add del">
          <ac:chgData name="Jasmine Walker" userId="438faf2d-7900-4b39-a288-ef6f4e13425e" providerId="ADAL" clId="{DC83833B-3BD4-4C2D-A8E2-84F1B34B9833}" dt="2025-01-23T16:24:33.310" v="74" actId="478"/>
          <ac:picMkLst>
            <pc:docMk/>
            <pc:sldMk cId="3299993022" sldId="282"/>
            <ac:picMk id="3" creationId="{9EB5D8E0-811F-5CB2-AD0F-6273F71F447C}"/>
          </ac:picMkLst>
        </pc:picChg>
      </pc:sldChg>
      <pc:sldChg chg="modSp mod modNotesTx">
        <pc:chgData name="Jasmine Walker" userId="438faf2d-7900-4b39-a288-ef6f4e13425e" providerId="ADAL" clId="{DC83833B-3BD4-4C2D-A8E2-84F1B34B9833}" dt="2025-01-23T16:21:59.853" v="2" actId="20577"/>
        <pc:sldMkLst>
          <pc:docMk/>
          <pc:sldMk cId="3948561106" sldId="800"/>
        </pc:sldMkLst>
        <pc:picChg chg="mod">
          <ac:chgData name="Jasmine Walker" userId="438faf2d-7900-4b39-a288-ef6f4e13425e" providerId="ADAL" clId="{DC83833B-3BD4-4C2D-A8E2-84F1B34B9833}" dt="2025-01-23T16:10:03.984" v="1" actId="1362"/>
          <ac:picMkLst>
            <pc:docMk/>
            <pc:sldMk cId="3948561106" sldId="800"/>
            <ac:picMk id="4" creationId="{95320C8C-DB9B-F18C-DAD9-38E67C3CC3D3}"/>
          </ac:picMkLst>
        </pc:picChg>
      </pc:sldChg>
      <pc:sldChg chg="modNotesTx">
        <pc:chgData name="Jasmine Walker" userId="438faf2d-7900-4b39-a288-ef6f4e13425e" providerId="ADAL" clId="{DC83833B-3BD4-4C2D-A8E2-84F1B34B9833}" dt="2025-01-23T16:22:03.713" v="3" actId="20577"/>
        <pc:sldMkLst>
          <pc:docMk/>
          <pc:sldMk cId="0" sldId="813"/>
        </pc:sldMkLst>
      </pc:sldChg>
      <pc:sldChg chg="modNotesTx">
        <pc:chgData name="Jasmine Walker" userId="438faf2d-7900-4b39-a288-ef6f4e13425e" providerId="ADAL" clId="{DC83833B-3BD4-4C2D-A8E2-84F1B34B9833}" dt="2025-01-23T16:24:59.241" v="133" actId="20577"/>
        <pc:sldMkLst>
          <pc:docMk/>
          <pc:sldMk cId="3055695130" sldId="814"/>
        </pc:sldMkLst>
      </pc:sldChg>
      <pc:sldChg chg="addSp delSp modSp mod delAnim">
        <pc:chgData name="Jasmine Walker" userId="438faf2d-7900-4b39-a288-ef6f4e13425e" providerId="ADAL" clId="{DC83833B-3BD4-4C2D-A8E2-84F1B34B9833}" dt="2025-01-23T16:26:44.354" v="187"/>
        <pc:sldMkLst>
          <pc:docMk/>
          <pc:sldMk cId="570233260" sldId="821"/>
        </pc:sldMkLst>
        <pc:spChg chg="add mod">
          <ac:chgData name="Jasmine Walker" userId="438faf2d-7900-4b39-a288-ef6f4e13425e" providerId="ADAL" clId="{DC83833B-3BD4-4C2D-A8E2-84F1B34B9833}" dt="2025-01-23T16:26:44.354" v="187"/>
          <ac:spMkLst>
            <pc:docMk/>
            <pc:sldMk cId="570233260" sldId="821"/>
            <ac:spMk id="7" creationId="{3E50D0DB-76F9-3A75-B48E-FAAA4B4A4FF5}"/>
          </ac:spMkLst>
        </pc:spChg>
        <pc:picChg chg="del">
          <ac:chgData name="Jasmine Walker" userId="438faf2d-7900-4b39-a288-ef6f4e13425e" providerId="ADAL" clId="{DC83833B-3BD4-4C2D-A8E2-84F1B34B9833}" dt="2025-01-23T16:26:28.035" v="136" actId="478"/>
          <ac:picMkLst>
            <pc:docMk/>
            <pc:sldMk cId="570233260" sldId="821"/>
            <ac:picMk id="4" creationId="{D735A90E-B0C3-AA42-C37C-BAFB964D20B8}"/>
          </ac:picMkLst>
        </pc:picChg>
      </pc:sldChg>
      <pc:sldChg chg="modNotesTx">
        <pc:chgData name="Jasmine Walker" userId="438faf2d-7900-4b39-a288-ef6f4e13425e" providerId="ADAL" clId="{DC83833B-3BD4-4C2D-A8E2-84F1B34B9833}" dt="2025-01-23T16:22:55.112" v="62" actId="20577"/>
        <pc:sldMkLst>
          <pc:docMk/>
          <pc:sldMk cId="1150971413" sldId="825"/>
        </pc:sldMkLst>
      </pc:sldChg>
      <pc:sldChg chg="del">
        <pc:chgData name="Jasmine Walker" userId="438faf2d-7900-4b39-a288-ef6f4e13425e" providerId="ADAL" clId="{DC83833B-3BD4-4C2D-A8E2-84F1B34B9833}" dt="2025-01-23T16:22:41.740" v="61" actId="47"/>
        <pc:sldMkLst>
          <pc:docMk/>
          <pc:sldMk cId="955357526" sldId="850"/>
        </pc:sldMkLst>
      </pc:sldChg>
      <pc:sldChg chg="modNotesTx">
        <pc:chgData name="Jasmine Walker" userId="438faf2d-7900-4b39-a288-ef6f4e13425e" providerId="ADAL" clId="{DC83833B-3BD4-4C2D-A8E2-84F1B34B9833}" dt="2025-01-23T16:25:08.509" v="134" actId="20577"/>
        <pc:sldMkLst>
          <pc:docMk/>
          <pc:sldMk cId="4041032486" sldId="857"/>
        </pc:sldMkLst>
      </pc:sldChg>
      <pc:sldChg chg="modNotesTx">
        <pc:chgData name="Jasmine Walker" userId="438faf2d-7900-4b39-a288-ef6f4e13425e" providerId="ADAL" clId="{DC83833B-3BD4-4C2D-A8E2-84F1B34B9833}" dt="2025-01-23T16:23:05.201" v="64" actId="20577"/>
        <pc:sldMkLst>
          <pc:docMk/>
          <pc:sldMk cId="0" sldId="863"/>
        </pc:sldMkLst>
      </pc:sldChg>
      <pc:sldChg chg="modNotesTx">
        <pc:chgData name="Jasmine Walker" userId="438faf2d-7900-4b39-a288-ef6f4e13425e" providerId="ADAL" clId="{DC83833B-3BD4-4C2D-A8E2-84F1B34B9833}" dt="2025-01-23T16:25:22.371" v="135" actId="20577"/>
        <pc:sldMkLst>
          <pc:docMk/>
          <pc:sldMk cId="4271274372" sldId="982"/>
        </pc:sldMkLst>
      </pc:sldChg>
      <pc:sldChg chg="modSp new mod">
        <pc:chgData name="Jasmine Walker" userId="438faf2d-7900-4b39-a288-ef6f4e13425e" providerId="ADAL" clId="{DC83833B-3BD4-4C2D-A8E2-84F1B34B9833}" dt="2025-01-23T16:22:40.025" v="60"/>
        <pc:sldMkLst>
          <pc:docMk/>
          <pc:sldMk cId="1978597343" sldId="983"/>
        </pc:sldMkLst>
        <pc:spChg chg="mod">
          <ac:chgData name="Jasmine Walker" userId="438faf2d-7900-4b39-a288-ef6f4e13425e" providerId="ADAL" clId="{DC83833B-3BD4-4C2D-A8E2-84F1B34B9833}" dt="2025-01-23T16:22:40.025" v="60"/>
          <ac:spMkLst>
            <pc:docMk/>
            <pc:sldMk cId="1978597343" sldId="983"/>
            <ac:spMk id="3" creationId="{B58DEFE8-E456-3CDD-4EFD-152A233A033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0804A-A112-4C25-8A7F-E9C39EC8D31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D24D17-DA18-4070-8379-1211F1FD12C2}">
      <dgm:prSet phldrT="[Text]" phldr="0" custT="1"/>
      <dgm:spPr/>
      <dgm:t>
        <a:bodyPr/>
        <a:lstStyle/>
        <a:p>
          <a:pPr rtl="0"/>
          <a:r>
            <a:rPr lang="en-GB" sz="1400">
              <a:solidFill>
                <a:schemeClr val="tx1"/>
              </a:solidFill>
              <a:latin typeface="Aptos Display" panose="020F0302020204030204"/>
            </a:rPr>
            <a:t>Interwoven in lessons</a:t>
          </a:r>
          <a:endParaRPr lang="en-GB" sz="1400">
            <a:solidFill>
              <a:schemeClr val="tx1"/>
            </a:solidFill>
          </a:endParaRPr>
        </a:p>
      </dgm:t>
    </dgm:pt>
    <dgm:pt modelId="{6A5128B7-6FD5-4143-9E3C-D9A6EFD39DFD}" type="parTrans" cxnId="{93782E66-F191-4552-8B44-389DA214A310}">
      <dgm:prSet/>
      <dgm:spPr/>
      <dgm:t>
        <a:bodyPr/>
        <a:lstStyle/>
        <a:p>
          <a:endParaRPr lang="en-GB"/>
        </a:p>
      </dgm:t>
    </dgm:pt>
    <dgm:pt modelId="{662A1A14-CB79-4007-97DF-805588F2D20C}" type="sibTrans" cxnId="{93782E66-F191-4552-8B44-389DA214A310}">
      <dgm:prSet/>
      <dgm:spPr/>
      <dgm:t>
        <a:bodyPr/>
        <a:lstStyle/>
        <a:p>
          <a:endParaRPr lang="en-GB"/>
        </a:p>
      </dgm:t>
    </dgm:pt>
    <dgm:pt modelId="{33BD7478-B6AD-422C-BD7C-B6B77576207C}">
      <dgm:prSet phldrT="[Text]" phldr="0" custT="1"/>
      <dgm:spPr/>
      <dgm:t>
        <a:bodyPr/>
        <a:lstStyle/>
        <a:p>
          <a:pPr rtl="0"/>
          <a:r>
            <a:rPr lang="en-GB" sz="1400">
              <a:solidFill>
                <a:schemeClr val="tx1"/>
              </a:solidFill>
              <a:latin typeface="Aptos Display" panose="020F0302020204030204"/>
            </a:rPr>
            <a:t>Action and empowerment</a:t>
          </a:r>
          <a:endParaRPr lang="en-GB" sz="1400">
            <a:solidFill>
              <a:schemeClr val="tx1"/>
            </a:solidFill>
          </a:endParaRPr>
        </a:p>
      </dgm:t>
    </dgm:pt>
    <dgm:pt modelId="{13317036-0A6E-402E-8531-B8E55BF15E69}" type="parTrans" cxnId="{78C8113B-4DAB-478A-838B-A97223775DC7}">
      <dgm:prSet/>
      <dgm:spPr/>
      <dgm:t>
        <a:bodyPr/>
        <a:lstStyle/>
        <a:p>
          <a:endParaRPr lang="en-GB"/>
        </a:p>
      </dgm:t>
    </dgm:pt>
    <dgm:pt modelId="{22FD3886-4969-4966-B67F-44BBAA87AF10}" type="sibTrans" cxnId="{78C8113B-4DAB-478A-838B-A97223775DC7}">
      <dgm:prSet/>
      <dgm:spPr/>
      <dgm:t>
        <a:bodyPr/>
        <a:lstStyle/>
        <a:p>
          <a:endParaRPr lang="en-GB"/>
        </a:p>
      </dgm:t>
    </dgm:pt>
    <dgm:pt modelId="{4E1AC4E2-6E97-45E9-A482-549A2A27C691}">
      <dgm:prSet phldrT="[Text]" phldr="0" custT="1"/>
      <dgm:spPr/>
      <dgm:t>
        <a:bodyPr/>
        <a:lstStyle/>
        <a:p>
          <a:pPr rtl="0"/>
          <a:r>
            <a:rPr lang="en-GB" sz="1400">
              <a:solidFill>
                <a:schemeClr val="tx1"/>
              </a:solidFill>
              <a:latin typeface="Aptos Display" panose="020F0302020204030204"/>
            </a:rPr>
            <a:t>Connections with nature</a:t>
          </a:r>
          <a:endParaRPr lang="en-GB" sz="1400">
            <a:solidFill>
              <a:schemeClr val="tx1"/>
            </a:solidFill>
          </a:endParaRPr>
        </a:p>
      </dgm:t>
    </dgm:pt>
    <dgm:pt modelId="{E98D896C-C027-4E41-B34B-3AE2F0B89BF3}" type="parTrans" cxnId="{F0BFC341-34A4-4262-8341-F8B9BDB7A6BF}">
      <dgm:prSet/>
      <dgm:spPr/>
      <dgm:t>
        <a:bodyPr/>
        <a:lstStyle/>
        <a:p>
          <a:endParaRPr lang="en-GB"/>
        </a:p>
      </dgm:t>
    </dgm:pt>
    <dgm:pt modelId="{4A77168A-AFDE-415C-9449-1791A4ACEA7D}" type="sibTrans" cxnId="{F0BFC341-34A4-4262-8341-F8B9BDB7A6BF}">
      <dgm:prSet/>
      <dgm:spPr/>
      <dgm:t>
        <a:bodyPr/>
        <a:lstStyle/>
        <a:p>
          <a:endParaRPr lang="en-GB"/>
        </a:p>
      </dgm:t>
    </dgm:pt>
    <dgm:pt modelId="{4941EE44-5FFA-4A53-AF2D-96A28F0D3059}">
      <dgm:prSet phldrT="[Text]" phldr="0" custT="1"/>
      <dgm:spPr/>
      <dgm:t>
        <a:bodyPr/>
        <a:lstStyle/>
        <a:p>
          <a:r>
            <a:rPr lang="en-GB" sz="1400">
              <a:solidFill>
                <a:schemeClr val="tx1"/>
              </a:solidFill>
              <a:latin typeface="Aptos Display" panose="020F0302020204030204"/>
            </a:rPr>
            <a:t>Culture</a:t>
          </a:r>
          <a:endParaRPr lang="en-GB" sz="1400">
            <a:solidFill>
              <a:schemeClr val="tx1"/>
            </a:solidFill>
          </a:endParaRPr>
        </a:p>
      </dgm:t>
    </dgm:pt>
    <dgm:pt modelId="{04B4C876-6A9E-4B10-A02D-DCF5E5CE77B6}" type="parTrans" cxnId="{B51FD07F-DD4F-4113-B1B6-DCACD5007D65}">
      <dgm:prSet/>
      <dgm:spPr/>
      <dgm:t>
        <a:bodyPr/>
        <a:lstStyle/>
        <a:p>
          <a:endParaRPr lang="en-GB"/>
        </a:p>
      </dgm:t>
    </dgm:pt>
    <dgm:pt modelId="{E46DBD2E-EBFE-4FA1-8353-B0243B2A0632}" type="sibTrans" cxnId="{B51FD07F-DD4F-4113-B1B6-DCACD5007D65}">
      <dgm:prSet/>
      <dgm:spPr/>
      <dgm:t>
        <a:bodyPr/>
        <a:lstStyle/>
        <a:p>
          <a:endParaRPr lang="en-GB"/>
        </a:p>
      </dgm:t>
    </dgm:pt>
    <dgm:pt modelId="{D7BBA0CA-446C-4EE7-B8CF-F8E2616D94E9}">
      <dgm:prSet phldrT="[Text]" phldr="0" custT="1"/>
      <dgm:spPr/>
      <dgm:t>
        <a:bodyPr/>
        <a:lstStyle/>
        <a:p>
          <a:pPr rtl="0"/>
          <a:r>
            <a:rPr lang="en-GB" sz="1400">
              <a:solidFill>
                <a:schemeClr val="tx1"/>
              </a:solidFill>
              <a:latin typeface="Aptos Display" panose="020F0302020204030204"/>
            </a:rPr>
            <a:t>School organisation – sustainable practices</a:t>
          </a:r>
          <a:endParaRPr lang="en-GB" sz="1400">
            <a:solidFill>
              <a:schemeClr val="tx1"/>
            </a:solidFill>
          </a:endParaRPr>
        </a:p>
      </dgm:t>
    </dgm:pt>
    <dgm:pt modelId="{5051A349-34F1-4FFD-91A1-9AB9F8419C63}" type="parTrans" cxnId="{65FD83F3-CB06-4957-AE5E-C2F6A5A2FF05}">
      <dgm:prSet/>
      <dgm:spPr/>
      <dgm:t>
        <a:bodyPr/>
        <a:lstStyle/>
        <a:p>
          <a:endParaRPr lang="en-GB"/>
        </a:p>
      </dgm:t>
    </dgm:pt>
    <dgm:pt modelId="{05603A58-1950-4613-8428-0FC316797E32}" type="sibTrans" cxnId="{65FD83F3-CB06-4957-AE5E-C2F6A5A2FF05}">
      <dgm:prSet/>
      <dgm:spPr/>
      <dgm:t>
        <a:bodyPr/>
        <a:lstStyle/>
        <a:p>
          <a:endParaRPr lang="en-GB"/>
        </a:p>
      </dgm:t>
    </dgm:pt>
    <dgm:pt modelId="{DA2B57C1-1DE6-4C3F-A937-DF6269BBB104}">
      <dgm:prSet phldr="0" custT="1"/>
      <dgm:spPr/>
      <dgm:t>
        <a:bodyPr/>
        <a:lstStyle/>
        <a:p>
          <a:pPr rtl="0"/>
          <a:r>
            <a:rPr lang="en-GB" sz="1400">
              <a:solidFill>
                <a:schemeClr val="tx1"/>
              </a:solidFill>
              <a:latin typeface="Aptos Display" panose="020F0302020204030204"/>
            </a:rPr>
            <a:t>Link to the UN SDGs</a:t>
          </a:r>
        </a:p>
      </dgm:t>
    </dgm:pt>
    <dgm:pt modelId="{0EA22FBB-0733-4925-922D-0042D8459BE3}" type="parTrans" cxnId="{57E063D9-48A8-4391-AD55-61C566962C30}">
      <dgm:prSet/>
      <dgm:spPr/>
      <dgm:t>
        <a:bodyPr/>
        <a:lstStyle/>
        <a:p>
          <a:endParaRPr lang="en-GB"/>
        </a:p>
      </dgm:t>
    </dgm:pt>
    <dgm:pt modelId="{F39CC426-BDD6-488D-AD01-D6033929D744}" type="sibTrans" cxnId="{57E063D9-48A8-4391-AD55-61C566962C30}">
      <dgm:prSet/>
      <dgm:spPr/>
      <dgm:t>
        <a:bodyPr/>
        <a:lstStyle/>
        <a:p>
          <a:endParaRPr lang="en-GB"/>
        </a:p>
      </dgm:t>
    </dgm:pt>
    <dgm:pt modelId="{80FFED6A-0BC4-4F0E-B22F-C539E82D1F4E}">
      <dgm:prSet phldr="0" custT="1"/>
      <dgm:spPr/>
      <dgm:t>
        <a:bodyPr/>
        <a:lstStyle/>
        <a:p>
          <a:pPr rtl="0"/>
          <a:r>
            <a:rPr lang="en-GB" sz="1400">
              <a:solidFill>
                <a:schemeClr val="tx1"/>
              </a:solidFill>
              <a:latin typeface="Aptos Display" panose="020F0302020204030204"/>
            </a:rPr>
            <a:t>Assemblies</a:t>
          </a:r>
        </a:p>
      </dgm:t>
    </dgm:pt>
    <dgm:pt modelId="{43129C20-B6D5-40E6-90BB-5C4C4D680305}" type="parTrans" cxnId="{A97B5A3E-3AB5-444C-8653-E902A071D9C9}">
      <dgm:prSet/>
      <dgm:spPr/>
      <dgm:t>
        <a:bodyPr/>
        <a:lstStyle/>
        <a:p>
          <a:endParaRPr lang="en-GB"/>
        </a:p>
      </dgm:t>
    </dgm:pt>
    <dgm:pt modelId="{5C5BF77B-A928-43DC-A05E-9EA4309A9CE0}" type="sibTrans" cxnId="{A97B5A3E-3AB5-444C-8653-E902A071D9C9}">
      <dgm:prSet/>
      <dgm:spPr/>
      <dgm:t>
        <a:bodyPr/>
        <a:lstStyle/>
        <a:p>
          <a:endParaRPr lang="en-GB"/>
        </a:p>
      </dgm:t>
    </dgm:pt>
    <dgm:pt modelId="{9C64A377-BA64-4B14-A063-04581ADFFC40}">
      <dgm:prSet phldr="0" custT="1"/>
      <dgm:spPr/>
      <dgm:t>
        <a:bodyPr/>
        <a:lstStyle/>
        <a:p>
          <a:pPr rtl="0"/>
          <a:r>
            <a:rPr lang="en-GB" sz="1400">
              <a:solidFill>
                <a:schemeClr val="tx1"/>
              </a:solidFill>
              <a:latin typeface="Aptos Display" panose="020F0302020204030204"/>
            </a:rPr>
            <a:t>Connecting locally, nationally and internationally</a:t>
          </a:r>
        </a:p>
      </dgm:t>
    </dgm:pt>
    <dgm:pt modelId="{2B7FF1BB-4F27-422B-A440-7E1DCDF85B4E}" type="parTrans" cxnId="{B808B364-FC0C-4541-B49B-5F2B037548BE}">
      <dgm:prSet/>
      <dgm:spPr/>
      <dgm:t>
        <a:bodyPr/>
        <a:lstStyle/>
        <a:p>
          <a:endParaRPr lang="en-GB"/>
        </a:p>
      </dgm:t>
    </dgm:pt>
    <dgm:pt modelId="{9E194196-1314-4F0A-843A-FD6523FAE031}" type="sibTrans" cxnId="{B808B364-FC0C-4541-B49B-5F2B037548BE}">
      <dgm:prSet/>
      <dgm:spPr/>
      <dgm:t>
        <a:bodyPr/>
        <a:lstStyle/>
        <a:p>
          <a:endParaRPr lang="en-GB"/>
        </a:p>
      </dgm:t>
    </dgm:pt>
    <dgm:pt modelId="{1913CF55-9388-43BB-B3D8-9871937EB660}">
      <dgm:prSet phldr="0" custT="1"/>
      <dgm:spPr/>
      <dgm:t>
        <a:bodyPr/>
        <a:lstStyle/>
        <a:p>
          <a:pPr rtl="0"/>
          <a:r>
            <a:rPr lang="en-GB" sz="1400">
              <a:solidFill>
                <a:schemeClr val="tx1"/>
              </a:solidFill>
              <a:latin typeface="Aptos Display" panose="020F0302020204030204"/>
            </a:rPr>
            <a:t>Family and local community</a:t>
          </a:r>
        </a:p>
      </dgm:t>
    </dgm:pt>
    <dgm:pt modelId="{B5BBE0F6-5E9F-4152-83E3-9C392A7ADF90}" type="parTrans" cxnId="{C482DC61-4F26-4A98-94CE-72B4F529A68B}">
      <dgm:prSet/>
      <dgm:spPr/>
      <dgm:t>
        <a:bodyPr/>
        <a:lstStyle/>
        <a:p>
          <a:endParaRPr lang="en-GB"/>
        </a:p>
      </dgm:t>
    </dgm:pt>
    <dgm:pt modelId="{2E00546C-311C-4A7B-AC5E-F0E5C0B3BBE1}" type="sibTrans" cxnId="{C482DC61-4F26-4A98-94CE-72B4F529A68B}">
      <dgm:prSet/>
      <dgm:spPr/>
      <dgm:t>
        <a:bodyPr/>
        <a:lstStyle/>
        <a:p>
          <a:endParaRPr lang="en-GB"/>
        </a:p>
      </dgm:t>
    </dgm:pt>
    <dgm:pt modelId="{76277234-7FEE-4B0D-82A6-E8290019B5FC}">
      <dgm:prSet phldr="0" custT="1"/>
      <dgm:spPr/>
      <dgm:t>
        <a:bodyPr/>
        <a:lstStyle/>
        <a:p>
          <a:pPr rtl="0"/>
          <a:r>
            <a:rPr lang="en-GB" sz="1400">
              <a:solidFill>
                <a:schemeClr val="tx1"/>
              </a:solidFill>
              <a:latin typeface="Aptos Display" panose="020F0302020204030204"/>
            </a:rPr>
            <a:t>Special projects</a:t>
          </a:r>
          <a:endParaRPr lang="en-GB" sz="1400">
            <a:solidFill>
              <a:schemeClr val="tx1"/>
            </a:solidFill>
          </a:endParaRPr>
        </a:p>
      </dgm:t>
    </dgm:pt>
    <dgm:pt modelId="{8A082DEB-C013-4DF9-85A8-3C7FBD13172E}" type="parTrans" cxnId="{629A1FFE-BC28-40EC-AEA3-0F705DF7725C}">
      <dgm:prSet/>
      <dgm:spPr/>
      <dgm:t>
        <a:bodyPr/>
        <a:lstStyle/>
        <a:p>
          <a:endParaRPr lang="en-GB"/>
        </a:p>
      </dgm:t>
    </dgm:pt>
    <dgm:pt modelId="{B1C9B1EF-D2A9-493E-95AA-83327A52C3EE}" type="sibTrans" cxnId="{629A1FFE-BC28-40EC-AEA3-0F705DF7725C}">
      <dgm:prSet/>
      <dgm:spPr/>
      <dgm:t>
        <a:bodyPr/>
        <a:lstStyle/>
        <a:p>
          <a:endParaRPr lang="en-GB"/>
        </a:p>
      </dgm:t>
    </dgm:pt>
    <dgm:pt modelId="{380E5BFE-CE13-4B78-A0C2-058B759FC8DD}">
      <dgm:prSet phldr="0" custT="1"/>
      <dgm:spPr/>
      <dgm:t>
        <a:bodyPr/>
        <a:lstStyle/>
        <a:p>
          <a:pPr rtl="0"/>
          <a:r>
            <a:rPr lang="en-GB" sz="1400">
              <a:solidFill>
                <a:schemeClr val="tx1"/>
              </a:solidFill>
              <a:latin typeface="Aptos Display" panose="020F0302020204030204"/>
            </a:rPr>
            <a:t>Staff commitment through pledges</a:t>
          </a:r>
        </a:p>
      </dgm:t>
    </dgm:pt>
    <dgm:pt modelId="{24007177-F2D8-4609-B389-04DFC47B2EBB}" type="parTrans" cxnId="{36AE8A8E-3603-45D9-8B97-7D6BF339DC32}">
      <dgm:prSet/>
      <dgm:spPr/>
      <dgm:t>
        <a:bodyPr/>
        <a:lstStyle/>
        <a:p>
          <a:endParaRPr lang="en-GB"/>
        </a:p>
      </dgm:t>
    </dgm:pt>
    <dgm:pt modelId="{91679F46-46BF-488F-AE68-032ED401FA94}" type="sibTrans" cxnId="{36AE8A8E-3603-45D9-8B97-7D6BF339DC32}">
      <dgm:prSet/>
      <dgm:spPr/>
      <dgm:t>
        <a:bodyPr/>
        <a:lstStyle/>
        <a:p>
          <a:endParaRPr lang="en-GB"/>
        </a:p>
      </dgm:t>
    </dgm:pt>
    <dgm:pt modelId="{BAF2AD80-333C-4B53-9ECD-E69CB8EE45D3}">
      <dgm:prSet phldr="0" custT="1"/>
      <dgm:spPr/>
      <dgm:t>
        <a:bodyPr/>
        <a:lstStyle/>
        <a:p>
          <a:pPr rtl="0"/>
          <a:r>
            <a:rPr lang="en-GB" sz="1400">
              <a:solidFill>
                <a:schemeClr val="tx1"/>
              </a:solidFill>
              <a:latin typeface="Aptos Display" panose="020F0302020204030204"/>
            </a:rPr>
            <a:t>School values and learning attitudes</a:t>
          </a:r>
        </a:p>
      </dgm:t>
    </dgm:pt>
    <dgm:pt modelId="{ABAE4A64-858B-4167-8953-99FF146227E0}" type="parTrans" cxnId="{C43F09F9-AA6E-467A-A955-2C77658F4B22}">
      <dgm:prSet/>
      <dgm:spPr/>
      <dgm:t>
        <a:bodyPr/>
        <a:lstStyle/>
        <a:p>
          <a:endParaRPr lang="en-GB"/>
        </a:p>
      </dgm:t>
    </dgm:pt>
    <dgm:pt modelId="{7B6AD555-BA34-429E-B865-25FEA994A9C7}" type="sibTrans" cxnId="{C43F09F9-AA6E-467A-A955-2C77658F4B22}">
      <dgm:prSet/>
      <dgm:spPr/>
      <dgm:t>
        <a:bodyPr/>
        <a:lstStyle/>
        <a:p>
          <a:endParaRPr lang="en-GB"/>
        </a:p>
      </dgm:t>
    </dgm:pt>
    <dgm:pt modelId="{05E8EB6E-EDBF-41E2-B8CA-1777A1A76DE4}" type="pres">
      <dgm:prSet presAssocID="{4DB0804A-A112-4C25-8A7F-E9C39EC8D317}" presName="cycle" presStyleCnt="0">
        <dgm:presLayoutVars>
          <dgm:dir/>
          <dgm:resizeHandles val="exact"/>
        </dgm:presLayoutVars>
      </dgm:prSet>
      <dgm:spPr/>
    </dgm:pt>
    <dgm:pt modelId="{A3740E8B-6C74-49E4-8010-A06AF50AA83E}" type="pres">
      <dgm:prSet presAssocID="{AED24D17-DA18-4070-8379-1211F1FD12C2}" presName="node" presStyleLbl="node1" presStyleIdx="0" presStyleCnt="12" custScaleX="214839" custScaleY="120310" custRadScaleRad="96096">
        <dgm:presLayoutVars>
          <dgm:bulletEnabled val="1"/>
        </dgm:presLayoutVars>
      </dgm:prSet>
      <dgm:spPr>
        <a:solidFill>
          <a:srgbClr val="92D050"/>
        </a:solidFill>
      </dgm:spPr>
    </dgm:pt>
    <dgm:pt modelId="{0B33886A-BB56-4771-9ABE-CB598B8FD6AB}" type="pres">
      <dgm:prSet presAssocID="{662A1A14-CB79-4007-97DF-805588F2D20C}" presName="sibTrans" presStyleLbl="sibTrans2D1" presStyleIdx="0" presStyleCnt="12"/>
      <dgm:spPr>
        <a:solidFill>
          <a:srgbClr val="92D050"/>
        </a:solidFill>
      </dgm:spPr>
    </dgm:pt>
    <dgm:pt modelId="{BBA3119E-3647-4E55-AE80-7A8B00F6A55A}" type="pres">
      <dgm:prSet presAssocID="{662A1A14-CB79-4007-97DF-805588F2D20C}" presName="connectorText" presStyleLbl="sibTrans2D1" presStyleIdx="0" presStyleCnt="12"/>
      <dgm:spPr/>
    </dgm:pt>
    <dgm:pt modelId="{3F89E491-2488-4EE5-AD77-FDBD2B02D4F1}" type="pres">
      <dgm:prSet presAssocID="{80FFED6A-0BC4-4F0E-B22F-C539E82D1F4E}" presName="node" presStyleLbl="node1" presStyleIdx="1" presStyleCnt="12" custScaleX="214839" custScaleY="120310" custRadScaleRad="101787" custRadScaleInc="59570">
        <dgm:presLayoutVars>
          <dgm:bulletEnabled val="1"/>
        </dgm:presLayoutVars>
      </dgm:prSet>
      <dgm:spPr>
        <a:solidFill>
          <a:srgbClr val="92D050"/>
        </a:solidFill>
      </dgm:spPr>
    </dgm:pt>
    <dgm:pt modelId="{CF1C62E1-A67A-4765-8CB0-9CF5DFBCE4E5}" type="pres">
      <dgm:prSet presAssocID="{5C5BF77B-A928-43DC-A05E-9EA4309A9CE0}" presName="sibTrans" presStyleLbl="sibTrans2D1" presStyleIdx="1" presStyleCnt="12"/>
      <dgm:spPr>
        <a:solidFill>
          <a:srgbClr val="92D050"/>
        </a:solidFill>
      </dgm:spPr>
    </dgm:pt>
    <dgm:pt modelId="{A7AC4274-1667-48AA-875C-B0C87420B5EF}" type="pres">
      <dgm:prSet presAssocID="{5C5BF77B-A928-43DC-A05E-9EA4309A9CE0}" presName="connectorText" presStyleLbl="sibTrans2D1" presStyleIdx="1" presStyleCnt="12"/>
      <dgm:spPr/>
    </dgm:pt>
    <dgm:pt modelId="{B5B3057E-2647-4081-B254-68AAAC9C8CBA}" type="pres">
      <dgm:prSet presAssocID="{33BD7478-B6AD-422C-BD7C-B6B77576207C}" presName="node" presStyleLbl="node1" presStyleIdx="2" presStyleCnt="12" custScaleX="214839" custScaleY="120310" custRadScaleRad="98105" custRadScaleInc="13179">
        <dgm:presLayoutVars>
          <dgm:bulletEnabled val="1"/>
        </dgm:presLayoutVars>
      </dgm:prSet>
      <dgm:spPr>
        <a:solidFill>
          <a:srgbClr val="92D050"/>
        </a:solidFill>
      </dgm:spPr>
    </dgm:pt>
    <dgm:pt modelId="{2460B8A6-47F0-4BE1-B40A-B15B89A52F5A}" type="pres">
      <dgm:prSet presAssocID="{22FD3886-4969-4966-B67F-44BBAA87AF10}" presName="sibTrans" presStyleLbl="sibTrans2D1" presStyleIdx="2" presStyleCnt="12"/>
      <dgm:spPr>
        <a:solidFill>
          <a:srgbClr val="92D050"/>
        </a:solidFill>
      </dgm:spPr>
    </dgm:pt>
    <dgm:pt modelId="{EDD209AC-141C-40A0-BF02-DD2C6621BCD6}" type="pres">
      <dgm:prSet presAssocID="{22FD3886-4969-4966-B67F-44BBAA87AF10}" presName="connectorText" presStyleLbl="sibTrans2D1" presStyleIdx="2" presStyleCnt="12"/>
      <dgm:spPr/>
    </dgm:pt>
    <dgm:pt modelId="{B8969EAA-8F85-4D6E-8467-6B3F923278E6}" type="pres">
      <dgm:prSet presAssocID="{4E1AC4E2-6E97-45E9-A482-549A2A27C691}" presName="node" presStyleLbl="node1" presStyleIdx="3" presStyleCnt="12" custScaleX="214839" custScaleY="120310" custRadScaleRad="100077" custRadScaleInc="14919">
        <dgm:presLayoutVars>
          <dgm:bulletEnabled val="1"/>
        </dgm:presLayoutVars>
      </dgm:prSet>
      <dgm:spPr>
        <a:solidFill>
          <a:srgbClr val="92D050"/>
        </a:solidFill>
      </dgm:spPr>
    </dgm:pt>
    <dgm:pt modelId="{408F2746-2589-40CB-A1DA-7F8CB302AC65}" type="pres">
      <dgm:prSet presAssocID="{4A77168A-AFDE-415C-9449-1791A4ACEA7D}" presName="sibTrans" presStyleLbl="sibTrans2D1" presStyleIdx="3" presStyleCnt="12"/>
      <dgm:spPr>
        <a:solidFill>
          <a:srgbClr val="92D050"/>
        </a:solidFill>
      </dgm:spPr>
    </dgm:pt>
    <dgm:pt modelId="{1B10F94C-8441-4770-A1B6-B628CFC61D12}" type="pres">
      <dgm:prSet presAssocID="{4A77168A-AFDE-415C-9449-1791A4ACEA7D}" presName="connectorText" presStyleLbl="sibTrans2D1" presStyleIdx="3" presStyleCnt="12"/>
      <dgm:spPr/>
    </dgm:pt>
    <dgm:pt modelId="{1309D985-99F5-41F1-8BBE-41320A525A18}" type="pres">
      <dgm:prSet presAssocID="{1913CF55-9388-43BB-B3D8-9871937EB660}" presName="node" presStyleLbl="node1" presStyleIdx="4" presStyleCnt="12" custScaleX="214839" custScaleY="120310" custRadScaleRad="102010" custRadScaleInc="12674">
        <dgm:presLayoutVars>
          <dgm:bulletEnabled val="1"/>
        </dgm:presLayoutVars>
      </dgm:prSet>
      <dgm:spPr>
        <a:solidFill>
          <a:srgbClr val="92D050"/>
        </a:solidFill>
      </dgm:spPr>
    </dgm:pt>
    <dgm:pt modelId="{530DA9F7-F24A-439F-AD9B-BEC23FC021DC}" type="pres">
      <dgm:prSet presAssocID="{2E00546C-311C-4A7B-AC5E-F0E5C0B3BBE1}" presName="sibTrans" presStyleLbl="sibTrans2D1" presStyleIdx="4" presStyleCnt="12"/>
      <dgm:spPr>
        <a:solidFill>
          <a:srgbClr val="92D050"/>
        </a:solidFill>
      </dgm:spPr>
    </dgm:pt>
    <dgm:pt modelId="{40272766-F3F7-4666-8A7E-A63CBF2CDB9C}" type="pres">
      <dgm:prSet presAssocID="{2E00546C-311C-4A7B-AC5E-F0E5C0B3BBE1}" presName="connectorText" presStyleLbl="sibTrans2D1" presStyleIdx="4" presStyleCnt="12"/>
      <dgm:spPr/>
    </dgm:pt>
    <dgm:pt modelId="{75C521DD-D6FE-4AB6-AF33-CF97E616B84A}" type="pres">
      <dgm:prSet presAssocID="{76277234-7FEE-4B0D-82A6-E8290019B5FC}" presName="node" presStyleLbl="node1" presStyleIdx="5" presStyleCnt="12" custScaleX="214839" custScaleY="120310" custRadScaleRad="112862" custRadScaleInc="-47310">
        <dgm:presLayoutVars>
          <dgm:bulletEnabled val="1"/>
        </dgm:presLayoutVars>
      </dgm:prSet>
      <dgm:spPr>
        <a:solidFill>
          <a:srgbClr val="92D050"/>
        </a:solidFill>
      </dgm:spPr>
    </dgm:pt>
    <dgm:pt modelId="{C3CDE3F0-56A6-4A8B-934B-069F3847B3E6}" type="pres">
      <dgm:prSet presAssocID="{B1C9B1EF-D2A9-493E-95AA-83327A52C3EE}" presName="sibTrans" presStyleLbl="sibTrans2D1" presStyleIdx="5" presStyleCnt="12"/>
      <dgm:spPr>
        <a:solidFill>
          <a:srgbClr val="92D050"/>
        </a:solidFill>
      </dgm:spPr>
    </dgm:pt>
    <dgm:pt modelId="{C6311EEA-8E99-4428-961E-C1AAE094C3D4}" type="pres">
      <dgm:prSet presAssocID="{B1C9B1EF-D2A9-493E-95AA-83327A52C3EE}" presName="connectorText" presStyleLbl="sibTrans2D1" presStyleIdx="5" presStyleCnt="12"/>
      <dgm:spPr/>
    </dgm:pt>
    <dgm:pt modelId="{C0A74276-42DE-4C4F-B73A-1B60E9395EA4}" type="pres">
      <dgm:prSet presAssocID="{4941EE44-5FFA-4A53-AF2D-96A28F0D3059}" presName="node" presStyleLbl="node1" presStyleIdx="6" presStyleCnt="12" custScaleX="214839" custScaleY="120310" custRadScaleRad="100488">
        <dgm:presLayoutVars>
          <dgm:bulletEnabled val="1"/>
        </dgm:presLayoutVars>
      </dgm:prSet>
      <dgm:spPr>
        <a:solidFill>
          <a:srgbClr val="92D050"/>
        </a:solidFill>
      </dgm:spPr>
    </dgm:pt>
    <dgm:pt modelId="{B8FD8D43-187B-475D-A0CF-609764AAEB85}" type="pres">
      <dgm:prSet presAssocID="{E46DBD2E-EBFE-4FA1-8353-B0243B2A0632}" presName="sibTrans" presStyleLbl="sibTrans2D1" presStyleIdx="6" presStyleCnt="12"/>
      <dgm:spPr>
        <a:solidFill>
          <a:srgbClr val="92D050"/>
        </a:solidFill>
      </dgm:spPr>
    </dgm:pt>
    <dgm:pt modelId="{8FD548D6-FE14-4C44-85AC-7016A7CB1D83}" type="pres">
      <dgm:prSet presAssocID="{E46DBD2E-EBFE-4FA1-8353-B0243B2A0632}" presName="connectorText" presStyleLbl="sibTrans2D1" presStyleIdx="6" presStyleCnt="12"/>
      <dgm:spPr/>
    </dgm:pt>
    <dgm:pt modelId="{5BB4813C-D292-4EBF-9610-654CA2318A50}" type="pres">
      <dgm:prSet presAssocID="{D7BBA0CA-446C-4EE7-B8CF-F8E2616D94E9}" presName="node" presStyleLbl="node1" presStyleIdx="7" presStyleCnt="12" custScaleX="214839" custScaleY="120310" custRadScaleRad="108056" custRadScaleInc="23882">
        <dgm:presLayoutVars>
          <dgm:bulletEnabled val="1"/>
        </dgm:presLayoutVars>
      </dgm:prSet>
      <dgm:spPr>
        <a:solidFill>
          <a:srgbClr val="92D050"/>
        </a:solidFill>
      </dgm:spPr>
    </dgm:pt>
    <dgm:pt modelId="{7335915C-6167-4D32-BFAB-D76FE05CE256}" type="pres">
      <dgm:prSet presAssocID="{05603A58-1950-4613-8428-0FC316797E32}" presName="sibTrans" presStyleLbl="sibTrans2D1" presStyleIdx="7" presStyleCnt="12"/>
      <dgm:spPr>
        <a:solidFill>
          <a:srgbClr val="92D050"/>
        </a:solidFill>
      </dgm:spPr>
    </dgm:pt>
    <dgm:pt modelId="{4ABD8383-E607-436C-888C-0D9D0262667E}" type="pres">
      <dgm:prSet presAssocID="{05603A58-1950-4613-8428-0FC316797E32}" presName="connectorText" presStyleLbl="sibTrans2D1" presStyleIdx="7" presStyleCnt="12"/>
      <dgm:spPr/>
    </dgm:pt>
    <dgm:pt modelId="{67BE73C5-43AD-4E75-A87D-6C6CC86F7C11}" type="pres">
      <dgm:prSet presAssocID="{DA2B57C1-1DE6-4C3F-A937-DF6269BBB104}" presName="node" presStyleLbl="node1" presStyleIdx="8" presStyleCnt="12" custScaleX="214839" custScaleY="120310" custRadScaleRad="102010" custRadScaleInc="-12674">
        <dgm:presLayoutVars>
          <dgm:bulletEnabled val="1"/>
        </dgm:presLayoutVars>
      </dgm:prSet>
      <dgm:spPr>
        <a:solidFill>
          <a:srgbClr val="92D050"/>
        </a:solidFill>
      </dgm:spPr>
    </dgm:pt>
    <dgm:pt modelId="{247D1306-6568-481E-B5EA-18B43318C065}" type="pres">
      <dgm:prSet presAssocID="{F39CC426-BDD6-488D-AD01-D6033929D744}" presName="sibTrans" presStyleLbl="sibTrans2D1" presStyleIdx="8" presStyleCnt="12"/>
      <dgm:spPr>
        <a:solidFill>
          <a:srgbClr val="92D050"/>
        </a:solidFill>
      </dgm:spPr>
    </dgm:pt>
    <dgm:pt modelId="{7A66B423-68D9-4F11-805B-D852CA11841A}" type="pres">
      <dgm:prSet presAssocID="{F39CC426-BDD6-488D-AD01-D6033929D744}" presName="connectorText" presStyleLbl="sibTrans2D1" presStyleIdx="8" presStyleCnt="12"/>
      <dgm:spPr/>
    </dgm:pt>
    <dgm:pt modelId="{1A30B5F6-7AE3-4F9A-9BA8-9FC5133EF442}" type="pres">
      <dgm:prSet presAssocID="{9C64A377-BA64-4B14-A063-04581ADFFC40}" presName="node" presStyleLbl="node1" presStyleIdx="9" presStyleCnt="12" custScaleX="214839" custScaleY="120310" custRadScaleRad="100077" custRadScaleInc="-14919">
        <dgm:presLayoutVars>
          <dgm:bulletEnabled val="1"/>
        </dgm:presLayoutVars>
      </dgm:prSet>
      <dgm:spPr>
        <a:solidFill>
          <a:srgbClr val="92D050"/>
        </a:solidFill>
      </dgm:spPr>
    </dgm:pt>
    <dgm:pt modelId="{51290D41-640D-4532-B101-4CFCA4CE76BE}" type="pres">
      <dgm:prSet presAssocID="{9E194196-1314-4F0A-843A-FD6523FAE031}" presName="sibTrans" presStyleLbl="sibTrans2D1" presStyleIdx="9" presStyleCnt="12"/>
      <dgm:spPr>
        <a:solidFill>
          <a:srgbClr val="92D050"/>
        </a:solidFill>
      </dgm:spPr>
    </dgm:pt>
    <dgm:pt modelId="{EE68F027-A4BD-43C3-9950-DC0B216B1208}" type="pres">
      <dgm:prSet presAssocID="{9E194196-1314-4F0A-843A-FD6523FAE031}" presName="connectorText" presStyleLbl="sibTrans2D1" presStyleIdx="9" presStyleCnt="12"/>
      <dgm:spPr/>
    </dgm:pt>
    <dgm:pt modelId="{DD8B8207-1AE8-43EA-A830-45F8DAC39E14}" type="pres">
      <dgm:prSet presAssocID="{380E5BFE-CE13-4B78-A0C2-058B759FC8DD}" presName="node" presStyleLbl="node1" presStyleIdx="10" presStyleCnt="12" custScaleX="214839" custScaleY="120310" custRadScaleRad="98105" custRadScaleInc="-13179">
        <dgm:presLayoutVars>
          <dgm:bulletEnabled val="1"/>
        </dgm:presLayoutVars>
      </dgm:prSet>
      <dgm:spPr>
        <a:solidFill>
          <a:srgbClr val="92D050"/>
        </a:solidFill>
      </dgm:spPr>
    </dgm:pt>
    <dgm:pt modelId="{0C392A23-C9D5-4316-B8F6-3CFE1B8F72BF}" type="pres">
      <dgm:prSet presAssocID="{91679F46-46BF-488F-AE68-032ED401FA94}" presName="sibTrans" presStyleLbl="sibTrans2D1" presStyleIdx="10" presStyleCnt="12"/>
      <dgm:spPr>
        <a:solidFill>
          <a:srgbClr val="92D050"/>
        </a:solidFill>
      </dgm:spPr>
    </dgm:pt>
    <dgm:pt modelId="{66F12A0B-6C8C-44C1-AB39-8EB817FF0A7E}" type="pres">
      <dgm:prSet presAssocID="{91679F46-46BF-488F-AE68-032ED401FA94}" presName="connectorText" presStyleLbl="sibTrans2D1" presStyleIdx="10" presStyleCnt="12"/>
      <dgm:spPr/>
    </dgm:pt>
    <dgm:pt modelId="{D298B01C-E102-4B30-9B12-462EFAF636D8}" type="pres">
      <dgm:prSet presAssocID="{BAF2AD80-333C-4B53-9ECD-E69CB8EE45D3}" presName="node" presStyleLbl="node1" presStyleIdx="11" presStyleCnt="12" custScaleX="214839" custScaleY="120310" custRadScaleRad="100092" custRadScaleInc="-51456">
        <dgm:presLayoutVars>
          <dgm:bulletEnabled val="1"/>
        </dgm:presLayoutVars>
      </dgm:prSet>
      <dgm:spPr>
        <a:solidFill>
          <a:srgbClr val="92D050"/>
        </a:solidFill>
      </dgm:spPr>
    </dgm:pt>
    <dgm:pt modelId="{82C8F9A4-9EE1-4FF6-81CB-8E6009EA2489}" type="pres">
      <dgm:prSet presAssocID="{7B6AD555-BA34-429E-B865-25FEA994A9C7}" presName="sibTrans" presStyleLbl="sibTrans2D1" presStyleIdx="11" presStyleCnt="12"/>
      <dgm:spPr>
        <a:solidFill>
          <a:srgbClr val="92D050"/>
        </a:solidFill>
      </dgm:spPr>
    </dgm:pt>
    <dgm:pt modelId="{B0881357-8D50-4938-AECC-27F5A032D38C}" type="pres">
      <dgm:prSet presAssocID="{7B6AD555-BA34-429E-B865-25FEA994A9C7}" presName="connectorText" presStyleLbl="sibTrans2D1" presStyleIdx="11" presStyleCnt="12"/>
      <dgm:spPr/>
    </dgm:pt>
  </dgm:ptLst>
  <dgm:cxnLst>
    <dgm:cxn modelId="{F6F55C12-6EEA-4051-A9E2-14FEE83A43EC}" type="presOf" srcId="{9C64A377-BA64-4B14-A063-04581ADFFC40}" destId="{1A30B5F6-7AE3-4F9A-9BA8-9FC5133EF442}" srcOrd="0" destOrd="0" presId="urn:microsoft.com/office/officeart/2005/8/layout/cycle2"/>
    <dgm:cxn modelId="{C8414D20-2BD0-4835-8009-2AE00AB7759C}" type="presOf" srcId="{7B6AD555-BA34-429E-B865-25FEA994A9C7}" destId="{B0881357-8D50-4938-AECC-27F5A032D38C}" srcOrd="1" destOrd="0" presId="urn:microsoft.com/office/officeart/2005/8/layout/cycle2"/>
    <dgm:cxn modelId="{5748E621-B5D9-49A2-9DBB-36BD3D764062}" type="presOf" srcId="{662A1A14-CB79-4007-97DF-805588F2D20C}" destId="{0B33886A-BB56-4771-9ABE-CB598B8FD6AB}" srcOrd="0" destOrd="0" presId="urn:microsoft.com/office/officeart/2005/8/layout/cycle2"/>
    <dgm:cxn modelId="{30A17D25-818D-4A4D-804C-D2F914C8CB21}" type="presOf" srcId="{F39CC426-BDD6-488D-AD01-D6033929D744}" destId="{247D1306-6568-481E-B5EA-18B43318C065}" srcOrd="0" destOrd="0" presId="urn:microsoft.com/office/officeart/2005/8/layout/cycle2"/>
    <dgm:cxn modelId="{792D832B-819C-4BDC-BE6C-B0F35CEB1482}" type="presOf" srcId="{4941EE44-5FFA-4A53-AF2D-96A28F0D3059}" destId="{C0A74276-42DE-4C4F-B73A-1B60E9395EA4}" srcOrd="0" destOrd="0" presId="urn:microsoft.com/office/officeart/2005/8/layout/cycle2"/>
    <dgm:cxn modelId="{3346EC2C-BD3A-4BC3-BF6E-DAD8D34574F7}" type="presOf" srcId="{5C5BF77B-A928-43DC-A05E-9EA4309A9CE0}" destId="{A7AC4274-1667-48AA-875C-B0C87420B5EF}" srcOrd="1" destOrd="0" presId="urn:microsoft.com/office/officeart/2005/8/layout/cycle2"/>
    <dgm:cxn modelId="{93CCD72E-6005-4A35-B0E8-8A15D978148E}" type="presOf" srcId="{B1C9B1EF-D2A9-493E-95AA-83327A52C3EE}" destId="{C6311EEA-8E99-4428-961E-C1AAE094C3D4}" srcOrd="1" destOrd="0" presId="urn:microsoft.com/office/officeart/2005/8/layout/cycle2"/>
    <dgm:cxn modelId="{78C8113B-4DAB-478A-838B-A97223775DC7}" srcId="{4DB0804A-A112-4C25-8A7F-E9C39EC8D317}" destId="{33BD7478-B6AD-422C-BD7C-B6B77576207C}" srcOrd="2" destOrd="0" parTransId="{13317036-0A6E-402E-8531-B8E55BF15E69}" sibTransId="{22FD3886-4969-4966-B67F-44BBAA87AF10}"/>
    <dgm:cxn modelId="{E7753F3E-ADD8-4E95-BA46-5FCCDEE2519A}" type="presOf" srcId="{4A77168A-AFDE-415C-9449-1791A4ACEA7D}" destId="{1B10F94C-8441-4770-A1B6-B628CFC61D12}" srcOrd="1" destOrd="0" presId="urn:microsoft.com/office/officeart/2005/8/layout/cycle2"/>
    <dgm:cxn modelId="{A97B5A3E-3AB5-444C-8653-E902A071D9C9}" srcId="{4DB0804A-A112-4C25-8A7F-E9C39EC8D317}" destId="{80FFED6A-0BC4-4F0E-B22F-C539E82D1F4E}" srcOrd="1" destOrd="0" parTransId="{43129C20-B6D5-40E6-90BB-5C4C4D680305}" sibTransId="{5C5BF77B-A928-43DC-A05E-9EA4309A9CE0}"/>
    <dgm:cxn modelId="{71DBFD3F-1B27-4A85-93D7-E1A905C65983}" type="presOf" srcId="{F39CC426-BDD6-488D-AD01-D6033929D744}" destId="{7A66B423-68D9-4F11-805B-D852CA11841A}" srcOrd="1" destOrd="0" presId="urn:microsoft.com/office/officeart/2005/8/layout/cycle2"/>
    <dgm:cxn modelId="{25DF335C-300B-452C-A3B5-D2DDCA00EBF0}" type="presOf" srcId="{DA2B57C1-1DE6-4C3F-A937-DF6269BBB104}" destId="{67BE73C5-43AD-4E75-A87D-6C6CC86F7C11}" srcOrd="0" destOrd="0" presId="urn:microsoft.com/office/officeart/2005/8/layout/cycle2"/>
    <dgm:cxn modelId="{8939215F-0033-4A52-A80E-432DE06E56BE}" type="presOf" srcId="{B1C9B1EF-D2A9-493E-95AA-83327A52C3EE}" destId="{C3CDE3F0-56A6-4A8B-934B-069F3847B3E6}" srcOrd="0" destOrd="0" presId="urn:microsoft.com/office/officeart/2005/8/layout/cycle2"/>
    <dgm:cxn modelId="{7CFF9B5F-D906-41D1-B9B0-6322CB3C9675}" type="presOf" srcId="{80FFED6A-0BC4-4F0E-B22F-C539E82D1F4E}" destId="{3F89E491-2488-4EE5-AD77-FDBD2B02D4F1}" srcOrd="0" destOrd="0" presId="urn:microsoft.com/office/officeart/2005/8/layout/cycle2"/>
    <dgm:cxn modelId="{F0BFC341-34A4-4262-8341-F8B9BDB7A6BF}" srcId="{4DB0804A-A112-4C25-8A7F-E9C39EC8D317}" destId="{4E1AC4E2-6E97-45E9-A482-549A2A27C691}" srcOrd="3" destOrd="0" parTransId="{E98D896C-C027-4E41-B34B-3AE2F0B89BF3}" sibTransId="{4A77168A-AFDE-415C-9449-1791A4ACEA7D}"/>
    <dgm:cxn modelId="{C482DC61-4F26-4A98-94CE-72B4F529A68B}" srcId="{4DB0804A-A112-4C25-8A7F-E9C39EC8D317}" destId="{1913CF55-9388-43BB-B3D8-9871937EB660}" srcOrd="4" destOrd="0" parTransId="{B5BBE0F6-5E9F-4152-83E3-9C392A7ADF90}" sibTransId="{2E00546C-311C-4A7B-AC5E-F0E5C0B3BBE1}"/>
    <dgm:cxn modelId="{EF820243-F6F8-4A91-A01A-60C189F394E3}" type="presOf" srcId="{9E194196-1314-4F0A-843A-FD6523FAE031}" destId="{EE68F027-A4BD-43C3-9950-DC0B216B1208}" srcOrd="1" destOrd="0" presId="urn:microsoft.com/office/officeart/2005/8/layout/cycle2"/>
    <dgm:cxn modelId="{B808B364-FC0C-4541-B49B-5F2B037548BE}" srcId="{4DB0804A-A112-4C25-8A7F-E9C39EC8D317}" destId="{9C64A377-BA64-4B14-A063-04581ADFFC40}" srcOrd="9" destOrd="0" parTransId="{2B7FF1BB-4F27-422B-A440-7E1DCDF85B4E}" sibTransId="{9E194196-1314-4F0A-843A-FD6523FAE031}"/>
    <dgm:cxn modelId="{BB036665-D5F0-4704-BBBA-E47976755C17}" type="presOf" srcId="{2E00546C-311C-4A7B-AC5E-F0E5C0B3BBE1}" destId="{40272766-F3F7-4666-8A7E-A63CBF2CDB9C}" srcOrd="1" destOrd="0" presId="urn:microsoft.com/office/officeart/2005/8/layout/cycle2"/>
    <dgm:cxn modelId="{80399145-D887-4274-A84E-F8D2BB891B27}" type="presOf" srcId="{76277234-7FEE-4B0D-82A6-E8290019B5FC}" destId="{75C521DD-D6FE-4AB6-AF33-CF97E616B84A}" srcOrd="0" destOrd="0" presId="urn:microsoft.com/office/officeart/2005/8/layout/cycle2"/>
    <dgm:cxn modelId="{93782E66-F191-4552-8B44-389DA214A310}" srcId="{4DB0804A-A112-4C25-8A7F-E9C39EC8D317}" destId="{AED24D17-DA18-4070-8379-1211F1FD12C2}" srcOrd="0" destOrd="0" parTransId="{6A5128B7-6FD5-4143-9E3C-D9A6EFD39DFD}" sibTransId="{662A1A14-CB79-4007-97DF-805588F2D20C}"/>
    <dgm:cxn modelId="{ABC6D949-516C-4C50-90A0-BB2014FF7629}" type="presOf" srcId="{4A77168A-AFDE-415C-9449-1791A4ACEA7D}" destId="{408F2746-2589-40CB-A1DA-7F8CB302AC65}" srcOrd="0" destOrd="0" presId="urn:microsoft.com/office/officeart/2005/8/layout/cycle2"/>
    <dgm:cxn modelId="{FD0D1B4A-89F7-4846-ACE4-830CA265F643}" type="presOf" srcId="{33BD7478-B6AD-422C-BD7C-B6B77576207C}" destId="{B5B3057E-2647-4081-B254-68AAAC9C8CBA}" srcOrd="0" destOrd="0" presId="urn:microsoft.com/office/officeart/2005/8/layout/cycle2"/>
    <dgm:cxn modelId="{516CF84B-10F8-4AA1-A705-2E5B25975A2E}" type="presOf" srcId="{2E00546C-311C-4A7B-AC5E-F0E5C0B3BBE1}" destId="{530DA9F7-F24A-439F-AD9B-BEC23FC021DC}" srcOrd="0" destOrd="0" presId="urn:microsoft.com/office/officeart/2005/8/layout/cycle2"/>
    <dgm:cxn modelId="{463FB94C-1E8E-456A-9E59-81C138F7F92A}" type="presOf" srcId="{BAF2AD80-333C-4B53-9ECD-E69CB8EE45D3}" destId="{D298B01C-E102-4B30-9B12-462EFAF636D8}" srcOrd="0" destOrd="0" presId="urn:microsoft.com/office/officeart/2005/8/layout/cycle2"/>
    <dgm:cxn modelId="{59A4C44D-295C-44FF-BDF1-11EABB7130B7}" type="presOf" srcId="{22FD3886-4969-4966-B67F-44BBAA87AF10}" destId="{2460B8A6-47F0-4BE1-B40A-B15B89A52F5A}" srcOrd="0" destOrd="0" presId="urn:microsoft.com/office/officeart/2005/8/layout/cycle2"/>
    <dgm:cxn modelId="{C9F8C76D-9F45-4CAB-9265-EEB5F3C8D7CC}" type="presOf" srcId="{E46DBD2E-EBFE-4FA1-8353-B0243B2A0632}" destId="{8FD548D6-FE14-4C44-85AC-7016A7CB1D83}" srcOrd="1" destOrd="0" presId="urn:microsoft.com/office/officeart/2005/8/layout/cycle2"/>
    <dgm:cxn modelId="{CB19D26E-83CE-4471-9CF5-38254F830846}" type="presOf" srcId="{22FD3886-4969-4966-B67F-44BBAA87AF10}" destId="{EDD209AC-141C-40A0-BF02-DD2C6621BCD6}" srcOrd="1" destOrd="0" presId="urn:microsoft.com/office/officeart/2005/8/layout/cycle2"/>
    <dgm:cxn modelId="{45719053-3F86-4302-BBA4-24EDBCF2F3E2}" type="presOf" srcId="{91679F46-46BF-488F-AE68-032ED401FA94}" destId="{0C392A23-C9D5-4316-B8F6-3CFE1B8F72BF}" srcOrd="0" destOrd="0" presId="urn:microsoft.com/office/officeart/2005/8/layout/cycle2"/>
    <dgm:cxn modelId="{DF57B573-BBF7-4FB7-A792-531ABC9E5A76}" type="presOf" srcId="{D7BBA0CA-446C-4EE7-B8CF-F8E2616D94E9}" destId="{5BB4813C-D292-4EBF-9610-654CA2318A50}" srcOrd="0" destOrd="0" presId="urn:microsoft.com/office/officeart/2005/8/layout/cycle2"/>
    <dgm:cxn modelId="{21452B74-7921-4766-94CD-9E84910E9D85}" type="presOf" srcId="{9E194196-1314-4F0A-843A-FD6523FAE031}" destId="{51290D41-640D-4532-B101-4CFCA4CE76BE}" srcOrd="0" destOrd="0" presId="urn:microsoft.com/office/officeart/2005/8/layout/cycle2"/>
    <dgm:cxn modelId="{86E23554-939A-4BC5-A074-1A509C43E5B1}" type="presOf" srcId="{91679F46-46BF-488F-AE68-032ED401FA94}" destId="{66F12A0B-6C8C-44C1-AB39-8EB817FF0A7E}" srcOrd="1" destOrd="0" presId="urn:microsoft.com/office/officeart/2005/8/layout/cycle2"/>
    <dgm:cxn modelId="{B51FD07F-DD4F-4113-B1B6-DCACD5007D65}" srcId="{4DB0804A-A112-4C25-8A7F-E9C39EC8D317}" destId="{4941EE44-5FFA-4A53-AF2D-96A28F0D3059}" srcOrd="6" destOrd="0" parTransId="{04B4C876-6A9E-4B10-A02D-DCF5E5CE77B6}" sibTransId="{E46DBD2E-EBFE-4FA1-8353-B0243B2A0632}"/>
    <dgm:cxn modelId="{36AE8A8E-3603-45D9-8B97-7D6BF339DC32}" srcId="{4DB0804A-A112-4C25-8A7F-E9C39EC8D317}" destId="{380E5BFE-CE13-4B78-A0C2-058B759FC8DD}" srcOrd="10" destOrd="0" parTransId="{24007177-F2D8-4609-B389-04DFC47B2EBB}" sibTransId="{91679F46-46BF-488F-AE68-032ED401FA94}"/>
    <dgm:cxn modelId="{515B8093-77C3-40BE-ADF7-57F7A64FBCA4}" type="presOf" srcId="{7B6AD555-BA34-429E-B865-25FEA994A9C7}" destId="{82C8F9A4-9EE1-4FF6-81CB-8E6009EA2489}" srcOrd="0" destOrd="0" presId="urn:microsoft.com/office/officeart/2005/8/layout/cycle2"/>
    <dgm:cxn modelId="{9E5FE198-FD02-4051-B5A2-51F0E86CCB94}" type="presOf" srcId="{AED24D17-DA18-4070-8379-1211F1FD12C2}" destId="{A3740E8B-6C74-49E4-8010-A06AF50AA83E}" srcOrd="0" destOrd="0" presId="urn:microsoft.com/office/officeart/2005/8/layout/cycle2"/>
    <dgm:cxn modelId="{932DF39D-766E-4576-92FC-ED59F818B5C2}" type="presOf" srcId="{E46DBD2E-EBFE-4FA1-8353-B0243B2A0632}" destId="{B8FD8D43-187B-475D-A0CF-609764AAEB85}" srcOrd="0" destOrd="0" presId="urn:microsoft.com/office/officeart/2005/8/layout/cycle2"/>
    <dgm:cxn modelId="{EBD6AEB9-42E4-420B-9E62-23D3507A475B}" type="presOf" srcId="{662A1A14-CB79-4007-97DF-805588F2D20C}" destId="{BBA3119E-3647-4E55-AE80-7A8B00F6A55A}" srcOrd="1" destOrd="0" presId="urn:microsoft.com/office/officeart/2005/8/layout/cycle2"/>
    <dgm:cxn modelId="{792F64BB-E5CA-455F-9AE1-3CDDF2D02706}" type="presOf" srcId="{5C5BF77B-A928-43DC-A05E-9EA4309A9CE0}" destId="{CF1C62E1-A67A-4765-8CB0-9CF5DFBCE4E5}" srcOrd="0" destOrd="0" presId="urn:microsoft.com/office/officeart/2005/8/layout/cycle2"/>
    <dgm:cxn modelId="{3B23A0D1-EDF9-4F41-BC34-BE1F78CA8072}" type="presOf" srcId="{05603A58-1950-4613-8428-0FC316797E32}" destId="{7335915C-6167-4D32-BFAB-D76FE05CE256}" srcOrd="0" destOrd="0" presId="urn:microsoft.com/office/officeart/2005/8/layout/cycle2"/>
    <dgm:cxn modelId="{003352D5-F6DB-4727-9861-E59756340F72}" type="presOf" srcId="{1913CF55-9388-43BB-B3D8-9871937EB660}" destId="{1309D985-99F5-41F1-8BBE-41320A525A18}" srcOrd="0" destOrd="0" presId="urn:microsoft.com/office/officeart/2005/8/layout/cycle2"/>
    <dgm:cxn modelId="{57E063D9-48A8-4391-AD55-61C566962C30}" srcId="{4DB0804A-A112-4C25-8A7F-E9C39EC8D317}" destId="{DA2B57C1-1DE6-4C3F-A937-DF6269BBB104}" srcOrd="8" destOrd="0" parTransId="{0EA22FBB-0733-4925-922D-0042D8459BE3}" sibTransId="{F39CC426-BDD6-488D-AD01-D6033929D744}"/>
    <dgm:cxn modelId="{B33DE0DA-39AE-4F91-976B-D65BCAB10747}" type="presOf" srcId="{380E5BFE-CE13-4B78-A0C2-058B759FC8DD}" destId="{DD8B8207-1AE8-43EA-A830-45F8DAC39E14}" srcOrd="0" destOrd="0" presId="urn:microsoft.com/office/officeart/2005/8/layout/cycle2"/>
    <dgm:cxn modelId="{32AA6FE5-7A5A-4144-8FD9-AA6F07E30060}" type="presOf" srcId="{05603A58-1950-4613-8428-0FC316797E32}" destId="{4ABD8383-E607-436C-888C-0D9D0262667E}" srcOrd="1" destOrd="0" presId="urn:microsoft.com/office/officeart/2005/8/layout/cycle2"/>
    <dgm:cxn modelId="{2BC69BF2-E6CE-4BEE-8B43-95BE88A09D81}" type="presOf" srcId="{4DB0804A-A112-4C25-8A7F-E9C39EC8D317}" destId="{05E8EB6E-EDBF-41E2-B8CA-1777A1A76DE4}" srcOrd="0" destOrd="0" presId="urn:microsoft.com/office/officeart/2005/8/layout/cycle2"/>
    <dgm:cxn modelId="{65FD83F3-CB06-4957-AE5E-C2F6A5A2FF05}" srcId="{4DB0804A-A112-4C25-8A7F-E9C39EC8D317}" destId="{D7BBA0CA-446C-4EE7-B8CF-F8E2616D94E9}" srcOrd="7" destOrd="0" parTransId="{5051A349-34F1-4FFD-91A1-9AB9F8419C63}" sibTransId="{05603A58-1950-4613-8428-0FC316797E32}"/>
    <dgm:cxn modelId="{A5E18AF8-905E-423C-9272-79E9EA872418}" type="presOf" srcId="{4E1AC4E2-6E97-45E9-A482-549A2A27C691}" destId="{B8969EAA-8F85-4D6E-8467-6B3F923278E6}" srcOrd="0" destOrd="0" presId="urn:microsoft.com/office/officeart/2005/8/layout/cycle2"/>
    <dgm:cxn modelId="{C43F09F9-AA6E-467A-A955-2C77658F4B22}" srcId="{4DB0804A-A112-4C25-8A7F-E9C39EC8D317}" destId="{BAF2AD80-333C-4B53-9ECD-E69CB8EE45D3}" srcOrd="11" destOrd="0" parTransId="{ABAE4A64-858B-4167-8953-99FF146227E0}" sibTransId="{7B6AD555-BA34-429E-B865-25FEA994A9C7}"/>
    <dgm:cxn modelId="{629A1FFE-BC28-40EC-AEA3-0F705DF7725C}" srcId="{4DB0804A-A112-4C25-8A7F-E9C39EC8D317}" destId="{76277234-7FEE-4B0D-82A6-E8290019B5FC}" srcOrd="5" destOrd="0" parTransId="{8A082DEB-C013-4DF9-85A8-3C7FBD13172E}" sibTransId="{B1C9B1EF-D2A9-493E-95AA-83327A52C3EE}"/>
    <dgm:cxn modelId="{7D33D4EF-F615-447D-8F20-F2975A4FBDD4}" type="presParOf" srcId="{05E8EB6E-EDBF-41E2-B8CA-1777A1A76DE4}" destId="{A3740E8B-6C74-49E4-8010-A06AF50AA83E}" srcOrd="0" destOrd="0" presId="urn:microsoft.com/office/officeart/2005/8/layout/cycle2"/>
    <dgm:cxn modelId="{9313C3ED-0450-484B-B41F-364D979D78D4}" type="presParOf" srcId="{05E8EB6E-EDBF-41E2-B8CA-1777A1A76DE4}" destId="{0B33886A-BB56-4771-9ABE-CB598B8FD6AB}" srcOrd="1" destOrd="0" presId="urn:microsoft.com/office/officeart/2005/8/layout/cycle2"/>
    <dgm:cxn modelId="{31D2119B-AD87-4825-8322-C3E5469F3641}" type="presParOf" srcId="{0B33886A-BB56-4771-9ABE-CB598B8FD6AB}" destId="{BBA3119E-3647-4E55-AE80-7A8B00F6A55A}" srcOrd="0" destOrd="0" presId="urn:microsoft.com/office/officeart/2005/8/layout/cycle2"/>
    <dgm:cxn modelId="{C88336DD-B2CE-49F8-A19D-195BF96422FB}" type="presParOf" srcId="{05E8EB6E-EDBF-41E2-B8CA-1777A1A76DE4}" destId="{3F89E491-2488-4EE5-AD77-FDBD2B02D4F1}" srcOrd="2" destOrd="0" presId="urn:microsoft.com/office/officeart/2005/8/layout/cycle2"/>
    <dgm:cxn modelId="{F634C4F1-D719-4120-A607-AA503FDC9855}" type="presParOf" srcId="{05E8EB6E-EDBF-41E2-B8CA-1777A1A76DE4}" destId="{CF1C62E1-A67A-4765-8CB0-9CF5DFBCE4E5}" srcOrd="3" destOrd="0" presId="urn:microsoft.com/office/officeart/2005/8/layout/cycle2"/>
    <dgm:cxn modelId="{333A2CE2-1860-4E6E-A6AB-2342E591B900}" type="presParOf" srcId="{CF1C62E1-A67A-4765-8CB0-9CF5DFBCE4E5}" destId="{A7AC4274-1667-48AA-875C-B0C87420B5EF}" srcOrd="0" destOrd="0" presId="urn:microsoft.com/office/officeart/2005/8/layout/cycle2"/>
    <dgm:cxn modelId="{B508124A-F2EC-46E9-A629-0C12E9B28183}" type="presParOf" srcId="{05E8EB6E-EDBF-41E2-B8CA-1777A1A76DE4}" destId="{B5B3057E-2647-4081-B254-68AAAC9C8CBA}" srcOrd="4" destOrd="0" presId="urn:microsoft.com/office/officeart/2005/8/layout/cycle2"/>
    <dgm:cxn modelId="{FA7A4FDC-EE52-4F28-928E-E239D4109019}" type="presParOf" srcId="{05E8EB6E-EDBF-41E2-B8CA-1777A1A76DE4}" destId="{2460B8A6-47F0-4BE1-B40A-B15B89A52F5A}" srcOrd="5" destOrd="0" presId="urn:microsoft.com/office/officeart/2005/8/layout/cycle2"/>
    <dgm:cxn modelId="{A3B7BB3C-0143-4944-AB8C-ABECB20164B3}" type="presParOf" srcId="{2460B8A6-47F0-4BE1-B40A-B15B89A52F5A}" destId="{EDD209AC-141C-40A0-BF02-DD2C6621BCD6}" srcOrd="0" destOrd="0" presId="urn:microsoft.com/office/officeart/2005/8/layout/cycle2"/>
    <dgm:cxn modelId="{9F65BB65-060F-448A-8E84-8C57AAA56259}" type="presParOf" srcId="{05E8EB6E-EDBF-41E2-B8CA-1777A1A76DE4}" destId="{B8969EAA-8F85-4D6E-8467-6B3F923278E6}" srcOrd="6" destOrd="0" presId="urn:microsoft.com/office/officeart/2005/8/layout/cycle2"/>
    <dgm:cxn modelId="{3828B29E-832A-44B9-AC11-D14684B2F34D}" type="presParOf" srcId="{05E8EB6E-EDBF-41E2-B8CA-1777A1A76DE4}" destId="{408F2746-2589-40CB-A1DA-7F8CB302AC65}" srcOrd="7" destOrd="0" presId="urn:microsoft.com/office/officeart/2005/8/layout/cycle2"/>
    <dgm:cxn modelId="{34E78716-F612-46E6-A900-AEE363576F43}" type="presParOf" srcId="{408F2746-2589-40CB-A1DA-7F8CB302AC65}" destId="{1B10F94C-8441-4770-A1B6-B628CFC61D12}" srcOrd="0" destOrd="0" presId="urn:microsoft.com/office/officeart/2005/8/layout/cycle2"/>
    <dgm:cxn modelId="{AC90D458-4263-494A-BE3E-E01240BC472F}" type="presParOf" srcId="{05E8EB6E-EDBF-41E2-B8CA-1777A1A76DE4}" destId="{1309D985-99F5-41F1-8BBE-41320A525A18}" srcOrd="8" destOrd="0" presId="urn:microsoft.com/office/officeart/2005/8/layout/cycle2"/>
    <dgm:cxn modelId="{66B1EB53-AD77-4E8B-9412-45E54D66B281}" type="presParOf" srcId="{05E8EB6E-EDBF-41E2-B8CA-1777A1A76DE4}" destId="{530DA9F7-F24A-439F-AD9B-BEC23FC021DC}" srcOrd="9" destOrd="0" presId="urn:microsoft.com/office/officeart/2005/8/layout/cycle2"/>
    <dgm:cxn modelId="{E440D307-71A1-4AD2-8640-A7D5E1C1167F}" type="presParOf" srcId="{530DA9F7-F24A-439F-AD9B-BEC23FC021DC}" destId="{40272766-F3F7-4666-8A7E-A63CBF2CDB9C}" srcOrd="0" destOrd="0" presId="urn:microsoft.com/office/officeart/2005/8/layout/cycle2"/>
    <dgm:cxn modelId="{371E0607-E856-43F7-BED2-0AD55B3F8482}" type="presParOf" srcId="{05E8EB6E-EDBF-41E2-B8CA-1777A1A76DE4}" destId="{75C521DD-D6FE-4AB6-AF33-CF97E616B84A}" srcOrd="10" destOrd="0" presId="urn:microsoft.com/office/officeart/2005/8/layout/cycle2"/>
    <dgm:cxn modelId="{D2940C2A-D5E6-4FDB-80B9-88140EAD9530}" type="presParOf" srcId="{05E8EB6E-EDBF-41E2-B8CA-1777A1A76DE4}" destId="{C3CDE3F0-56A6-4A8B-934B-069F3847B3E6}" srcOrd="11" destOrd="0" presId="urn:microsoft.com/office/officeart/2005/8/layout/cycle2"/>
    <dgm:cxn modelId="{8D82376D-0D4D-4F9B-84EC-463CE6B6F192}" type="presParOf" srcId="{C3CDE3F0-56A6-4A8B-934B-069F3847B3E6}" destId="{C6311EEA-8E99-4428-961E-C1AAE094C3D4}" srcOrd="0" destOrd="0" presId="urn:microsoft.com/office/officeart/2005/8/layout/cycle2"/>
    <dgm:cxn modelId="{486C3C02-CF3D-4033-B683-491A500CAD45}" type="presParOf" srcId="{05E8EB6E-EDBF-41E2-B8CA-1777A1A76DE4}" destId="{C0A74276-42DE-4C4F-B73A-1B60E9395EA4}" srcOrd="12" destOrd="0" presId="urn:microsoft.com/office/officeart/2005/8/layout/cycle2"/>
    <dgm:cxn modelId="{2635526D-9963-46C1-81A2-5BF330B29D45}" type="presParOf" srcId="{05E8EB6E-EDBF-41E2-B8CA-1777A1A76DE4}" destId="{B8FD8D43-187B-475D-A0CF-609764AAEB85}" srcOrd="13" destOrd="0" presId="urn:microsoft.com/office/officeart/2005/8/layout/cycle2"/>
    <dgm:cxn modelId="{253F26FD-B3B0-4413-8B84-9E65591D1F4A}" type="presParOf" srcId="{B8FD8D43-187B-475D-A0CF-609764AAEB85}" destId="{8FD548D6-FE14-4C44-85AC-7016A7CB1D83}" srcOrd="0" destOrd="0" presId="urn:microsoft.com/office/officeart/2005/8/layout/cycle2"/>
    <dgm:cxn modelId="{221F7E47-E851-4657-BCC8-67EB9D6BB62A}" type="presParOf" srcId="{05E8EB6E-EDBF-41E2-B8CA-1777A1A76DE4}" destId="{5BB4813C-D292-4EBF-9610-654CA2318A50}" srcOrd="14" destOrd="0" presId="urn:microsoft.com/office/officeart/2005/8/layout/cycle2"/>
    <dgm:cxn modelId="{3DF8D2C8-CD4F-4FB9-9B74-82FC997C4693}" type="presParOf" srcId="{05E8EB6E-EDBF-41E2-B8CA-1777A1A76DE4}" destId="{7335915C-6167-4D32-BFAB-D76FE05CE256}" srcOrd="15" destOrd="0" presId="urn:microsoft.com/office/officeart/2005/8/layout/cycle2"/>
    <dgm:cxn modelId="{3AFE11E1-8749-45B5-A358-4C88B40961B7}" type="presParOf" srcId="{7335915C-6167-4D32-BFAB-D76FE05CE256}" destId="{4ABD8383-E607-436C-888C-0D9D0262667E}" srcOrd="0" destOrd="0" presId="urn:microsoft.com/office/officeart/2005/8/layout/cycle2"/>
    <dgm:cxn modelId="{BCF49F91-DA48-4A87-A31A-3154919834B4}" type="presParOf" srcId="{05E8EB6E-EDBF-41E2-B8CA-1777A1A76DE4}" destId="{67BE73C5-43AD-4E75-A87D-6C6CC86F7C11}" srcOrd="16" destOrd="0" presId="urn:microsoft.com/office/officeart/2005/8/layout/cycle2"/>
    <dgm:cxn modelId="{755BEEEF-8D0B-4A5B-9662-252F8BC8ACEF}" type="presParOf" srcId="{05E8EB6E-EDBF-41E2-B8CA-1777A1A76DE4}" destId="{247D1306-6568-481E-B5EA-18B43318C065}" srcOrd="17" destOrd="0" presId="urn:microsoft.com/office/officeart/2005/8/layout/cycle2"/>
    <dgm:cxn modelId="{A97BBED4-6D3A-406A-A404-513FDFE79AA0}" type="presParOf" srcId="{247D1306-6568-481E-B5EA-18B43318C065}" destId="{7A66B423-68D9-4F11-805B-D852CA11841A}" srcOrd="0" destOrd="0" presId="urn:microsoft.com/office/officeart/2005/8/layout/cycle2"/>
    <dgm:cxn modelId="{2A10F0F4-53AF-488D-9760-A28B84501A1C}" type="presParOf" srcId="{05E8EB6E-EDBF-41E2-B8CA-1777A1A76DE4}" destId="{1A30B5F6-7AE3-4F9A-9BA8-9FC5133EF442}" srcOrd="18" destOrd="0" presId="urn:microsoft.com/office/officeart/2005/8/layout/cycle2"/>
    <dgm:cxn modelId="{3040D9E2-8480-4943-A66D-61582F238333}" type="presParOf" srcId="{05E8EB6E-EDBF-41E2-B8CA-1777A1A76DE4}" destId="{51290D41-640D-4532-B101-4CFCA4CE76BE}" srcOrd="19" destOrd="0" presId="urn:microsoft.com/office/officeart/2005/8/layout/cycle2"/>
    <dgm:cxn modelId="{2A534EA3-F18E-4713-97E5-9DC03BE9DF47}" type="presParOf" srcId="{51290D41-640D-4532-B101-4CFCA4CE76BE}" destId="{EE68F027-A4BD-43C3-9950-DC0B216B1208}" srcOrd="0" destOrd="0" presId="urn:microsoft.com/office/officeart/2005/8/layout/cycle2"/>
    <dgm:cxn modelId="{18CFBE54-F327-48E5-B5F8-B6EB53F2E144}" type="presParOf" srcId="{05E8EB6E-EDBF-41E2-B8CA-1777A1A76DE4}" destId="{DD8B8207-1AE8-43EA-A830-45F8DAC39E14}" srcOrd="20" destOrd="0" presId="urn:microsoft.com/office/officeart/2005/8/layout/cycle2"/>
    <dgm:cxn modelId="{4AF0C1DE-3839-45CA-8666-9951893C5D50}" type="presParOf" srcId="{05E8EB6E-EDBF-41E2-B8CA-1777A1A76DE4}" destId="{0C392A23-C9D5-4316-B8F6-3CFE1B8F72BF}" srcOrd="21" destOrd="0" presId="urn:microsoft.com/office/officeart/2005/8/layout/cycle2"/>
    <dgm:cxn modelId="{A378328B-4DFF-4A34-B1A0-124ECE5B0FE9}" type="presParOf" srcId="{0C392A23-C9D5-4316-B8F6-3CFE1B8F72BF}" destId="{66F12A0B-6C8C-44C1-AB39-8EB817FF0A7E}" srcOrd="0" destOrd="0" presId="urn:microsoft.com/office/officeart/2005/8/layout/cycle2"/>
    <dgm:cxn modelId="{DFBCEFF6-A630-464D-A5F7-FD05DFA8625F}" type="presParOf" srcId="{05E8EB6E-EDBF-41E2-B8CA-1777A1A76DE4}" destId="{D298B01C-E102-4B30-9B12-462EFAF636D8}" srcOrd="22" destOrd="0" presId="urn:microsoft.com/office/officeart/2005/8/layout/cycle2"/>
    <dgm:cxn modelId="{C59ACCE1-0EB6-40D0-B5F3-EA220DC35982}" type="presParOf" srcId="{05E8EB6E-EDBF-41E2-B8CA-1777A1A76DE4}" destId="{82C8F9A4-9EE1-4FF6-81CB-8E6009EA2489}" srcOrd="23" destOrd="0" presId="urn:microsoft.com/office/officeart/2005/8/layout/cycle2"/>
    <dgm:cxn modelId="{F3988662-5CE3-434F-8A4D-EBD8FF182C94}" type="presParOf" srcId="{82C8F9A4-9EE1-4FF6-81CB-8E6009EA2489}" destId="{B0881357-8D50-4938-AECC-27F5A032D38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3B8156-6A52-4D5B-BF63-889E0CAE7109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CCE5654-687B-416B-A2E7-BFE90EA051DE}">
      <dgm:prSet/>
      <dgm:spPr/>
      <dgm:t>
        <a:bodyPr/>
        <a:lstStyle/>
        <a:p>
          <a:r>
            <a:rPr lang="en-GB"/>
            <a:t>The science</a:t>
          </a:r>
          <a:endParaRPr lang="en-US"/>
        </a:p>
      </dgm:t>
    </dgm:pt>
    <dgm:pt modelId="{377EA084-9D17-4F03-BE9A-16C7E75EA1E2}" type="parTrans" cxnId="{67DD6BC2-8802-4F00-90DE-36C8C2D8875E}">
      <dgm:prSet/>
      <dgm:spPr/>
      <dgm:t>
        <a:bodyPr/>
        <a:lstStyle/>
        <a:p>
          <a:endParaRPr lang="en-US"/>
        </a:p>
      </dgm:t>
    </dgm:pt>
    <dgm:pt modelId="{90C53F5C-319A-4975-A453-AEFA4B25EB4E}" type="sibTrans" cxnId="{67DD6BC2-8802-4F00-90DE-36C8C2D8875E}">
      <dgm:prSet/>
      <dgm:spPr/>
      <dgm:t>
        <a:bodyPr/>
        <a:lstStyle/>
        <a:p>
          <a:endParaRPr lang="en-US"/>
        </a:p>
      </dgm:t>
    </dgm:pt>
    <dgm:pt modelId="{10B52235-535A-41FD-B76D-BB12E072CE57}">
      <dgm:prSet/>
      <dgm:spPr/>
      <dgm:t>
        <a:bodyPr/>
        <a:lstStyle/>
        <a:p>
          <a:r>
            <a:rPr lang="en-GB"/>
            <a:t>The impact of climate change</a:t>
          </a:r>
          <a:endParaRPr lang="en-US"/>
        </a:p>
      </dgm:t>
    </dgm:pt>
    <dgm:pt modelId="{B7F597E0-1AEF-4A35-9381-1B78C456EA75}" type="parTrans" cxnId="{62458D8F-BFB6-4B8C-8337-3222B91D10A0}">
      <dgm:prSet/>
      <dgm:spPr/>
      <dgm:t>
        <a:bodyPr/>
        <a:lstStyle/>
        <a:p>
          <a:endParaRPr lang="en-US"/>
        </a:p>
      </dgm:t>
    </dgm:pt>
    <dgm:pt modelId="{5DDC6340-2FAA-444D-821C-B73E3BB029CD}" type="sibTrans" cxnId="{62458D8F-BFB6-4B8C-8337-3222B91D10A0}">
      <dgm:prSet/>
      <dgm:spPr/>
      <dgm:t>
        <a:bodyPr/>
        <a:lstStyle/>
        <a:p>
          <a:endParaRPr lang="en-US"/>
        </a:p>
      </dgm:t>
    </dgm:pt>
    <dgm:pt modelId="{59D397F8-0372-44C7-8040-36DB1B794195}">
      <dgm:prSet/>
      <dgm:spPr/>
      <dgm:t>
        <a:bodyPr/>
        <a:lstStyle/>
        <a:p>
          <a:r>
            <a:rPr lang="en-GB"/>
            <a:t>Our role as changemakers</a:t>
          </a:r>
          <a:endParaRPr lang="en-US"/>
        </a:p>
      </dgm:t>
    </dgm:pt>
    <dgm:pt modelId="{E719CE9A-C8FF-4DC3-8978-245238B55584}" type="parTrans" cxnId="{8BBA2BDD-802D-4812-8BD3-3ED8637A1ABF}">
      <dgm:prSet/>
      <dgm:spPr/>
      <dgm:t>
        <a:bodyPr/>
        <a:lstStyle/>
        <a:p>
          <a:endParaRPr lang="en-US"/>
        </a:p>
      </dgm:t>
    </dgm:pt>
    <dgm:pt modelId="{BF148F5B-6EB5-42ED-BB77-2C218DA10087}" type="sibTrans" cxnId="{8BBA2BDD-802D-4812-8BD3-3ED8637A1ABF}">
      <dgm:prSet/>
      <dgm:spPr/>
      <dgm:t>
        <a:bodyPr/>
        <a:lstStyle/>
        <a:p>
          <a:endParaRPr lang="en-US"/>
        </a:p>
      </dgm:t>
    </dgm:pt>
    <dgm:pt modelId="{8619B63C-AA33-4018-BB6D-20712CF83F4F}">
      <dgm:prSet/>
      <dgm:spPr/>
      <dgm:t>
        <a:bodyPr/>
        <a:lstStyle/>
        <a:p>
          <a:r>
            <a:rPr lang="en-GB"/>
            <a:t>Climate Justice</a:t>
          </a:r>
          <a:endParaRPr lang="en-US"/>
        </a:p>
      </dgm:t>
    </dgm:pt>
    <dgm:pt modelId="{39DB1A0B-CED4-41B6-86FC-DAAFDCBE0C60}" type="parTrans" cxnId="{8D153070-AC4A-4732-BB90-F17007C10FE4}">
      <dgm:prSet/>
      <dgm:spPr/>
      <dgm:t>
        <a:bodyPr/>
        <a:lstStyle/>
        <a:p>
          <a:endParaRPr lang="en-US"/>
        </a:p>
      </dgm:t>
    </dgm:pt>
    <dgm:pt modelId="{7F85031B-99EA-4C25-BA0B-DE19743CE609}" type="sibTrans" cxnId="{8D153070-AC4A-4732-BB90-F17007C10FE4}">
      <dgm:prSet/>
      <dgm:spPr/>
      <dgm:t>
        <a:bodyPr/>
        <a:lstStyle/>
        <a:p>
          <a:endParaRPr lang="en-US"/>
        </a:p>
      </dgm:t>
    </dgm:pt>
    <dgm:pt modelId="{95A942B1-55B7-4D2F-A83E-8A2F93A27181}" type="pres">
      <dgm:prSet presAssocID="{9D3B8156-6A52-4D5B-BF63-889E0CAE7109}" presName="matrix" presStyleCnt="0">
        <dgm:presLayoutVars>
          <dgm:chMax val="1"/>
          <dgm:dir/>
          <dgm:resizeHandles val="exact"/>
        </dgm:presLayoutVars>
      </dgm:prSet>
      <dgm:spPr/>
    </dgm:pt>
    <dgm:pt modelId="{DE3E3817-7187-47B3-9770-ED67BE88D32D}" type="pres">
      <dgm:prSet presAssocID="{9D3B8156-6A52-4D5B-BF63-889E0CAE7109}" presName="diamond" presStyleLbl="bgShp" presStyleIdx="0" presStyleCnt="1"/>
      <dgm:spPr/>
    </dgm:pt>
    <dgm:pt modelId="{63058F8D-F70E-4D25-A405-D776ACEE2683}" type="pres">
      <dgm:prSet presAssocID="{9D3B8156-6A52-4D5B-BF63-889E0CAE710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2599FA2-F6C2-4C3A-B672-79E7FB1E365F}" type="pres">
      <dgm:prSet presAssocID="{9D3B8156-6A52-4D5B-BF63-889E0CAE710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3AB180C-23A9-49A4-91F2-B9BC92697D49}" type="pres">
      <dgm:prSet presAssocID="{9D3B8156-6A52-4D5B-BF63-889E0CAE710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FB26F4-2895-4489-B205-69AFDA0F704D}" type="pres">
      <dgm:prSet presAssocID="{9D3B8156-6A52-4D5B-BF63-889E0CAE710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01D2202-5429-472A-80B9-064E83B77A47}" type="presOf" srcId="{59D397F8-0372-44C7-8040-36DB1B794195}" destId="{53AB180C-23A9-49A4-91F2-B9BC92697D49}" srcOrd="0" destOrd="0" presId="urn:microsoft.com/office/officeart/2005/8/layout/matrix3"/>
    <dgm:cxn modelId="{A4028C27-192B-48F3-80DF-030BC60C056A}" type="presOf" srcId="{8619B63C-AA33-4018-BB6D-20712CF83F4F}" destId="{A4FB26F4-2895-4489-B205-69AFDA0F704D}" srcOrd="0" destOrd="0" presId="urn:microsoft.com/office/officeart/2005/8/layout/matrix3"/>
    <dgm:cxn modelId="{8D153070-AC4A-4732-BB90-F17007C10FE4}" srcId="{9D3B8156-6A52-4D5B-BF63-889E0CAE7109}" destId="{8619B63C-AA33-4018-BB6D-20712CF83F4F}" srcOrd="3" destOrd="0" parTransId="{39DB1A0B-CED4-41B6-86FC-DAAFDCBE0C60}" sibTransId="{7F85031B-99EA-4C25-BA0B-DE19743CE609}"/>
    <dgm:cxn modelId="{62458D8F-BFB6-4B8C-8337-3222B91D10A0}" srcId="{9D3B8156-6A52-4D5B-BF63-889E0CAE7109}" destId="{10B52235-535A-41FD-B76D-BB12E072CE57}" srcOrd="1" destOrd="0" parTransId="{B7F597E0-1AEF-4A35-9381-1B78C456EA75}" sibTransId="{5DDC6340-2FAA-444D-821C-B73E3BB029CD}"/>
    <dgm:cxn modelId="{DD7A49B0-4229-473C-B20E-278D7EEB8426}" type="presOf" srcId="{3CCE5654-687B-416B-A2E7-BFE90EA051DE}" destId="{63058F8D-F70E-4D25-A405-D776ACEE2683}" srcOrd="0" destOrd="0" presId="urn:microsoft.com/office/officeart/2005/8/layout/matrix3"/>
    <dgm:cxn modelId="{6E8983C0-4A91-4273-B5C4-FAE137CBB51E}" type="presOf" srcId="{9D3B8156-6A52-4D5B-BF63-889E0CAE7109}" destId="{95A942B1-55B7-4D2F-A83E-8A2F93A27181}" srcOrd="0" destOrd="0" presId="urn:microsoft.com/office/officeart/2005/8/layout/matrix3"/>
    <dgm:cxn modelId="{67DD6BC2-8802-4F00-90DE-36C8C2D8875E}" srcId="{9D3B8156-6A52-4D5B-BF63-889E0CAE7109}" destId="{3CCE5654-687B-416B-A2E7-BFE90EA051DE}" srcOrd="0" destOrd="0" parTransId="{377EA084-9D17-4F03-BE9A-16C7E75EA1E2}" sibTransId="{90C53F5C-319A-4975-A453-AEFA4B25EB4E}"/>
    <dgm:cxn modelId="{95A1B6D6-868B-426F-B177-A80B14721F4A}" type="presOf" srcId="{10B52235-535A-41FD-B76D-BB12E072CE57}" destId="{72599FA2-F6C2-4C3A-B672-79E7FB1E365F}" srcOrd="0" destOrd="0" presId="urn:microsoft.com/office/officeart/2005/8/layout/matrix3"/>
    <dgm:cxn modelId="{8BBA2BDD-802D-4812-8BD3-3ED8637A1ABF}" srcId="{9D3B8156-6A52-4D5B-BF63-889E0CAE7109}" destId="{59D397F8-0372-44C7-8040-36DB1B794195}" srcOrd="2" destOrd="0" parTransId="{E719CE9A-C8FF-4DC3-8978-245238B55584}" sibTransId="{BF148F5B-6EB5-42ED-BB77-2C218DA10087}"/>
    <dgm:cxn modelId="{F6C8F394-AED1-41BE-A34E-30F3DFF79149}" type="presParOf" srcId="{95A942B1-55B7-4D2F-A83E-8A2F93A27181}" destId="{DE3E3817-7187-47B3-9770-ED67BE88D32D}" srcOrd="0" destOrd="0" presId="urn:microsoft.com/office/officeart/2005/8/layout/matrix3"/>
    <dgm:cxn modelId="{9636FEED-5800-4045-811C-138753233665}" type="presParOf" srcId="{95A942B1-55B7-4D2F-A83E-8A2F93A27181}" destId="{63058F8D-F70E-4D25-A405-D776ACEE2683}" srcOrd="1" destOrd="0" presId="urn:microsoft.com/office/officeart/2005/8/layout/matrix3"/>
    <dgm:cxn modelId="{2D06301B-8E05-49F3-9763-E32779B2BB2F}" type="presParOf" srcId="{95A942B1-55B7-4D2F-A83E-8A2F93A27181}" destId="{72599FA2-F6C2-4C3A-B672-79E7FB1E365F}" srcOrd="2" destOrd="0" presId="urn:microsoft.com/office/officeart/2005/8/layout/matrix3"/>
    <dgm:cxn modelId="{D273836B-0E34-472E-930F-3C095D3989CB}" type="presParOf" srcId="{95A942B1-55B7-4D2F-A83E-8A2F93A27181}" destId="{53AB180C-23A9-49A4-91F2-B9BC92697D49}" srcOrd="3" destOrd="0" presId="urn:microsoft.com/office/officeart/2005/8/layout/matrix3"/>
    <dgm:cxn modelId="{F2698293-9374-4F21-B435-D3774283E187}" type="presParOf" srcId="{95A942B1-55B7-4D2F-A83E-8A2F93A27181}" destId="{A4FB26F4-2895-4489-B205-69AFDA0F704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40E8B-6C74-49E4-8010-A06AF50AA83E}">
      <dsp:nvSpPr>
        <dsp:cNvPr id="0" name=""/>
        <dsp:cNvSpPr/>
      </dsp:nvSpPr>
      <dsp:spPr>
        <a:xfrm>
          <a:off x="4117213" y="11163"/>
          <a:ext cx="1799996" cy="10079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  <a:latin typeface="Aptos Display" panose="020F0302020204030204"/>
            </a:rPr>
            <a:t>Interwoven in lessons</a:t>
          </a:r>
          <a:endParaRPr lang="en-GB" sz="1400" kern="1200">
            <a:solidFill>
              <a:schemeClr val="tx1"/>
            </a:solidFill>
          </a:endParaRPr>
        </a:p>
      </dsp:txBody>
      <dsp:txXfrm>
        <a:off x="4380816" y="158781"/>
        <a:ext cx="1272790" cy="712763"/>
      </dsp:txXfrm>
    </dsp:sp>
    <dsp:sp modelId="{0B33886A-BB56-4771-9ABE-CB598B8FD6AB}">
      <dsp:nvSpPr>
        <dsp:cNvPr id="0" name=""/>
        <dsp:cNvSpPr/>
      </dsp:nvSpPr>
      <dsp:spPr>
        <a:xfrm rot="11688986">
          <a:off x="5775977" y="579740"/>
          <a:ext cx="39731" cy="2827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5787698" y="637818"/>
        <a:ext cx="27812" cy="169661"/>
      </dsp:txXfrm>
    </dsp:sp>
    <dsp:sp modelId="{3F89E491-2488-4EE5-AD77-FDBD2B02D4F1}">
      <dsp:nvSpPr>
        <dsp:cNvPr id="0" name=""/>
        <dsp:cNvSpPr/>
      </dsp:nvSpPr>
      <dsp:spPr>
        <a:xfrm>
          <a:off x="5672302" y="422512"/>
          <a:ext cx="1799996" cy="10079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  <a:latin typeface="Aptos Display" panose="020F0302020204030204"/>
            </a:rPr>
            <a:t>Assemblies</a:t>
          </a:r>
        </a:p>
      </dsp:txBody>
      <dsp:txXfrm>
        <a:off x="5935905" y="570130"/>
        <a:ext cx="1272790" cy="712763"/>
      </dsp:txXfrm>
    </dsp:sp>
    <dsp:sp modelId="{CF1C62E1-A67A-4765-8CB0-9CF5DFBCE4E5}">
      <dsp:nvSpPr>
        <dsp:cNvPr id="0" name=""/>
        <dsp:cNvSpPr/>
      </dsp:nvSpPr>
      <dsp:spPr>
        <a:xfrm rot="14137198">
          <a:off x="6804855" y="1189315"/>
          <a:ext cx="87983" cy="2827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6825505" y="1256761"/>
        <a:ext cx="61588" cy="169661"/>
      </dsp:txXfrm>
    </dsp:sp>
    <dsp:sp modelId="{B5B3057E-2647-4081-B254-68AAAC9C8CBA}">
      <dsp:nvSpPr>
        <dsp:cNvPr id="0" name=""/>
        <dsp:cNvSpPr/>
      </dsp:nvSpPr>
      <dsp:spPr>
        <a:xfrm>
          <a:off x="6222582" y="1226778"/>
          <a:ext cx="1799996" cy="10079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  <a:latin typeface="Aptos Display" panose="020F0302020204030204"/>
            </a:rPr>
            <a:t>Action and empowerment</a:t>
          </a:r>
          <a:endParaRPr lang="en-GB" sz="1400" kern="1200">
            <a:solidFill>
              <a:schemeClr val="tx1"/>
            </a:solidFill>
          </a:endParaRPr>
        </a:p>
      </dsp:txBody>
      <dsp:txXfrm>
        <a:off x="6486185" y="1374396"/>
        <a:ext cx="1272790" cy="712763"/>
      </dsp:txXfrm>
    </dsp:sp>
    <dsp:sp modelId="{2460B8A6-47F0-4BE1-B40A-B15B89A52F5A}">
      <dsp:nvSpPr>
        <dsp:cNvPr id="0" name=""/>
        <dsp:cNvSpPr/>
      </dsp:nvSpPr>
      <dsp:spPr>
        <a:xfrm rot="4499989">
          <a:off x="7224556" y="2193881"/>
          <a:ext cx="119998" cy="2827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7237897" y="2233049"/>
        <a:ext cx="83999" cy="169661"/>
      </dsp:txXfrm>
    </dsp:sp>
    <dsp:sp modelId="{B8969EAA-8F85-4D6E-8467-6B3F923278E6}">
      <dsp:nvSpPr>
        <dsp:cNvPr id="0" name=""/>
        <dsp:cNvSpPr/>
      </dsp:nvSpPr>
      <dsp:spPr>
        <a:xfrm>
          <a:off x="6548289" y="2442315"/>
          <a:ext cx="1799996" cy="10079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  <a:latin typeface="Aptos Display" panose="020F0302020204030204"/>
            </a:rPr>
            <a:t>Connections with nature</a:t>
          </a:r>
          <a:endParaRPr lang="en-GB" sz="1400" kern="1200">
            <a:solidFill>
              <a:schemeClr val="tx1"/>
            </a:solidFill>
          </a:endParaRPr>
        </a:p>
      </dsp:txBody>
      <dsp:txXfrm>
        <a:off x="6811892" y="2589933"/>
        <a:ext cx="1272790" cy="712763"/>
      </dsp:txXfrm>
    </dsp:sp>
    <dsp:sp modelId="{408F2746-2589-40CB-A1DA-7F8CB302AC65}">
      <dsp:nvSpPr>
        <dsp:cNvPr id="0" name=""/>
        <dsp:cNvSpPr/>
      </dsp:nvSpPr>
      <dsp:spPr>
        <a:xfrm rot="6300044">
          <a:off x="7226311" y="3409413"/>
          <a:ext cx="119993" cy="2827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7248969" y="3448581"/>
        <a:ext cx="83995" cy="169661"/>
      </dsp:txXfrm>
    </dsp:sp>
    <dsp:sp modelId="{1309D985-99F5-41F1-8BBE-41320A525A18}">
      <dsp:nvSpPr>
        <dsp:cNvPr id="0" name=""/>
        <dsp:cNvSpPr/>
      </dsp:nvSpPr>
      <dsp:spPr>
        <a:xfrm>
          <a:off x="6222573" y="3657841"/>
          <a:ext cx="1799996" cy="10079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  <a:latin typeface="Aptos Display" panose="020F0302020204030204"/>
            </a:rPr>
            <a:t>Family and local community</a:t>
          </a:r>
        </a:p>
      </dsp:txBody>
      <dsp:txXfrm>
        <a:off x="6486176" y="3805459"/>
        <a:ext cx="1272790" cy="712763"/>
      </dsp:txXfrm>
    </dsp:sp>
    <dsp:sp modelId="{530DA9F7-F24A-439F-AD9B-BEC23FC021DC}">
      <dsp:nvSpPr>
        <dsp:cNvPr id="0" name=""/>
        <dsp:cNvSpPr/>
      </dsp:nvSpPr>
      <dsp:spPr>
        <a:xfrm rot="17829667">
          <a:off x="6869585" y="4460788"/>
          <a:ext cx="54127" cy="2827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873998" y="4524566"/>
        <a:ext cx="37889" cy="169661"/>
      </dsp:txXfrm>
    </dsp:sp>
    <dsp:sp modelId="{75C521DD-D6FE-4AB6-AF33-CF97E616B84A}">
      <dsp:nvSpPr>
        <dsp:cNvPr id="0" name=""/>
        <dsp:cNvSpPr/>
      </dsp:nvSpPr>
      <dsp:spPr>
        <a:xfrm>
          <a:off x="5772127" y="4535779"/>
          <a:ext cx="1799996" cy="10079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  <a:latin typeface="Aptos Display" panose="020F0302020204030204"/>
            </a:rPr>
            <a:t>Special projects</a:t>
          </a:r>
          <a:endParaRPr lang="en-GB" sz="1400" kern="1200">
            <a:solidFill>
              <a:schemeClr val="tx1"/>
            </a:solidFill>
          </a:endParaRPr>
        </a:p>
      </dsp:txBody>
      <dsp:txXfrm>
        <a:off x="6035730" y="4683397"/>
        <a:ext cx="1272790" cy="712763"/>
      </dsp:txXfrm>
    </dsp:sp>
    <dsp:sp modelId="{C3CDE3F0-56A6-4A8B-934B-069F3847B3E6}">
      <dsp:nvSpPr>
        <dsp:cNvPr id="0" name=""/>
        <dsp:cNvSpPr/>
      </dsp:nvSpPr>
      <dsp:spPr>
        <a:xfrm rot="21099625">
          <a:off x="5820228" y="5019881"/>
          <a:ext cx="46287" cy="2827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820301" y="5077442"/>
        <a:ext cx="32401" cy="169661"/>
      </dsp:txXfrm>
    </dsp:sp>
    <dsp:sp modelId="{C0A74276-42DE-4C4F-B73A-1B60E9395EA4}">
      <dsp:nvSpPr>
        <dsp:cNvPr id="0" name=""/>
        <dsp:cNvSpPr/>
      </dsp:nvSpPr>
      <dsp:spPr>
        <a:xfrm>
          <a:off x="4117213" y="4778373"/>
          <a:ext cx="1799996" cy="10079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  <a:latin typeface="Aptos Display" panose="020F0302020204030204"/>
            </a:rPr>
            <a:t>Culture</a:t>
          </a:r>
          <a:endParaRPr lang="en-GB" sz="1400" kern="1200">
            <a:solidFill>
              <a:schemeClr val="tx1"/>
            </a:solidFill>
          </a:endParaRPr>
        </a:p>
      </dsp:txBody>
      <dsp:txXfrm>
        <a:off x="4380816" y="4925991"/>
        <a:ext cx="1272790" cy="712763"/>
      </dsp:txXfrm>
    </dsp:sp>
    <dsp:sp modelId="{B8FD8D43-187B-475D-A0CF-609764AAEB85}">
      <dsp:nvSpPr>
        <dsp:cNvPr id="0" name=""/>
        <dsp:cNvSpPr/>
      </dsp:nvSpPr>
      <dsp:spPr>
        <a:xfrm rot="568736">
          <a:off x="4213558" y="5019005"/>
          <a:ext cx="146117" cy="2827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213857" y="5071950"/>
        <a:ext cx="102282" cy="169661"/>
      </dsp:txXfrm>
    </dsp:sp>
    <dsp:sp modelId="{5BB4813C-D292-4EBF-9610-654CA2318A50}">
      <dsp:nvSpPr>
        <dsp:cNvPr id="0" name=""/>
        <dsp:cNvSpPr/>
      </dsp:nvSpPr>
      <dsp:spPr>
        <a:xfrm>
          <a:off x="2664182" y="4535768"/>
          <a:ext cx="1799996" cy="10079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  <a:latin typeface="Aptos Display" panose="020F0302020204030204"/>
            </a:rPr>
            <a:t>School organisation – sustainable practices</a:t>
          </a:r>
          <a:endParaRPr lang="en-GB" sz="1400" kern="1200">
            <a:solidFill>
              <a:schemeClr val="tx1"/>
            </a:solidFill>
          </a:endParaRPr>
        </a:p>
      </dsp:txBody>
      <dsp:txXfrm>
        <a:off x="2927785" y="4683386"/>
        <a:ext cx="1272790" cy="712763"/>
      </dsp:txXfrm>
    </dsp:sp>
    <dsp:sp modelId="{7335915C-6167-4D32-BFAB-D76FE05CE256}">
      <dsp:nvSpPr>
        <dsp:cNvPr id="0" name=""/>
        <dsp:cNvSpPr/>
      </dsp:nvSpPr>
      <dsp:spPr>
        <a:xfrm rot="3203187">
          <a:off x="3220023" y="4458629"/>
          <a:ext cx="34811" cy="2827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222130" y="4510992"/>
        <a:ext cx="24368" cy="169661"/>
      </dsp:txXfrm>
    </dsp:sp>
    <dsp:sp modelId="{67BE73C5-43AD-4E75-A87D-6C6CC86F7C11}">
      <dsp:nvSpPr>
        <dsp:cNvPr id="0" name=""/>
        <dsp:cNvSpPr/>
      </dsp:nvSpPr>
      <dsp:spPr>
        <a:xfrm>
          <a:off x="2011853" y="3657841"/>
          <a:ext cx="1799996" cy="10079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  <a:latin typeface="Aptos Display" panose="020F0302020204030204"/>
            </a:rPr>
            <a:t>Link to the UN SDGs</a:t>
          </a:r>
        </a:p>
      </dsp:txBody>
      <dsp:txXfrm>
        <a:off x="2275456" y="3805459"/>
        <a:ext cx="1272790" cy="712763"/>
      </dsp:txXfrm>
    </dsp:sp>
    <dsp:sp modelId="{247D1306-6568-481E-B5EA-18B43318C065}">
      <dsp:nvSpPr>
        <dsp:cNvPr id="0" name=""/>
        <dsp:cNvSpPr/>
      </dsp:nvSpPr>
      <dsp:spPr>
        <a:xfrm rot="15299956">
          <a:off x="2689876" y="3415973"/>
          <a:ext cx="119993" cy="2827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2712534" y="3489913"/>
        <a:ext cx="83995" cy="169661"/>
      </dsp:txXfrm>
    </dsp:sp>
    <dsp:sp modelId="{1A30B5F6-7AE3-4F9A-9BA8-9FC5133EF442}">
      <dsp:nvSpPr>
        <dsp:cNvPr id="0" name=""/>
        <dsp:cNvSpPr/>
      </dsp:nvSpPr>
      <dsp:spPr>
        <a:xfrm>
          <a:off x="1686137" y="2442315"/>
          <a:ext cx="1799996" cy="10079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  <a:latin typeface="Aptos Display" panose="020F0302020204030204"/>
            </a:rPr>
            <a:t>Connecting locally, nationally and internationally</a:t>
          </a:r>
        </a:p>
      </dsp:txBody>
      <dsp:txXfrm>
        <a:off x="1949740" y="2589933"/>
        <a:ext cx="1272790" cy="712763"/>
      </dsp:txXfrm>
    </dsp:sp>
    <dsp:sp modelId="{51290D41-640D-4532-B101-4CFCA4CE76BE}">
      <dsp:nvSpPr>
        <dsp:cNvPr id="0" name=""/>
        <dsp:cNvSpPr/>
      </dsp:nvSpPr>
      <dsp:spPr>
        <a:xfrm rot="17100011">
          <a:off x="2688111" y="2200442"/>
          <a:ext cx="119998" cy="2827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701452" y="2274382"/>
        <a:ext cx="83999" cy="169661"/>
      </dsp:txXfrm>
    </dsp:sp>
    <dsp:sp modelId="{DD8B8207-1AE8-43EA-A830-45F8DAC39E14}">
      <dsp:nvSpPr>
        <dsp:cNvPr id="0" name=""/>
        <dsp:cNvSpPr/>
      </dsp:nvSpPr>
      <dsp:spPr>
        <a:xfrm>
          <a:off x="2011844" y="1226778"/>
          <a:ext cx="1799996" cy="10079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  <a:latin typeface="Aptos Display" panose="020F0302020204030204"/>
            </a:rPr>
            <a:t>Staff commitment through pledges</a:t>
          </a:r>
        </a:p>
      </dsp:txBody>
      <dsp:txXfrm>
        <a:off x="2275447" y="1374396"/>
        <a:ext cx="1272790" cy="712763"/>
      </dsp:txXfrm>
    </dsp:sp>
    <dsp:sp modelId="{0C392A23-C9D5-4316-B8F6-3CFE1B8F72BF}">
      <dsp:nvSpPr>
        <dsp:cNvPr id="0" name=""/>
        <dsp:cNvSpPr/>
      </dsp:nvSpPr>
      <dsp:spPr>
        <a:xfrm rot="7648894">
          <a:off x="3180884" y="1185430"/>
          <a:ext cx="81446" cy="2827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3200535" y="1232289"/>
        <a:ext cx="57012" cy="169661"/>
      </dsp:txXfrm>
    </dsp:sp>
    <dsp:sp modelId="{D298B01C-E102-4B30-9B12-462EFAF636D8}">
      <dsp:nvSpPr>
        <dsp:cNvPr id="0" name=""/>
        <dsp:cNvSpPr/>
      </dsp:nvSpPr>
      <dsp:spPr>
        <a:xfrm>
          <a:off x="2628569" y="422511"/>
          <a:ext cx="1799996" cy="1007999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tx1"/>
              </a:solidFill>
              <a:latin typeface="Aptos Display" panose="020F0302020204030204"/>
            </a:rPr>
            <a:t>School values and learning attitudes</a:t>
          </a:r>
        </a:p>
      </dsp:txBody>
      <dsp:txXfrm>
        <a:off x="2892172" y="570129"/>
        <a:ext cx="1272790" cy="712763"/>
      </dsp:txXfrm>
    </dsp:sp>
    <dsp:sp modelId="{82C8F9A4-9EE1-4FF6-81CB-8E6009EA2489}">
      <dsp:nvSpPr>
        <dsp:cNvPr id="0" name=""/>
        <dsp:cNvSpPr/>
      </dsp:nvSpPr>
      <dsp:spPr>
        <a:xfrm rot="9873196">
          <a:off x="4240258" y="578932"/>
          <a:ext cx="69028" cy="2827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4260592" y="632728"/>
        <a:ext cx="48320" cy="169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E3817-7187-47B3-9770-ED67BE88D32D}">
      <dsp:nvSpPr>
        <dsp:cNvPr id="0" name=""/>
        <dsp:cNvSpPr/>
      </dsp:nvSpPr>
      <dsp:spPr>
        <a:xfrm>
          <a:off x="0" y="30836"/>
          <a:ext cx="5446951" cy="5446951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58F8D-F70E-4D25-A405-D776ACEE2683}">
      <dsp:nvSpPr>
        <dsp:cNvPr id="0" name=""/>
        <dsp:cNvSpPr/>
      </dsp:nvSpPr>
      <dsp:spPr>
        <a:xfrm>
          <a:off x="517460" y="548297"/>
          <a:ext cx="2124310" cy="21243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science</a:t>
          </a:r>
          <a:endParaRPr lang="en-US" sz="2100" kern="1200"/>
        </a:p>
      </dsp:txBody>
      <dsp:txXfrm>
        <a:off x="621160" y="651997"/>
        <a:ext cx="1916910" cy="1916910"/>
      </dsp:txXfrm>
    </dsp:sp>
    <dsp:sp modelId="{72599FA2-F6C2-4C3A-B672-79E7FB1E365F}">
      <dsp:nvSpPr>
        <dsp:cNvPr id="0" name=""/>
        <dsp:cNvSpPr/>
      </dsp:nvSpPr>
      <dsp:spPr>
        <a:xfrm>
          <a:off x="2805179" y="548297"/>
          <a:ext cx="2124310" cy="2124310"/>
        </a:xfrm>
        <a:prstGeom prst="roundRect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The impact of climate change</a:t>
          </a:r>
          <a:endParaRPr lang="en-US" sz="2100" kern="1200"/>
        </a:p>
      </dsp:txBody>
      <dsp:txXfrm>
        <a:off x="2908879" y="651997"/>
        <a:ext cx="1916910" cy="1916910"/>
      </dsp:txXfrm>
    </dsp:sp>
    <dsp:sp modelId="{53AB180C-23A9-49A4-91F2-B9BC92697D49}">
      <dsp:nvSpPr>
        <dsp:cNvPr id="0" name=""/>
        <dsp:cNvSpPr/>
      </dsp:nvSpPr>
      <dsp:spPr>
        <a:xfrm>
          <a:off x="517460" y="2836016"/>
          <a:ext cx="2124310" cy="2124310"/>
        </a:xfrm>
        <a:prstGeom prst="roundRect">
          <a:avLst/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Our role as changemakers</a:t>
          </a:r>
          <a:endParaRPr lang="en-US" sz="2100" kern="1200"/>
        </a:p>
      </dsp:txBody>
      <dsp:txXfrm>
        <a:off x="621160" y="2939716"/>
        <a:ext cx="1916910" cy="1916910"/>
      </dsp:txXfrm>
    </dsp:sp>
    <dsp:sp modelId="{A4FB26F4-2895-4489-B205-69AFDA0F704D}">
      <dsp:nvSpPr>
        <dsp:cNvPr id="0" name=""/>
        <dsp:cNvSpPr/>
      </dsp:nvSpPr>
      <dsp:spPr>
        <a:xfrm>
          <a:off x="2805179" y="2836016"/>
          <a:ext cx="2124310" cy="2124310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Climate Justice</a:t>
          </a:r>
          <a:endParaRPr lang="en-US" sz="2100" kern="1200"/>
        </a:p>
      </dsp:txBody>
      <dsp:txXfrm>
        <a:off x="2908879" y="2939716"/>
        <a:ext cx="1916910" cy="191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EB86C-465B-294A-BBBE-8B9B541D76B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9DE21-FCBE-EF4B-A201-C306E33D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702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9DE21-FCBE-EF4B-A201-C306E33D62A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49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9DE21-FCBE-EF4B-A201-C306E33D62A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7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04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42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9DE21-FCBE-EF4B-A201-C306E33D6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4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9DE21-FCBE-EF4B-A201-C306E33D6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1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1" name="Google Shape;111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9DE21-FCBE-EF4B-A201-C306E33D62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1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552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1" name="Google Shape;111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88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ow-brent.co.uk/curriculum/framework/" TargetMode="External"/><Relationship Id="rId5" Type="http://schemas.openxmlformats.org/officeDocument/2006/relationships/hyperlink" Target="https://osow-brent.co.uk/curriculum/conceptual-milestones/" TargetMode="External"/><Relationship Id="rId4" Type="http://schemas.openxmlformats.org/officeDocument/2006/relationships/hyperlink" Target="https://osow-brent.co.uk/curriculum/train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EMEU59rOG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ottesmore.brighton-hove.sch.uk/page/eco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spb.org.uk/globalassets/downloads/documents/positions/education/top-tips-for-schools-to-engage-with-biodiversity.pdf" TargetMode="External"/><Relationship Id="rId13" Type="http://schemas.openxmlformats.org/officeDocument/2006/relationships/hyperlink" Target="https://bhfood.org.uk/directory/racehill-community-orchard/" TargetMode="External"/><Relationship Id="rId3" Type="http://schemas.openxmlformats.org/officeDocument/2006/relationships/hyperlink" Target="https://www.ltl.org.uk/free-resources/" TargetMode="External"/><Relationship Id="rId7" Type="http://schemas.openxmlformats.org/officeDocument/2006/relationships/hyperlink" Target="https://ww2.rspb.org.uk/groups/brighton" TargetMode="External"/><Relationship Id="rId12" Type="http://schemas.openxmlformats.org/officeDocument/2006/relationships/hyperlink" Target="https://www.nature2020.org.uk/" TargetMode="External"/><Relationship Id="rId2" Type="http://schemas.openxmlformats.org/officeDocument/2006/relationships/hyperlink" Target="https://www.woodlandtrust.org.uk/blog/2020/03/nature-detectiv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stonetree.life/" TargetMode="External"/><Relationship Id="rId11" Type="http://schemas.openxmlformats.org/officeDocument/2006/relationships/hyperlink" Target="http://www.brightongreenway.uk/" TargetMode="External"/><Relationship Id="rId5" Type="http://schemas.openxmlformats.org/officeDocument/2006/relationships/hyperlink" Target="https://www.wwf.org.uk/updates/8-things-know-about-palm-oil" TargetMode="External"/><Relationship Id="rId10" Type="http://schemas.openxmlformats.org/officeDocument/2006/relationships/hyperlink" Target="https://sussexwildlifetrust.org.uk/" TargetMode="External"/><Relationship Id="rId4" Type="http://schemas.openxmlformats.org/officeDocument/2006/relationships/hyperlink" Target="http://www.worldwiseschools.ie/downloads/Ethical-Purchasing-Guide.pdf" TargetMode="External"/><Relationship Id="rId9" Type="http://schemas.openxmlformats.org/officeDocument/2006/relationships/hyperlink" Target="https://brightonpermaculture.org.uk/" TargetMode="External"/><Relationship Id="rId1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:/Users/jonat/Downloads/Identifying%20effective%20climate%20change%20education%20strategies_%20a%20systematic%20review%20of%20the%20research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educationnaturepark.org.uk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the-childrens-people-and-nature-survey-for-england-2023-update/the-childrens-people-and-nature-survey-for-england-2023-update" TargetMode="External"/><Relationship Id="rId2" Type="http://schemas.openxmlformats.org/officeDocument/2006/relationships/hyperlink" Target="https://www.gov.uk/government/news/englands-largest-outdoor-learning-project-reveals-children-more-motivated-to-learn-when-outside#:~:text=92%20per%20cent%20of%20teachers,achieved%20more%20when%20learning%20outside.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aturalengland.blog.gov.uk/2023/05/16/children-nature-programme-the-importance-of-integrating-time-spent-in-nature-at-school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wwf.org.uk" TargetMode="External"/><Relationship Id="rId2" Type="http://schemas.openxmlformats.org/officeDocument/2006/relationships/hyperlink" Target="https://www.wwf.org.uk/prescription-for-nature/schools-fun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hyperlink" Target="mailto:Jasmine.Walker@leicester.gov.uk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a4lvkZIKs14" TargetMode="External"/><Relationship Id="rId5" Type="http://schemas.openxmlformats.org/officeDocument/2006/relationships/image" Target="../media/image51.png"/><Relationship Id="rId4" Type="http://schemas.openxmlformats.org/officeDocument/2006/relationships/hyperlink" Target="http://www.educationnaturepark.org.uk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ow-leicester.co.uk/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rcityourworld.co.uk/wp-content/uploads/2024/08/Conceptual-Milestones-Aug-2024.pdf" TargetMode="External"/><Relationship Id="rId7" Type="http://schemas.openxmlformats.org/officeDocument/2006/relationships/hyperlink" Target="https://www.ourcityourworld.co.uk/wp-content/uploads/2024/08/Curriculum-skills-and-knowledge-progression.pdf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urcityourworld.co.uk/curriculum/framework/" TargetMode="External"/><Relationship Id="rId5" Type="http://schemas.openxmlformats.org/officeDocument/2006/relationships/hyperlink" Target="https://www.ourcityourworld.co.uk/curriculum/assembly-resources/water/?ppwp=1" TargetMode="External"/><Relationship Id="rId4" Type="http://schemas.openxmlformats.org/officeDocument/2006/relationships/hyperlink" Target="https://www.ourcityourworld.co.uk/curriculum/curriculum-resources/wate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DGCDF-Wtf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itting at desks&#10;&#10;Description automatically generated">
            <a:extLst>
              <a:ext uri="{FF2B5EF4-FFF2-40B4-BE49-F238E27FC236}">
                <a16:creationId xmlns:a16="http://schemas.microsoft.com/office/drawing/2014/main" id="{95320C8C-DB9B-F18C-DAD9-38E67C3CC3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0"/>
          <a:stretch/>
        </p:blipFill>
        <p:spPr>
          <a:xfrm>
            <a:off x="21941" y="1501874"/>
            <a:ext cx="4063042" cy="5378580"/>
          </a:xfrm>
          <a:prstGeom prst="rect">
            <a:avLst/>
          </a:prstGeom>
        </p:spPr>
      </p:pic>
      <p:pic>
        <p:nvPicPr>
          <p:cNvPr id="5" name="Picture 4" descr="A group of children sitting at desks&#10;&#10;Description automatically generated">
            <a:extLst>
              <a:ext uri="{FF2B5EF4-FFF2-40B4-BE49-F238E27FC236}">
                <a16:creationId xmlns:a16="http://schemas.microsoft.com/office/drawing/2014/main" id="{D1E03883-58BF-FD25-B745-BD028E60D4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416" t="20974" r="-708" b="-229"/>
          <a:stretch/>
        </p:blipFill>
        <p:spPr>
          <a:xfrm>
            <a:off x="8101075" y="1459542"/>
            <a:ext cx="4180956" cy="53785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8F3C75-DFFF-25D4-1DE1-C8A44D8FA45E}"/>
              </a:ext>
            </a:extLst>
          </p:cNvPr>
          <p:cNvSpPr/>
          <p:nvPr/>
        </p:nvSpPr>
        <p:spPr>
          <a:xfrm>
            <a:off x="4117198" y="1512479"/>
            <a:ext cx="3951661" cy="514673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B0B8C-677D-56B7-3228-F4A3C6AC82B7}"/>
              </a:ext>
            </a:extLst>
          </p:cNvPr>
          <p:cNvSpPr txBox="1"/>
          <p:nvPr/>
        </p:nvSpPr>
        <p:spPr>
          <a:xfrm>
            <a:off x="4214190" y="1564243"/>
            <a:ext cx="3844393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 i="1" dirty="0"/>
              <a:t>‘Your actions matter. No action or voice is too small to make a difference’</a:t>
            </a:r>
          </a:p>
          <a:p>
            <a:pPr algn="ctr"/>
            <a:r>
              <a:rPr lang="en-GB" sz="2000" dirty="0"/>
              <a:t>Vanessa Nakate</a:t>
            </a:r>
          </a:p>
          <a:p>
            <a:pPr algn="ctr"/>
            <a:endParaRPr lang="en-GB" sz="3200"/>
          </a:p>
          <a:p>
            <a:pPr algn="ctr"/>
            <a:endParaRPr lang="en-GB" sz="3200"/>
          </a:p>
          <a:p>
            <a:pPr algn="ctr"/>
            <a:r>
              <a:rPr lang="en-GB" sz="1800" b="1" dirty="0"/>
              <a:t>Brighton &amp; Hove City Council</a:t>
            </a:r>
          </a:p>
          <a:p>
            <a:pPr algn="ctr"/>
            <a:r>
              <a:rPr lang="en-GB" sz="1800" dirty="0"/>
              <a:t>Katie Eberstein and Jonathan Cooper</a:t>
            </a:r>
          </a:p>
          <a:p>
            <a:pPr algn="ctr"/>
            <a:endParaRPr lang="en-GB" sz="1800">
              <a:solidFill>
                <a:schemeClr val="tx1"/>
              </a:solidFill>
            </a:endParaRPr>
          </a:p>
          <a:p>
            <a:pPr algn="ctr"/>
            <a:r>
              <a:rPr lang="en-GB" b="1" dirty="0"/>
              <a:t>Leicester City Council</a:t>
            </a:r>
            <a:endParaRPr lang="en-GB" sz="1800" b="1" dirty="0"/>
          </a:p>
          <a:p>
            <a:pPr algn="ctr"/>
            <a:r>
              <a:rPr lang="en-GB" dirty="0"/>
              <a:t>Marc Tench, Laura Barke, Jasmine Walker</a:t>
            </a:r>
            <a:endParaRPr lang="en-GB" sz="1800" dirty="0"/>
          </a:p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D8C0D5-D5E6-B433-4DD3-A92A01971D07}"/>
              </a:ext>
            </a:extLst>
          </p:cNvPr>
          <p:cNvGrpSpPr/>
          <p:nvPr/>
        </p:nvGrpSpPr>
        <p:grpSpPr>
          <a:xfrm>
            <a:off x="-6927" y="4907"/>
            <a:ext cx="12288981" cy="1339418"/>
            <a:chOff x="-6927" y="4907"/>
            <a:chExt cx="12288981" cy="1339418"/>
          </a:xfrm>
          <a:solidFill>
            <a:srgbClr val="009C64"/>
          </a:solidFill>
        </p:grpSpPr>
        <p:sp>
          <p:nvSpPr>
            <p:cNvPr id="12" name="Google Shape;101;p1">
              <a:extLst>
                <a:ext uri="{FF2B5EF4-FFF2-40B4-BE49-F238E27FC236}">
                  <a16:creationId xmlns:a16="http://schemas.microsoft.com/office/drawing/2014/main" id="{6BB60234-5E68-80B6-175B-F0FDF0A189D0}"/>
                </a:ext>
              </a:extLst>
            </p:cNvPr>
            <p:cNvSpPr txBox="1">
              <a:spLocks/>
            </p:cNvSpPr>
            <p:nvPr/>
          </p:nvSpPr>
          <p:spPr>
            <a:xfrm>
              <a:off x="-6927" y="4907"/>
              <a:ext cx="12288981" cy="133941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dk1"/>
                </a:buClr>
                <a:buSzPts val="4400"/>
                <a:buFont typeface="Play"/>
                <a:buNone/>
              </a:pPr>
              <a:r>
                <a:rPr lang="en-GB" sz="18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GB" sz="4400" b="1">
                  <a:latin typeface="Arial" panose="020B0604020202020204" pitchFamily="34" charset="0"/>
                  <a:cs typeface="Arial" panose="020B0604020202020204" pitchFamily="34" charset="0"/>
                </a:rPr>
                <a:t>Our Schools, Our World</a:t>
              </a:r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B553C3C6-C8A0-CD57-6443-3257B5C78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3321" y="209179"/>
              <a:ext cx="3206151" cy="96186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4856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</a:t>
            </a:r>
            <a:r>
              <a:rPr lang="en-US" sz="3200" b="1">
                <a:cs typeface="Calibri Light"/>
              </a:rPr>
              <a:t> </a:t>
            </a:r>
            <a:r>
              <a:rPr lang="en-US" sz="3200">
                <a:cs typeface="Calibri Light"/>
              </a:rPr>
              <a:t>Curriculum Development – SPL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34E0F-9138-B3F4-B7D3-2A1A99A9C7A4}"/>
              </a:ext>
            </a:extLst>
          </p:cNvPr>
          <p:cNvSpPr>
            <a:spLocks noGrp="1"/>
          </p:cNvSpPr>
          <p:nvPr/>
        </p:nvSpPr>
        <p:spPr>
          <a:xfrm>
            <a:off x="690879" y="1459654"/>
            <a:ext cx="9880601" cy="57912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/>
          </a:p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Working with the leadership team: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Plan against the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Implement and analyse surveys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Implement training in;</a:t>
            </a:r>
          </a:p>
          <a:p>
            <a:pPr marL="383540" lvl="1">
              <a:buFont typeface="Courier New" panose="020B0604020202020204" pitchFamily="34" charset="0"/>
              <a:buChar char="o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 Climate Science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3540" lvl="1">
              <a:buFont typeface="Courier New" panose="020B0604020202020204" pitchFamily="34" charset="0"/>
              <a:buChar char="o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Supporting Eco-Anxiety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3540" lvl="1">
              <a:buFont typeface="Courier New" panose="020B0604020202020204" pitchFamily="34" charset="0"/>
              <a:buChar char="o"/>
            </a:pPr>
            <a:r>
              <a:rPr lang="en-GB" sz="2600">
                <a:latin typeface="Arial" panose="020B0604020202020204" pitchFamily="34" charset="0"/>
                <a:cs typeface="Arial" panose="020B0604020202020204" pitchFamily="34" charset="0"/>
              </a:rPr>
              <a:t>Curriculum development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Engage all members of school with the development of 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Ensure assembly programme is implemented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3EE17B-7C03-4E40-51A7-813FE22E9DAE}"/>
              </a:ext>
            </a:extLst>
          </p:cNvPr>
          <p:cNvSpPr/>
          <p:nvPr/>
        </p:nvSpPr>
        <p:spPr>
          <a:xfrm>
            <a:off x="7593724" y="2036379"/>
            <a:ext cx="3166241" cy="29954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C70A6E-9EFB-F624-0210-B1500CCDF0B0}"/>
              </a:ext>
            </a:extLst>
          </p:cNvPr>
          <p:cNvSpPr/>
          <p:nvPr/>
        </p:nvSpPr>
        <p:spPr>
          <a:xfrm>
            <a:off x="8119241" y="2509345"/>
            <a:ext cx="2207172" cy="2023240"/>
          </a:xfrm>
          <a:prstGeom prst="ellipse">
            <a:avLst/>
          </a:prstGeom>
          <a:solidFill>
            <a:srgbClr val="F4E7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03FC3-DCAA-A94E-19B8-6990ED8BCB46}"/>
              </a:ext>
            </a:extLst>
          </p:cNvPr>
          <p:cNvSpPr txBox="1"/>
          <p:nvPr/>
        </p:nvSpPr>
        <p:spPr>
          <a:xfrm>
            <a:off x="8289627" y="2141599"/>
            <a:ext cx="18787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Head &amp; SPL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A91B6-3588-F02C-E875-FCFF3C076013}"/>
              </a:ext>
            </a:extLst>
          </p:cNvPr>
          <p:cNvSpPr txBox="1"/>
          <p:nvPr/>
        </p:nvSpPr>
        <p:spPr>
          <a:xfrm rot="10800000">
            <a:off x="8118834" y="4532702"/>
            <a:ext cx="18787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Head &amp; SPL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C4128-333D-9B6C-0C41-B5B00E4876C0}"/>
              </a:ext>
            </a:extLst>
          </p:cNvPr>
          <p:cNvSpPr txBox="1"/>
          <p:nvPr/>
        </p:nvSpPr>
        <p:spPr>
          <a:xfrm>
            <a:off x="8880834" y="3192634"/>
            <a:ext cx="18787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Staff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3EFE71E-C687-BA42-4AA6-A255D95F068B}"/>
              </a:ext>
            </a:extLst>
          </p:cNvPr>
          <p:cNvSpPr/>
          <p:nvPr/>
        </p:nvSpPr>
        <p:spPr>
          <a:xfrm>
            <a:off x="9183413" y="2601310"/>
            <a:ext cx="170793" cy="6043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B738E69-84CD-607A-4C14-9E97E9913F2E}"/>
              </a:ext>
            </a:extLst>
          </p:cNvPr>
          <p:cNvSpPr/>
          <p:nvPr/>
        </p:nvSpPr>
        <p:spPr>
          <a:xfrm rot="12660000">
            <a:off x="8749861" y="3652344"/>
            <a:ext cx="170793" cy="6043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69A175B-5C59-F99F-9593-E0D4CFDA9F67}"/>
              </a:ext>
            </a:extLst>
          </p:cNvPr>
          <p:cNvSpPr/>
          <p:nvPr/>
        </p:nvSpPr>
        <p:spPr>
          <a:xfrm rot="8160000">
            <a:off x="9735206" y="3560379"/>
            <a:ext cx="170793" cy="6043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5F203B8-E61A-7100-233B-B4FD5A60B1CF}"/>
              </a:ext>
            </a:extLst>
          </p:cNvPr>
          <p:cNvSpPr/>
          <p:nvPr/>
        </p:nvSpPr>
        <p:spPr>
          <a:xfrm>
            <a:off x="9222826" y="3836275"/>
            <a:ext cx="183931" cy="604344"/>
          </a:xfrm>
          <a:prstGeom prst="downArrow">
            <a:avLst/>
          </a:prstGeom>
          <a:solidFill>
            <a:srgbClr val="CDCC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2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</a:t>
            </a:r>
            <a:r>
              <a:rPr lang="en-US" sz="3200" b="1">
                <a:cs typeface="Calibri Light"/>
              </a:rPr>
              <a:t> </a:t>
            </a:r>
            <a:r>
              <a:rPr lang="en-US" sz="3200">
                <a:cs typeface="Calibri Light"/>
              </a:rPr>
              <a:t>Curriculum Development – SPL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34E0F-9138-B3F4-B7D3-2A1A99A9C7A4}"/>
              </a:ext>
            </a:extLst>
          </p:cNvPr>
          <p:cNvSpPr>
            <a:spLocks noGrp="1"/>
          </p:cNvSpPr>
          <p:nvPr/>
        </p:nvSpPr>
        <p:spPr>
          <a:xfrm>
            <a:off x="690879" y="1459654"/>
            <a:ext cx="9880601" cy="57912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Working with the leadership team: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Support the strategy team in developing termly plans for thematic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Devolve actions to pupils, staff and the wider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Engage in and encourage networking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Monitor and measure impact and respond accordingly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Attend half-termly twilight network meetings</a:t>
            </a:r>
          </a:p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53B26A8-1542-8B70-6D9C-C819E6D451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050" y="185816"/>
            <a:ext cx="3486150" cy="99044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CA2805C-E97D-022A-A0F4-7C9AF9511826}"/>
              </a:ext>
            </a:extLst>
          </p:cNvPr>
          <p:cNvGrpSpPr/>
          <p:nvPr/>
        </p:nvGrpSpPr>
        <p:grpSpPr>
          <a:xfrm>
            <a:off x="-48491" y="7670"/>
            <a:ext cx="12288981" cy="1339418"/>
            <a:chOff x="-6927" y="4907"/>
            <a:chExt cx="12288981" cy="1339418"/>
          </a:xfrm>
          <a:solidFill>
            <a:srgbClr val="009C64"/>
          </a:solidFill>
        </p:grpSpPr>
        <p:sp>
          <p:nvSpPr>
            <p:cNvPr id="8" name="Google Shape;101;p1">
              <a:extLst>
                <a:ext uri="{FF2B5EF4-FFF2-40B4-BE49-F238E27FC236}">
                  <a16:creationId xmlns:a16="http://schemas.microsoft.com/office/drawing/2014/main" id="{C3CDD305-978E-03CA-3F0C-5C83FECBE8E5}"/>
                </a:ext>
              </a:extLst>
            </p:cNvPr>
            <p:cNvSpPr txBox="1">
              <a:spLocks/>
            </p:cNvSpPr>
            <p:nvPr/>
          </p:nvSpPr>
          <p:spPr>
            <a:xfrm>
              <a:off x="-6927" y="4907"/>
              <a:ext cx="12288981" cy="133941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dk1"/>
                </a:buClr>
                <a:buSzPts val="4400"/>
              </a:pPr>
              <a:r>
                <a:rPr lang="en-GB"/>
                <a:t> </a:t>
              </a:r>
              <a:r>
                <a:rPr lang="en-GB" sz="3600" b="1"/>
                <a:t>Our Schools, Our World </a:t>
              </a:r>
            </a:p>
            <a:p>
              <a:pPr>
                <a:lnSpc>
                  <a:spcPct val="90000"/>
                </a:lnSpc>
                <a:buSzPts val="4400"/>
              </a:pPr>
              <a:r>
                <a:rPr lang="en-GB" sz="2800"/>
                <a:t> CPD framework/schedule</a:t>
              </a:r>
              <a:endParaRPr lang="en-GB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5796F724-E82E-6D47-A3CC-1BB77B971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3321" y="209179"/>
              <a:ext cx="3206151" cy="961869"/>
            </a:xfrm>
            <a:prstGeom prst="rect">
              <a:avLst/>
            </a:prstGeom>
            <a:grpFill/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D87F9A-FFE3-9E3C-A4B7-4AA196F8DA73}"/>
              </a:ext>
            </a:extLst>
          </p:cNvPr>
          <p:cNvGraphicFramePr>
            <a:graphicFrameLocks noGrp="1"/>
          </p:cNvGraphicFramePr>
          <p:nvPr/>
        </p:nvGraphicFramePr>
        <p:xfrm>
          <a:off x="643758" y="1719624"/>
          <a:ext cx="10917925" cy="4485835"/>
        </p:xfrm>
        <a:graphic>
          <a:graphicData uri="http://schemas.openxmlformats.org/drawingml/2006/table">
            <a:tbl>
              <a:tblPr bandRow="1"/>
              <a:tblGrid>
                <a:gridCol w="1535336">
                  <a:extLst>
                    <a:ext uri="{9D8B030D-6E8A-4147-A177-3AD203B41FA5}">
                      <a16:colId xmlns:a16="http://schemas.microsoft.com/office/drawing/2014/main" val="3486078386"/>
                    </a:ext>
                  </a:extLst>
                </a:gridCol>
                <a:gridCol w="2719550">
                  <a:extLst>
                    <a:ext uri="{9D8B030D-6E8A-4147-A177-3AD203B41FA5}">
                      <a16:colId xmlns:a16="http://schemas.microsoft.com/office/drawing/2014/main" val="1515766847"/>
                    </a:ext>
                  </a:extLst>
                </a:gridCol>
                <a:gridCol w="1405758">
                  <a:extLst>
                    <a:ext uri="{9D8B030D-6E8A-4147-A177-3AD203B41FA5}">
                      <a16:colId xmlns:a16="http://schemas.microsoft.com/office/drawing/2014/main" val="4089765508"/>
                    </a:ext>
                  </a:extLst>
                </a:gridCol>
                <a:gridCol w="1510859">
                  <a:extLst>
                    <a:ext uri="{9D8B030D-6E8A-4147-A177-3AD203B41FA5}">
                      <a16:colId xmlns:a16="http://schemas.microsoft.com/office/drawing/2014/main" val="3340488760"/>
                    </a:ext>
                  </a:extLst>
                </a:gridCol>
                <a:gridCol w="3746422">
                  <a:extLst>
                    <a:ext uri="{9D8B030D-6E8A-4147-A177-3AD203B41FA5}">
                      <a16:colId xmlns:a16="http://schemas.microsoft.com/office/drawing/2014/main" val="38147384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Suggested </a:t>
                      </a:r>
                      <a:endParaRPr lang="en-GB" sz="1600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Time</a:t>
                      </a:r>
                      <a:endParaRPr lang="en-GB" sz="1600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Training</a:t>
                      </a:r>
                      <a:endParaRPr lang="en-GB" sz="1600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When</a:t>
                      </a:r>
                      <a:endParaRPr lang="en-GB" sz="1600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To whom</a:t>
                      </a:r>
                      <a:endParaRPr lang="en-GB" sz="1600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Resources</a:t>
                      </a:r>
                      <a:endParaRPr lang="en-GB" sz="1600" b="1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189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Year 1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term 1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effectLst/>
                          <a:latin typeface="Aptos"/>
                        </a:rPr>
                        <a:t>Climate Basics</a:t>
                      </a:r>
                      <a:endParaRPr lang="en-GB" sz="1600"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INSET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All school staff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425"/>
                        </a:lnSpc>
                      </a:pPr>
                      <a:r>
                        <a:rPr lang="en-GB" sz="1600" u="sng" strike="noStrike">
                          <a:solidFill>
                            <a:srgbClr val="0563C1"/>
                          </a:solidFill>
                          <a:effectLst/>
                          <a:latin typeface="Aptos"/>
                          <a:hlinkClick r:id="rId4"/>
                        </a:rPr>
                        <a:t>‘Great Big Lesson for Climate &amp; Nature’ - video</a:t>
                      </a:r>
                      <a:r>
                        <a:rPr lang="en-GB" sz="1600">
                          <a:effectLst/>
                          <a:latin typeface="Aptos"/>
                        </a:rPr>
                        <a:t> in training section of website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848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Year 1 </a:t>
                      </a:r>
                      <a:endParaRPr lang="en-US" sz="1600"/>
                    </a:p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term 1 or 2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effectLst/>
                          <a:latin typeface="Aptos"/>
                        </a:rPr>
                        <a:t>How to talk to young people about climate change</a:t>
                      </a:r>
                      <a:endParaRPr lang="en-GB" sz="1600"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INSET / staff meeting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Teaching staff and TAs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425"/>
                        </a:lnSpc>
                      </a:pPr>
                      <a:r>
                        <a:rPr lang="en-GB" sz="1600" u="sng" strike="noStrike">
                          <a:solidFill>
                            <a:srgbClr val="0563C1"/>
                          </a:solidFill>
                          <a:effectLst/>
                          <a:latin typeface="Aptos"/>
                          <a:hlinkClick r:id="rId4"/>
                        </a:rPr>
                        <a:t>ThoughtBox video</a:t>
                      </a:r>
                      <a:r>
                        <a:rPr lang="en-GB" sz="1600">
                          <a:effectLst/>
                          <a:latin typeface="Aptos"/>
                        </a:rPr>
                        <a:t> in training section of website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484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Year 1  </a:t>
                      </a:r>
                      <a:endParaRPr lang="en-US" sz="1600"/>
                    </a:p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term 2 or 3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effectLst/>
                          <a:latin typeface="Aptos"/>
                        </a:rPr>
                        <a:t>Curriculum Development </a:t>
                      </a:r>
                      <a:endParaRPr lang="en-GB" sz="16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effectLst/>
                          <a:latin typeface="Aptos"/>
                        </a:rPr>
                        <a:t>‘Conceptual milestones’ X2</a:t>
                      </a:r>
                      <a:endParaRPr lang="en-GB" sz="1600"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Staff meeting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Teaching staff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425"/>
                        </a:lnSpc>
                      </a:pPr>
                      <a:r>
                        <a:rPr lang="en-GB" sz="1600" u="sng" strike="noStrike">
                          <a:solidFill>
                            <a:srgbClr val="0563C1"/>
                          </a:solidFill>
                          <a:effectLst/>
                          <a:latin typeface="Aptos"/>
                          <a:hlinkClick r:id="rId5"/>
                        </a:rPr>
                        <a:t>Conceptual Milestones document</a:t>
                      </a:r>
                      <a:endParaRPr lang="en-GB" sz="1600"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575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Year 1  </a:t>
                      </a:r>
                      <a:endParaRPr lang="en-US" sz="1600"/>
                    </a:p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term 2 or 3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effectLst/>
                          <a:latin typeface="Aptos"/>
                        </a:rPr>
                        <a:t>Curriculum Development</a:t>
                      </a:r>
                      <a:endParaRPr lang="en-GB" sz="16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effectLst/>
                          <a:latin typeface="Aptos"/>
                        </a:rPr>
                        <a:t>‘Greening the Curriculum’ 1</a:t>
                      </a:r>
                      <a:endParaRPr lang="en-GB" sz="1600"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Staff meeting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Teaching staff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425"/>
                        </a:lnSpc>
                      </a:pPr>
                      <a:r>
                        <a:rPr lang="en-GB" sz="1600" u="sng" strike="noStrike">
                          <a:solidFill>
                            <a:srgbClr val="0563C1"/>
                          </a:solidFill>
                          <a:effectLst/>
                          <a:latin typeface="Aptos"/>
                          <a:hlinkClick r:id="rId6"/>
                        </a:rPr>
                        <a:t>Greening the curriculum documents</a:t>
                      </a:r>
                      <a:endParaRPr lang="en-GB" sz="1600"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6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Subsequent term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effectLst/>
                          <a:latin typeface="Aptos"/>
                        </a:rPr>
                        <a:t>‘Greening the Curriculum’ 2</a:t>
                      </a:r>
                      <a:endParaRPr lang="en-GB" sz="1600"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Staff meeting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Teaching staff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425"/>
                        </a:lnSpc>
                      </a:pPr>
                      <a:r>
                        <a:rPr lang="en-GB" sz="1600" u="sng" strike="noStrike">
                          <a:solidFill>
                            <a:srgbClr val="0563C1"/>
                          </a:solidFill>
                          <a:effectLst/>
                          <a:latin typeface="Aptos"/>
                          <a:hlinkClick r:id="rId6"/>
                        </a:rPr>
                        <a:t>Greening the curriculum documents</a:t>
                      </a:r>
                      <a:endParaRPr lang="en-GB" sz="1600"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5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Subsequent term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effectLst/>
                          <a:latin typeface="Aptos"/>
                        </a:rPr>
                        <a:t>‘Greening the Curriculum’ 3</a:t>
                      </a:r>
                      <a:endParaRPr lang="en-GB" sz="1600"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Staff meeting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Teaching staff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425"/>
                        </a:lnSpc>
                      </a:pPr>
                      <a:r>
                        <a:rPr lang="en-GB" sz="1600" u="sng" strike="noStrike">
                          <a:solidFill>
                            <a:srgbClr val="0563C1"/>
                          </a:solidFill>
                          <a:effectLst/>
                          <a:latin typeface="Aptos"/>
                          <a:hlinkClick r:id="rId6"/>
                        </a:rPr>
                        <a:t>Greening the curriculum documents</a:t>
                      </a:r>
                      <a:endParaRPr lang="en-GB" sz="1600"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0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Year 2 </a:t>
                      </a:r>
                    </a:p>
                  </a:txBody>
                  <a:tcPr marL="68580" marR="68580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600" b="1">
                          <a:effectLst/>
                          <a:latin typeface="Aptos"/>
                        </a:rPr>
                        <a:t>Reviewing success of initial curriculum</a:t>
                      </a:r>
                    </a:p>
                  </a:txBody>
                  <a:tcPr marL="68580" marR="68580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  <a:latin typeface="Aptos"/>
                        </a:rPr>
                        <a:t>Staff meeting</a:t>
                      </a:r>
                    </a:p>
                  </a:txBody>
                  <a:tcPr marL="68580" marR="68580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  <a:latin typeface="Aptos"/>
                        </a:rPr>
                        <a:t>Teaching staff</a:t>
                      </a:r>
                    </a:p>
                  </a:txBody>
                  <a:tcPr marL="68580" marR="68580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425"/>
                        </a:lnSpc>
                        <a:buNone/>
                      </a:pPr>
                      <a:r>
                        <a:rPr lang="en-GB" sz="1600" u="none" strike="noStrike">
                          <a:solidFill>
                            <a:srgbClr val="0563C1"/>
                          </a:solidFill>
                          <a:effectLst/>
                          <a:latin typeface="Aptos"/>
                        </a:rPr>
                        <a:t>Use of assessment resources</a:t>
                      </a:r>
                    </a:p>
                  </a:txBody>
                  <a:tcPr marL="68580" marR="68580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76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Year 2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effectLst/>
                          <a:latin typeface="Aptos"/>
                        </a:rPr>
                        <a:t>Outdoor Learning</a:t>
                      </a:r>
                      <a:endParaRPr lang="en-GB" sz="16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effectLst/>
                          <a:latin typeface="Aptos"/>
                        </a:rPr>
                        <a:t>Practical techniques and planning</a:t>
                      </a:r>
                      <a:endParaRPr lang="en-GB" sz="1600">
                        <a:effectLst/>
                        <a:latin typeface="Aptos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Staff meeting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Teaching staff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</a:pPr>
                      <a:r>
                        <a:rPr lang="en-GB" sz="1600">
                          <a:effectLst/>
                          <a:latin typeface="Aptos"/>
                        </a:rPr>
                        <a:t>Outdoor learning resources on OSOW website</a:t>
                      </a: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948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15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09D0-A279-D873-7A52-F3196AA0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576517" cy="1325563"/>
          </a:xfrm>
          <a:solidFill>
            <a:srgbClr val="009C64"/>
          </a:solidFill>
        </p:spPr>
        <p:txBody>
          <a:bodyPr/>
          <a:lstStyle/>
          <a:p>
            <a:r>
              <a:rPr lang="en-GB" b="1"/>
              <a:t>Our Schools, Our World</a:t>
            </a:r>
            <a:br>
              <a:rPr lang="en-GB" b="1"/>
            </a:br>
            <a:r>
              <a:rPr lang="en-GB"/>
              <a:t>Current NC provision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57C33-671D-0FBA-D7B8-51A0480863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82" y="1334295"/>
            <a:ext cx="10965351" cy="6168009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 </a:t>
            </a:r>
            <a:r>
              <a:rPr lang="en-US" sz="3200">
                <a:cs typeface="Calibri Light"/>
              </a:rPr>
              <a:t>Curriculum Development – Pupil Voice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1EB27-DCBA-3FD6-D9C4-E84103242B3C}"/>
              </a:ext>
            </a:extLst>
          </p:cNvPr>
          <p:cNvSpPr txBox="1"/>
          <p:nvPr/>
        </p:nvSpPr>
        <p:spPr>
          <a:xfrm>
            <a:off x="11042808" y="2090086"/>
            <a:ext cx="12518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Start 4:51min</a:t>
            </a: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B0DDC6-3FB4-A172-62AD-00C6AFE7F87A}"/>
              </a:ext>
            </a:extLst>
          </p:cNvPr>
          <p:cNvSpPr txBox="1"/>
          <p:nvPr/>
        </p:nvSpPr>
        <p:spPr>
          <a:xfrm>
            <a:off x="1095153" y="2090086"/>
            <a:ext cx="931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Embedded video removed for size, find here: </a:t>
            </a:r>
            <a:r>
              <a:rPr lang="en-GB" b="0" i="0" u="none" strike="noStrike" dirty="0">
                <a:effectLst/>
                <a:latin typeface="YouTube Noto"/>
                <a:hlinkClick r:id="rId3" tooltip="Share link"/>
              </a:rPr>
              <a:t>https://youtu.be/zEMEU59rOGM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99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DBDE9-9953-F65B-6E9E-981CFD3A8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0BCF-A35B-184A-43D7-73E8F735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576517" cy="1325563"/>
          </a:xfrm>
          <a:solidFill>
            <a:srgbClr val="009C64"/>
          </a:solidFill>
        </p:spPr>
        <p:txBody>
          <a:bodyPr/>
          <a:lstStyle/>
          <a:p>
            <a:r>
              <a:rPr lang="en-GB" b="1"/>
              <a:t>Our Schools, Our World</a:t>
            </a:r>
            <a:br>
              <a:rPr lang="en-GB" b="1"/>
            </a:br>
            <a:r>
              <a:rPr lang="en-GB"/>
              <a:t>A New 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A28F1-AC8D-CF29-7CD6-A65C973FC167}"/>
              </a:ext>
            </a:extLst>
          </p:cNvPr>
          <p:cNvSpPr txBox="1"/>
          <p:nvPr/>
        </p:nvSpPr>
        <p:spPr>
          <a:xfrm>
            <a:off x="1392528" y="2508576"/>
            <a:ext cx="3445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What if…</a:t>
            </a:r>
          </a:p>
        </p:txBody>
      </p:sp>
      <p:pic>
        <p:nvPicPr>
          <p:cNvPr id="9" name="Picture 8" descr="A group of colorful cubes with white text&#10;&#10;Description automatically generated">
            <a:extLst>
              <a:ext uri="{FF2B5EF4-FFF2-40B4-BE49-F238E27FC236}">
                <a16:creationId xmlns:a16="http://schemas.microsoft.com/office/drawing/2014/main" id="{CE604308-5132-305C-705E-DE200E5B06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87"/>
          <a:stretch/>
        </p:blipFill>
        <p:spPr>
          <a:xfrm>
            <a:off x="4838460" y="1243709"/>
            <a:ext cx="8435230" cy="5614291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9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</a:t>
            </a:r>
            <a:r>
              <a:rPr lang="en-US" sz="2800">
                <a:cs typeface="Calibri Light"/>
              </a:rPr>
              <a:t>Curriculum Development – Establishing a Vision</a:t>
            </a:r>
          </a:p>
        </p:txBody>
      </p:sp>
      <p:pic>
        <p:nvPicPr>
          <p:cNvPr id="3" name="Content Placeholder 2" descr="A collage of a person pointing at a sign&#10;&#10;Description automatically generated">
            <a:extLst>
              <a:ext uri="{FF2B5EF4-FFF2-40B4-BE49-F238E27FC236}">
                <a16:creationId xmlns:a16="http://schemas.microsoft.com/office/drawing/2014/main" id="{B0A76BF1-7372-CFC7-A212-4436439A2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676" y="1348105"/>
            <a:ext cx="9647927" cy="5509578"/>
          </a:xfr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 </a:t>
            </a:r>
            <a:r>
              <a:rPr lang="en-US" sz="3600">
                <a:cs typeface="Calibri Light"/>
              </a:rPr>
              <a:t>School Vision – an example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5C9BAA9-C1CD-1167-DFDC-3D8AE1A70998}"/>
              </a:ext>
            </a:extLst>
          </p:cNvPr>
          <p:cNvSpPr txBox="1"/>
          <p:nvPr/>
        </p:nvSpPr>
        <p:spPr>
          <a:xfrm>
            <a:off x="176595" y="1247775"/>
            <a:ext cx="11921936" cy="62170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Our school aims to be a truly sustainable school through 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holistic and integrated approach to our curriculum, campus and community. </a:t>
            </a:r>
          </a:p>
          <a:p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 will greatly increase the site biodiversity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substantially cut our carbon footprint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connect more deeply with nature, fully integrate outdoor learning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promote social justice for all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will provide a 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rich and relevant curriculum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which will give 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all our children the skills and knowledge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they need 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 engage with the challenges of the future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and enable them to find solutions.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will ensure we 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engage our students, staff and families in positive action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and empower them to 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changemakers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to shape the future. 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will 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support greater mental well-being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through encouraging 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all our school family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through this work to c</a:t>
            </a:r>
            <a:r>
              <a:rPr lang="en-GB" i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onnect with other people, to be physically active, to learn new skills, to give to others and to pay attention to the present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will develop close </a:t>
            </a:r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links with the council, schools, like-minded people and organisations 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 share and develop new and exciting ideas and practice</a:t>
            </a:r>
          </a:p>
          <a:p>
            <a:endParaRPr lang="en-GB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GB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example</a:t>
            </a:r>
            <a:endParaRPr lang="en-GB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  <a:p>
            <a:endParaRPr lang="en-GB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63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1609C5-95FA-2B7A-2F49-5C1EE8A94387}"/>
              </a:ext>
            </a:extLst>
          </p:cNvPr>
          <p:cNvGraphicFramePr/>
          <p:nvPr/>
        </p:nvGraphicFramePr>
        <p:xfrm>
          <a:off x="1316971" y="1047200"/>
          <a:ext cx="10034424" cy="570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27" name="Oval 5626">
            <a:extLst>
              <a:ext uri="{FF2B5EF4-FFF2-40B4-BE49-F238E27FC236}">
                <a16:creationId xmlns:a16="http://schemas.microsoft.com/office/drawing/2014/main" id="{E4C2E99E-9D85-72DD-CA73-DEFD31901A69}"/>
              </a:ext>
            </a:extLst>
          </p:cNvPr>
          <p:cNvSpPr/>
          <p:nvPr/>
        </p:nvSpPr>
        <p:spPr>
          <a:xfrm>
            <a:off x="5200650" y="2905125"/>
            <a:ext cx="2381250" cy="23526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Climate Change Curriculum </a:t>
            </a:r>
            <a:r>
              <a:rPr lang="en-GB"/>
              <a:t> </a:t>
            </a:r>
            <a:r>
              <a:rPr lang="en-GB" sz="1400"/>
              <a:t>zones of provision and influence</a:t>
            </a:r>
          </a:p>
        </p:txBody>
      </p:sp>
      <p:sp>
        <p:nvSpPr>
          <p:cNvPr id="5628" name="Arrow: Right 5627">
            <a:extLst>
              <a:ext uri="{FF2B5EF4-FFF2-40B4-BE49-F238E27FC236}">
                <a16:creationId xmlns:a16="http://schemas.microsoft.com/office/drawing/2014/main" id="{3FC5882B-EAE2-192F-FFEB-4AA2A8900408}"/>
              </a:ext>
            </a:extLst>
          </p:cNvPr>
          <p:cNvSpPr/>
          <p:nvPr/>
        </p:nvSpPr>
        <p:spPr>
          <a:xfrm>
            <a:off x="329104" y="3314699"/>
            <a:ext cx="2286000" cy="103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Pupil voice</a:t>
            </a:r>
          </a:p>
        </p:txBody>
      </p:sp>
      <p:sp>
        <p:nvSpPr>
          <p:cNvPr id="6188" name="Arrow: Right 6187">
            <a:extLst>
              <a:ext uri="{FF2B5EF4-FFF2-40B4-BE49-F238E27FC236}">
                <a16:creationId xmlns:a16="http://schemas.microsoft.com/office/drawing/2014/main" id="{BBEBAD3F-BA48-0454-7128-CAB6DBFD2DAC}"/>
              </a:ext>
            </a:extLst>
          </p:cNvPr>
          <p:cNvSpPr/>
          <p:nvPr/>
        </p:nvSpPr>
        <p:spPr>
          <a:xfrm rot="10800000">
            <a:off x="9747165" y="3314837"/>
            <a:ext cx="2286000" cy="1038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9639EC-F84A-7508-3CA8-13B6DDEF7EE1}"/>
              </a:ext>
            </a:extLst>
          </p:cNvPr>
          <p:cNvSpPr txBox="1"/>
          <p:nvPr/>
        </p:nvSpPr>
        <p:spPr>
          <a:xfrm>
            <a:off x="10112937" y="3511477"/>
            <a:ext cx="20057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Staff / community voice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A5D7EE-3A32-48CB-1231-E07929141342}"/>
              </a:ext>
            </a:extLst>
          </p:cNvPr>
          <p:cNvGrpSpPr/>
          <p:nvPr/>
        </p:nvGrpSpPr>
        <p:grpSpPr>
          <a:xfrm>
            <a:off x="-866" y="-1855"/>
            <a:ext cx="12193731" cy="1044143"/>
            <a:chOff x="40698" y="-4618"/>
            <a:chExt cx="12193731" cy="1044143"/>
          </a:xfrm>
          <a:solidFill>
            <a:srgbClr val="009C64"/>
          </a:solidFill>
        </p:grpSpPr>
        <p:sp>
          <p:nvSpPr>
            <p:cNvPr id="7" name="Google Shape;101;p1">
              <a:extLst>
                <a:ext uri="{FF2B5EF4-FFF2-40B4-BE49-F238E27FC236}">
                  <a16:creationId xmlns:a16="http://schemas.microsoft.com/office/drawing/2014/main" id="{E606FF3B-D35C-35EB-A0C8-009350F05506}"/>
                </a:ext>
              </a:extLst>
            </p:cNvPr>
            <p:cNvSpPr txBox="1">
              <a:spLocks/>
            </p:cNvSpPr>
            <p:nvPr/>
          </p:nvSpPr>
          <p:spPr>
            <a:xfrm>
              <a:off x="40698" y="-4618"/>
              <a:ext cx="12193731" cy="1044143"/>
            </a:xfrm>
            <a:prstGeom prst="rect">
              <a:avLst/>
            </a:prstGeom>
            <a:solidFill>
              <a:srgbClr val="009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dk1"/>
                </a:buClr>
                <a:buSzPts val="4400"/>
                <a:buFont typeface="Play"/>
                <a:buNone/>
              </a:pPr>
              <a:r>
                <a:rPr lang="en-GB" sz="3600" b="1">
                  <a:latin typeface="Calibri" panose="020F0502020204030204" pitchFamily="34" charset="0"/>
                  <a:cs typeface="Calibri" panose="020F0502020204030204" pitchFamily="34" charset="0"/>
                </a:rPr>
                <a:t>Our Schools, Our World</a:t>
              </a:r>
              <a:br>
                <a:rPr lang="en-GB" sz="3600" b="1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3200">
                  <a:latin typeface="Calibri" panose="020F0502020204030204" pitchFamily="34" charset="0"/>
                  <a:cs typeface="Calibri" panose="020F0502020204030204" pitchFamily="34" charset="0"/>
                </a:rPr>
                <a:t>Curriculum Development - Zones</a:t>
              </a:r>
              <a:endParaRPr lang="en-GB" sz="3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23B27B5F-F92B-2B68-CDAC-6B802D994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0837" y="95318"/>
              <a:ext cx="2925876" cy="83924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4103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 </a:t>
            </a:r>
            <a:r>
              <a:rPr lang="en-US" sz="3200">
                <a:cs typeface="Calibri Light"/>
              </a:rPr>
              <a:t>School values and learning attitudes</a:t>
            </a:r>
          </a:p>
        </p:txBody>
      </p:sp>
      <p:pic>
        <p:nvPicPr>
          <p:cNvPr id="3" name="Picture 2" descr="A word cloud with words&#10;&#10;Description automatically generated">
            <a:extLst>
              <a:ext uri="{FF2B5EF4-FFF2-40B4-BE49-F238E27FC236}">
                <a16:creationId xmlns:a16="http://schemas.microsoft.com/office/drawing/2014/main" id="{415E3391-DB9E-97A5-5349-554D8E033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17" y="1353502"/>
            <a:ext cx="8894445" cy="5319395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0DA819A1-7EBB-5BC9-64BC-919F1F682FBA}"/>
              </a:ext>
            </a:extLst>
          </p:cNvPr>
          <p:cNvSpPr txBox="1"/>
          <p:nvPr/>
        </p:nvSpPr>
        <p:spPr>
          <a:xfrm>
            <a:off x="7725152" y="1718072"/>
            <a:ext cx="429535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>
                <a:solidFill>
                  <a:schemeClr val="accent3">
                    <a:lumMod val="75000"/>
                  </a:schemeClr>
                </a:solidFill>
                <a:latin typeface="Bahnschrift SemiLight SemiConde" panose="020B05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In the context of thinking and acting sustainably?</a:t>
            </a: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0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prstGeom prst="rect">
            <a:avLst/>
          </a:prstGeom>
          <a:solidFill>
            <a:srgbClr val="35BCD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/>
              <a:t> </a:t>
            </a:r>
            <a:r>
              <a:rPr lang="en-US" sz="3600" b="1"/>
              <a:t>Our Schools, Our World</a:t>
            </a:r>
            <a:br>
              <a:rPr lang="en-US" sz="3600" b="1"/>
            </a:br>
            <a:r>
              <a:rPr lang="en-US" sz="3600" b="1"/>
              <a:t>  </a:t>
            </a:r>
            <a:r>
              <a:rPr lang="en-US" sz="3600"/>
              <a:t>Training Overview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body" idx="1"/>
          </p:nvPr>
        </p:nvSpPr>
        <p:spPr>
          <a:xfrm>
            <a:off x="187025" y="1493050"/>
            <a:ext cx="3906900" cy="5196600"/>
          </a:xfrm>
          <a:prstGeom prst="rect">
            <a:avLst/>
          </a:prstGeom>
          <a:solidFill>
            <a:srgbClr val="009C6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 b="1" u="sng">
                <a:latin typeface="+mn-lt"/>
              </a:rPr>
              <a:t>Day One</a:t>
            </a:r>
            <a:endParaRPr sz="1600" b="1" u="sng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 b="1" u="sng">
                <a:latin typeface="+mn-lt"/>
              </a:rPr>
              <a:t>Leading for Sustainability</a:t>
            </a:r>
            <a:endParaRPr sz="1600" u="sng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1600" b="1">
                <a:solidFill>
                  <a:schemeClr val="tx1"/>
                </a:solidFill>
                <a:latin typeface="+mn-lt"/>
              </a:rPr>
              <a:t>City Hall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 i="1">
                <a:latin typeface="+mn-lt"/>
              </a:rPr>
              <a:t>Attending: Heads, governor, SPL</a:t>
            </a:r>
            <a:endParaRPr sz="160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 i="1">
                <a:latin typeface="+mn-lt"/>
              </a:rPr>
              <a:t>------------------------------------------------------</a:t>
            </a:r>
            <a:endParaRPr sz="1600" i="1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>
                <a:solidFill>
                  <a:schemeClr val="tx1"/>
                </a:solidFill>
                <a:latin typeface="+mn-lt"/>
              </a:rPr>
              <a:t>9.15am – 3.30pm</a:t>
            </a:r>
            <a:endParaRPr sz="160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>
                <a:latin typeface="+mn-lt"/>
              </a:rPr>
              <a:t>Climate/Nature Basics </a:t>
            </a:r>
            <a:endParaRPr sz="160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 b="1">
                <a:latin typeface="+mn-lt"/>
              </a:rPr>
              <a:t>BREAK</a:t>
            </a:r>
            <a:endParaRPr sz="160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>
                <a:latin typeface="+mn-lt"/>
              </a:rPr>
              <a:t>Leading for Sustainability – Research</a:t>
            </a:r>
            <a:endParaRPr sz="160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 b="1">
                <a:latin typeface="+mn-lt"/>
              </a:rPr>
              <a:t>LUNCH</a:t>
            </a:r>
            <a:endParaRPr sz="160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>
                <a:latin typeface="+mn-lt"/>
              </a:rPr>
              <a:t>The OSOW Framework</a:t>
            </a:r>
            <a:endParaRPr sz="160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>
                <a:latin typeface="+mn-lt"/>
              </a:rPr>
              <a:t>Action Planning</a:t>
            </a:r>
            <a:endParaRPr sz="160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5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4177096" y="1493116"/>
            <a:ext cx="3906900" cy="5196600"/>
          </a:xfrm>
          <a:prstGeom prst="rect">
            <a:avLst/>
          </a:prstGeom>
          <a:solidFill>
            <a:srgbClr val="CDCC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 u="sng">
                <a:solidFill>
                  <a:schemeClr val="dk1"/>
                </a:solidFill>
                <a:latin typeface="+mj-lt"/>
              </a:rPr>
              <a:t>Day Two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 i="0" u="sng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Curriculum Development</a:t>
            </a:r>
            <a:endParaRPr sz="1600" u="sng">
              <a:solidFill>
                <a:schemeClr val="dk1"/>
              </a:solidFill>
              <a:latin typeface="+mj-lt"/>
            </a:endParaRPr>
          </a:p>
          <a:p>
            <a:r>
              <a:rPr lang="en-US" sz="1600" b="1" err="1">
                <a:solidFill>
                  <a:schemeClr val="tx1"/>
                </a:solidFill>
                <a:latin typeface="+mj-lt"/>
                <a:ea typeface="Calibri"/>
                <a:cs typeface="Calibri"/>
              </a:rPr>
              <a:t>Queensmead</a:t>
            </a:r>
            <a:r>
              <a:rPr lang="en-US" sz="1600" b="1">
                <a:solidFill>
                  <a:schemeClr val="tx1"/>
                </a:solidFill>
                <a:latin typeface="+mj-lt"/>
                <a:ea typeface="Calibri"/>
                <a:cs typeface="Calibri"/>
              </a:rPr>
              <a:t> Primary Academy</a:t>
            </a:r>
            <a:endParaRPr lang="en-US" sz="1600">
              <a:solidFill>
                <a:schemeClr val="tx1"/>
              </a:solidFill>
              <a:latin typeface="+mj-lt"/>
              <a:ea typeface="Calibri"/>
              <a:cs typeface="Calibri"/>
            </a:endParaRPr>
          </a:p>
          <a:p>
            <a:pPr>
              <a:buClr>
                <a:schemeClr val="dk1"/>
              </a:buClr>
              <a:buSzPts val="2800"/>
            </a:pPr>
            <a:endParaRPr lang="en-US" sz="1600" i="1">
              <a:solidFill>
                <a:schemeClr val="dk1"/>
              </a:solidFill>
              <a:latin typeface="+mj-lt"/>
            </a:endParaRPr>
          </a:p>
          <a:p>
            <a:pPr marL="0" marR="0" lvl="0" indent="0" algn="l">
              <a:spcAft>
                <a:spcPts val="0"/>
              </a:spcAft>
              <a:buSzPts val="2800"/>
              <a:buFont typeface="Arial"/>
              <a:buNone/>
            </a:pPr>
            <a:r>
              <a:rPr lang="en-US" sz="1600" i="1">
                <a:solidFill>
                  <a:schemeClr val="dk1"/>
                </a:solidFill>
                <a:latin typeface="+mj-lt"/>
              </a:rPr>
              <a:t>Attending: </a:t>
            </a:r>
            <a:r>
              <a:rPr lang="en-US" sz="1600" b="0" i="1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SPL</a:t>
            </a:r>
            <a:endParaRPr lang="en-GB" sz="1600">
              <a:solidFill>
                <a:schemeClr val="dk1"/>
              </a:solidFill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600" i="1">
                <a:solidFill>
                  <a:schemeClr val="dk1"/>
                </a:solidFill>
                <a:latin typeface="+mj-lt"/>
              </a:rPr>
              <a:t>------------------------------------------------------</a:t>
            </a:r>
            <a:endParaRPr lang="en-GB" sz="1600" b="0" i="1" u="none" strike="noStrike" cap="none">
              <a:solidFill>
                <a:schemeClr val="dk1"/>
              </a:solidFill>
              <a:latin typeface="+mj-lt"/>
              <a:ea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>
                <a:solidFill>
                  <a:schemeClr val="tx1"/>
                </a:solidFill>
                <a:latin typeface="+mj-lt"/>
              </a:rPr>
              <a:t>9.15am – 3.30pm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600">
              <a:solidFill>
                <a:schemeClr val="dk1"/>
              </a:solidFill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Curriculum Development</a:t>
            </a:r>
            <a:endParaRPr sz="1600">
              <a:solidFill>
                <a:schemeClr val="dk1"/>
              </a:solidFill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+mj-lt"/>
              </a:rPr>
              <a:t>BREAK</a:t>
            </a:r>
            <a:endParaRPr sz="1600">
              <a:solidFill>
                <a:schemeClr val="dk1"/>
              </a:solidFill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Curriculum Assessment</a:t>
            </a:r>
            <a:endParaRPr sz="1600">
              <a:solidFill>
                <a:schemeClr val="dk1"/>
              </a:solidFill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+mj-lt"/>
              </a:rPr>
              <a:t>LUNCH</a:t>
            </a:r>
            <a:endParaRPr sz="1600">
              <a:solidFill>
                <a:schemeClr val="dk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sz="1600">
                <a:solidFill>
                  <a:schemeClr val="dk1"/>
                </a:solidFill>
                <a:latin typeface="+mj-lt"/>
              </a:rPr>
              <a:t>Nature Connection &amp;</a:t>
            </a:r>
            <a:r>
              <a:rPr lang="en-US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Outdoor Learning </a:t>
            </a:r>
            <a:endParaRPr sz="1600">
              <a:solidFill>
                <a:schemeClr val="dk1"/>
              </a:solidFill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How to </a:t>
            </a:r>
            <a:r>
              <a:rPr lang="en-US" sz="1600">
                <a:solidFill>
                  <a:schemeClr val="dk1"/>
                </a:solidFill>
                <a:latin typeface="+mj-lt"/>
              </a:rPr>
              <a:t>T</a:t>
            </a:r>
            <a:r>
              <a:rPr lang="en-US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alk </a:t>
            </a:r>
            <a:r>
              <a:rPr lang="en-US" sz="1600">
                <a:solidFill>
                  <a:schemeClr val="dk1"/>
                </a:solidFill>
                <a:latin typeface="+mj-lt"/>
              </a:rPr>
              <a:t>A</a:t>
            </a:r>
            <a:r>
              <a:rPr lang="en-US"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bout Climate Change</a:t>
            </a:r>
            <a:endParaRPr sz="16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+mj-lt"/>
              </a:rPr>
              <a:t>(</a:t>
            </a:r>
            <a:r>
              <a:rPr lang="en-US" sz="1600" err="1">
                <a:solidFill>
                  <a:schemeClr val="dk1"/>
                </a:solidFill>
                <a:latin typeface="+mj-lt"/>
              </a:rPr>
              <a:t>ThoughtBox</a:t>
            </a:r>
            <a:r>
              <a:rPr lang="en-US" sz="1600">
                <a:solidFill>
                  <a:schemeClr val="dk1"/>
                </a:solidFill>
                <a:latin typeface="+mj-lt"/>
              </a:rPr>
              <a:t>)</a:t>
            </a:r>
            <a:endParaRPr sz="160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8167255" y="1493116"/>
            <a:ext cx="3906900" cy="5196600"/>
          </a:xfrm>
          <a:prstGeom prst="rect">
            <a:avLst/>
          </a:prstGeom>
          <a:solidFill>
            <a:srgbClr val="F3E73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8167255" y="1493050"/>
            <a:ext cx="3906900" cy="5183100"/>
          </a:xfrm>
          <a:prstGeom prst="rect">
            <a:avLst/>
          </a:prstGeom>
          <a:solidFill>
            <a:srgbClr val="F3E73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 u="sng" dirty="0">
                <a:solidFill>
                  <a:schemeClr val="dk1"/>
                </a:solidFill>
              </a:rPr>
              <a:t>Day Three</a:t>
            </a:r>
            <a:endParaRPr sz="1600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 u="sng" dirty="0">
                <a:solidFill>
                  <a:schemeClr val="dk1"/>
                </a:solidFill>
              </a:rPr>
              <a:t>Climate Action Planning</a:t>
            </a:r>
            <a:endParaRPr sz="1600" u="sng" dirty="0">
              <a:solidFill>
                <a:schemeClr val="dk1"/>
              </a:solidFill>
            </a:endParaRPr>
          </a:p>
          <a:p>
            <a:pPr>
              <a:buSzPts val="2800"/>
            </a:pPr>
            <a:r>
              <a:rPr lang="en-US" sz="1600" b="1" dirty="0">
                <a:solidFill>
                  <a:schemeClr val="dk1"/>
                </a:solidFill>
              </a:rPr>
              <a:t>City Hall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sz="1600" i="1" dirty="0">
                <a:solidFill>
                  <a:schemeClr val="dk1"/>
                </a:solidFill>
              </a:rPr>
              <a:t>Attending: SBM, Site Manager, (SPL where possible)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</a:rPr>
              <a:t>------------------------------------------------------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600" dirty="0"/>
              <a:t>9.15am – 3.30pm</a:t>
            </a:r>
          </a:p>
          <a:p>
            <a:pPr marL="0" lvl="0" indent="0" algn="l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</a:rPr>
              <a:t>Climate/Nature Basics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</a:rPr>
              <a:t>BREAK</a:t>
            </a:r>
            <a:endParaRPr sz="1600" dirty="0">
              <a:solidFill>
                <a:schemeClr val="dk1"/>
              </a:solidFill>
            </a:endParaRPr>
          </a:p>
          <a:p>
            <a:pPr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dk1"/>
                </a:solidFill>
              </a:rPr>
              <a:t>Climate Action Planning - background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</a:rPr>
              <a:t>LUNCH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</a:rPr>
              <a:t>Measuring Carbon</a:t>
            </a:r>
            <a:endParaRPr sz="1600" dirty="0">
              <a:solidFill>
                <a:schemeClr val="dk1"/>
              </a:solidFill>
            </a:endParaRPr>
          </a:p>
          <a:p>
            <a:pPr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dk1"/>
                </a:solidFill>
              </a:rPr>
              <a:t>Climate Action Planning - practical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 </a:t>
            </a:r>
            <a:r>
              <a:rPr lang="en-US" sz="3600">
                <a:cs typeface="Calibri Light"/>
              </a:rPr>
              <a:t>Planning overview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B78E51-47A3-C7A3-09D2-F30C7E463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24284"/>
              </p:ext>
            </p:extLst>
          </p:nvPr>
        </p:nvGraphicFramePr>
        <p:xfrm>
          <a:off x="448235" y="1400735"/>
          <a:ext cx="11659763" cy="57930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80487">
                  <a:extLst>
                    <a:ext uri="{9D8B030D-6E8A-4147-A177-3AD203B41FA5}">
                      <a16:colId xmlns:a16="http://schemas.microsoft.com/office/drawing/2014/main" val="1313553112"/>
                    </a:ext>
                  </a:extLst>
                </a:gridCol>
                <a:gridCol w="8079276">
                  <a:extLst>
                    <a:ext uri="{9D8B030D-6E8A-4147-A177-3AD203B41FA5}">
                      <a16:colId xmlns:a16="http://schemas.microsoft.com/office/drawing/2014/main" val="914452818"/>
                    </a:ext>
                  </a:extLst>
                </a:gridCol>
              </a:tblGrid>
              <a:tr h="145941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050"/>
                        </a:lnSpc>
                      </a:pPr>
                      <a:r>
                        <a:rPr lang="en-GB" sz="1600" b="1"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Biodiversity</a:t>
                      </a:r>
                    </a:p>
                    <a:p>
                      <a:pPr lvl="0" algn="ctr">
                        <a:lnSpc>
                          <a:spcPts val="1050"/>
                        </a:lnSpc>
                        <a:buNone/>
                      </a:pPr>
                      <a:endParaRPr lang="en-GB" sz="1600" b="1"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22441" marR="22441" marT="14049" marB="140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620950"/>
                  </a:ext>
                </a:extLst>
              </a:tr>
              <a:tr h="145941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050"/>
                        </a:lnSpc>
                      </a:pPr>
                      <a:r>
                        <a:rPr lang="en-GB" sz="1600" b="1"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Sum 24</a:t>
                      </a:r>
                      <a:endParaRPr lang="en-GB" sz="1600">
                        <a:effectLst/>
                        <a:latin typeface="Calibri"/>
                      </a:endParaRPr>
                    </a:p>
                  </a:txBody>
                  <a:tcPr marL="22441" marR="22441" marT="14049" marB="140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071672"/>
                  </a:ext>
                </a:extLst>
              </a:tr>
              <a:tr h="133779">
                <a:tc>
                  <a:txBody>
                    <a:bodyPr/>
                    <a:lstStyle/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800">
                          <a:effectLst/>
                          <a:latin typeface="Aptos"/>
                        </a:rPr>
                        <a:t>Assembly Concepts</a:t>
                      </a:r>
                    </a:p>
                  </a:txBody>
                  <a:tcPr marL="22441" marR="22441" marT="14049" marB="140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Diversity</a:t>
                      </a:r>
                    </a:p>
                  </a:txBody>
                  <a:tcPr marL="22441" marR="22441" marT="14049" marB="140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349453"/>
                  </a:ext>
                </a:extLst>
              </a:tr>
              <a:tr h="802690">
                <a:tc>
                  <a:txBody>
                    <a:bodyPr/>
                    <a:lstStyle/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800">
                          <a:effectLst/>
                          <a:latin typeface="Aptos"/>
                        </a:rPr>
                        <a:t>Assembly Knowledge</a:t>
                      </a:r>
                    </a:p>
                  </a:txBody>
                  <a:tcPr marL="22441" marR="22441" marT="14049" marB="140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975"/>
                        </a:lnSpc>
                        <a:buFont typeface="+mj-lt"/>
                        <a:buAutoNum type="arabicPeriod"/>
                      </a:pPr>
                      <a:r>
                        <a:rPr lang="en-GB" sz="1100">
                          <a:effectLst/>
                          <a:latin typeface="Aptos"/>
                        </a:rPr>
                        <a:t>Celebration of our natural world - What is biodiversity and why is it important?</a:t>
                      </a:r>
                    </a:p>
                    <a:p>
                      <a:pPr marL="342900" lvl="0" indent="-342900" fontAlgn="base">
                        <a:lnSpc>
                          <a:spcPts val="975"/>
                        </a:lnSpc>
                        <a:buFont typeface="+mj-lt"/>
                        <a:buAutoNum type="arabicPeriod"/>
                      </a:pPr>
                      <a:r>
                        <a:rPr lang="en-GB" sz="1100">
                          <a:effectLst/>
                          <a:latin typeface="Aptos"/>
                        </a:rPr>
                        <a:t>Ecosystems and trophic cascade</a:t>
                      </a:r>
                    </a:p>
                    <a:p>
                      <a:pPr marL="342900" lvl="0" indent="-342900" fontAlgn="base">
                        <a:lnSpc>
                          <a:spcPts val="975"/>
                        </a:lnSpc>
                        <a:buFont typeface="+mj-lt"/>
                        <a:buAutoNum type="arabicPeriod"/>
                      </a:pPr>
                      <a:r>
                        <a:rPr lang="en-GB" sz="1100">
                          <a:effectLst/>
                          <a:latin typeface="Aptos"/>
                        </a:rPr>
                        <a:t>Our local ecosystem - Our Living Coast</a:t>
                      </a:r>
                    </a:p>
                    <a:p>
                      <a:pPr marL="342900" lvl="0" indent="-342900" fontAlgn="base">
                        <a:lnSpc>
                          <a:spcPts val="975"/>
                        </a:lnSpc>
                        <a:buFont typeface="+mj-lt"/>
                        <a:buAutoNum type="arabicPeriod"/>
                      </a:pPr>
                      <a:r>
                        <a:rPr lang="en-GB" sz="1100">
                          <a:effectLst/>
                          <a:latin typeface="Aptos"/>
                        </a:rPr>
                        <a:t>30 days wild in June</a:t>
                      </a:r>
                    </a:p>
                    <a:p>
                      <a:pPr marL="342900" lvl="0" indent="-342900" fontAlgn="base">
                        <a:lnSpc>
                          <a:spcPts val="975"/>
                        </a:lnSpc>
                        <a:buFont typeface="+mj-lt"/>
                        <a:buAutoNum type="arabicPeriod"/>
                      </a:pPr>
                      <a:r>
                        <a:rPr lang="en-GB" sz="1100">
                          <a:effectLst/>
                          <a:latin typeface="Aptos"/>
                        </a:rPr>
                        <a:t>Human impact on biodiversity</a:t>
                      </a:r>
                    </a:p>
                    <a:p>
                      <a:pPr marL="342900" lvl="0" indent="-342900" fontAlgn="base">
                        <a:lnSpc>
                          <a:spcPts val="975"/>
                        </a:lnSpc>
                        <a:buFont typeface="+mj-lt"/>
                        <a:buAutoNum type="arabicPeriod"/>
                      </a:pPr>
                      <a:r>
                        <a:rPr lang="en-GB" sz="1100">
                          <a:effectLst/>
                          <a:latin typeface="Aptos"/>
                        </a:rPr>
                        <a:t>The school environment</a:t>
                      </a:r>
                    </a:p>
                    <a:p>
                      <a:pPr fontAlgn="base">
                        <a:lnSpc>
                          <a:spcPts val="105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22441" marR="22441" marT="14049" marB="140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294579"/>
                  </a:ext>
                </a:extLst>
              </a:tr>
              <a:tr h="462153">
                <a:tc>
                  <a:txBody>
                    <a:bodyPr/>
                    <a:lstStyle/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800">
                          <a:effectLst/>
                          <a:latin typeface="Aptos"/>
                        </a:rPr>
                        <a:t>Key concepts</a:t>
                      </a:r>
                    </a:p>
                  </a:txBody>
                  <a:tcPr marL="22441" marR="22441" marT="14049" marB="140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What is biodiversity and what is its value?</a:t>
                      </a: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What is an ecosystem?</a:t>
                      </a: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Life in our biosphere - living coast</a:t>
                      </a: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Impact of actions on biodiversity and ability of planet to adjust</a:t>
                      </a:r>
                    </a:p>
                  </a:txBody>
                  <a:tcPr marL="22441" marR="22441" marT="14049" marB="140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431493"/>
                  </a:ext>
                </a:extLst>
              </a:tr>
              <a:tr h="2456724">
                <a:tc>
                  <a:txBody>
                    <a:bodyPr/>
                    <a:lstStyle/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800">
                          <a:effectLst/>
                          <a:latin typeface="Aptos"/>
                        </a:rPr>
                        <a:t>Class/School action</a:t>
                      </a:r>
                    </a:p>
                  </a:txBody>
                  <a:tcPr marL="22441" marR="22441" marT="14049" marB="140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975"/>
                        </a:lnSpc>
                      </a:pPr>
                      <a:br>
                        <a:rPr lang="en-GB" sz="1100">
                          <a:effectLst/>
                          <a:latin typeface="Aptos"/>
                        </a:rPr>
                      </a:br>
                      <a:r>
                        <a:rPr lang="en-GB" sz="1100">
                          <a:effectLst/>
                          <a:latin typeface="Aptos"/>
                        </a:rPr>
                        <a:t>Enhancement and expansion of biodiversity areas – e.g. development of infant playground area</a:t>
                      </a:r>
                    </a:p>
                    <a:p>
                      <a:pPr lvl="0">
                        <a:lnSpc>
                          <a:spcPts val="975"/>
                        </a:lnSpc>
                        <a:buNone/>
                      </a:pPr>
                      <a:endParaRPr lang="en-GB" sz="11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Playground identification guides</a:t>
                      </a:r>
                    </a:p>
                    <a:p>
                      <a:pPr lvl="0">
                        <a:lnSpc>
                          <a:spcPts val="975"/>
                        </a:lnSpc>
                        <a:buNone/>
                      </a:pPr>
                      <a:endParaRPr lang="en-GB" sz="11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Development of use of pond and forest garden – more planting and resourcing</a:t>
                      </a:r>
                    </a:p>
                    <a:p>
                      <a:pPr lvl="0">
                        <a:lnSpc>
                          <a:spcPts val="975"/>
                        </a:lnSpc>
                        <a:buNone/>
                      </a:pPr>
                      <a:endParaRPr lang="en-GB" sz="11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Join Meadow Project</a:t>
                      </a:r>
                    </a:p>
                    <a:p>
                      <a:pPr lvl="0">
                        <a:lnSpc>
                          <a:spcPts val="975"/>
                        </a:lnSpc>
                        <a:buNone/>
                      </a:pPr>
                      <a:endParaRPr lang="en-GB" sz="11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No Mow May</a:t>
                      </a:r>
                    </a:p>
                    <a:p>
                      <a:pPr lvl="0">
                        <a:lnSpc>
                          <a:spcPts val="975"/>
                        </a:lnSpc>
                        <a:buNone/>
                      </a:pPr>
                      <a:endParaRPr lang="en-GB" sz="11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School growing project – plant fruit trees</a:t>
                      </a:r>
                    </a:p>
                    <a:p>
                      <a:pPr lvl="0">
                        <a:lnSpc>
                          <a:spcPts val="975"/>
                        </a:lnSpc>
                        <a:buNone/>
                      </a:pPr>
                      <a:endParaRPr lang="en-GB" sz="11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Plants in each class </a:t>
                      </a:r>
                    </a:p>
                    <a:p>
                      <a:pPr lvl="0">
                        <a:lnSpc>
                          <a:spcPts val="975"/>
                        </a:lnSpc>
                        <a:buNone/>
                      </a:pPr>
                      <a:endParaRPr lang="en-GB" sz="11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Composting established</a:t>
                      </a:r>
                    </a:p>
                    <a:p>
                      <a:pPr lvl="0">
                        <a:lnSpc>
                          <a:spcPts val="975"/>
                        </a:lnSpc>
                        <a:buNone/>
                      </a:pPr>
                      <a:endParaRPr lang="en-GB" sz="11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30 days Wild June</a:t>
                      </a:r>
                    </a:p>
                    <a:p>
                      <a:pPr fontAlgn="base">
                        <a:lnSpc>
                          <a:spcPts val="1050"/>
                        </a:lnSpc>
                      </a:pPr>
                      <a:br>
                        <a:rPr lang="en-GB" sz="900">
                          <a:effectLst/>
                          <a:latin typeface="Calibri"/>
                        </a:rPr>
                      </a:br>
                      <a:br>
                        <a:rPr lang="en-GB" sz="900">
                          <a:effectLst/>
                          <a:latin typeface="Calibri"/>
                        </a:rPr>
                      </a:br>
                      <a:endParaRPr lang="en-GB" sz="1100">
                        <a:effectLst/>
                        <a:latin typeface="Aptos"/>
                      </a:endParaRPr>
                    </a:p>
                  </a:txBody>
                  <a:tcPr marL="22441" marR="22441" marT="14049" marB="140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588571"/>
                  </a:ext>
                </a:extLst>
              </a:tr>
              <a:tr h="790528">
                <a:tc>
                  <a:txBody>
                    <a:bodyPr/>
                    <a:lstStyle/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800">
                          <a:effectLst/>
                          <a:latin typeface="Aptos"/>
                        </a:rPr>
                        <a:t>Family Commitment/ Pledge</a:t>
                      </a:r>
                    </a:p>
                    <a:p>
                      <a:pPr fontAlgn="base">
                        <a:lnSpc>
                          <a:spcPts val="1050"/>
                        </a:lnSpc>
                      </a:pPr>
                      <a:br>
                        <a:rPr lang="en-GB" sz="900">
                          <a:effectLst/>
                          <a:latin typeface="Calibri"/>
                        </a:rPr>
                      </a:br>
                      <a:br>
                        <a:rPr lang="en-GB" sz="900">
                          <a:effectLst/>
                          <a:latin typeface="Calibri"/>
                        </a:rPr>
                      </a:br>
                      <a:br>
                        <a:rPr lang="en-GB" sz="900">
                          <a:effectLst/>
                          <a:latin typeface="Calibri"/>
                        </a:rPr>
                      </a:br>
                      <a:br>
                        <a:rPr lang="en-GB" sz="900">
                          <a:effectLst/>
                          <a:latin typeface="Calibri"/>
                        </a:rPr>
                      </a:br>
                      <a:endParaRPr lang="en-GB" sz="1800">
                        <a:effectLst/>
                        <a:latin typeface="Aptos"/>
                      </a:endParaRPr>
                    </a:p>
                  </a:txBody>
                  <a:tcPr marL="22441" marR="22441" marT="14049" marB="140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How can we encourage biodiversity at home – flats/houses –guides provided</a:t>
                      </a: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Challenge – learn the names of the trees in our neighbourhood</a:t>
                      </a: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Community celebration – Me and my plants. Photos + names of plants we love at home or on the way to school</a:t>
                      </a: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What can you find in a metre squared of grass? Competition – types of plants/insects</a:t>
                      </a: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30 days wild</a:t>
                      </a:r>
                    </a:p>
                    <a:p>
                      <a:pPr fontAlgn="base">
                        <a:lnSpc>
                          <a:spcPts val="975"/>
                        </a:lnSpc>
                      </a:pPr>
                      <a:r>
                        <a:rPr lang="en-GB" sz="1100">
                          <a:effectLst/>
                          <a:latin typeface="Aptos"/>
                        </a:rPr>
                        <a:t>No mow may in home gardens</a:t>
                      </a:r>
                    </a:p>
                  </a:txBody>
                  <a:tcPr marL="22441" marR="22441" marT="14049" marB="1404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005091"/>
                  </a:ext>
                </a:extLst>
              </a:tr>
            </a:tbl>
          </a:graphicData>
        </a:graphic>
      </p:graphicFrame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31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491" y="6566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</a:t>
            </a:r>
            <a:r>
              <a:rPr lang="en-US" sz="3600">
                <a:cs typeface="Calibri Light"/>
              </a:rPr>
              <a:t>   Planning overview –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47304F-3844-4A4E-4DDB-1D1AA5654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17659"/>
              </p:ext>
            </p:extLst>
          </p:nvPr>
        </p:nvGraphicFramePr>
        <p:xfrm>
          <a:off x="268941" y="1411941"/>
          <a:ext cx="11757185" cy="51563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22282">
                  <a:extLst>
                    <a:ext uri="{9D8B030D-6E8A-4147-A177-3AD203B41FA5}">
                      <a16:colId xmlns:a16="http://schemas.microsoft.com/office/drawing/2014/main" val="1951739596"/>
                    </a:ext>
                  </a:extLst>
                </a:gridCol>
                <a:gridCol w="6634903">
                  <a:extLst>
                    <a:ext uri="{9D8B030D-6E8A-4147-A177-3AD203B41FA5}">
                      <a16:colId xmlns:a16="http://schemas.microsoft.com/office/drawing/2014/main" val="1985451809"/>
                    </a:ext>
                  </a:extLst>
                </a:gridCol>
              </a:tblGrid>
              <a:tr h="798400"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Connection with nature</a:t>
                      </a:r>
                    </a:p>
                    <a:p>
                      <a:pPr fontAlgn="base">
                        <a:lnSpc>
                          <a:spcPts val="1350"/>
                        </a:lnSpc>
                      </a:pPr>
                      <a:br>
                        <a:rPr lang="en-GB" sz="1100">
                          <a:effectLst/>
                          <a:latin typeface="Calibri"/>
                        </a:rPr>
                      </a:br>
                      <a:endParaRPr lang="en-GB" sz="1200">
                        <a:effectLst/>
                        <a:latin typeface="Aptos"/>
                      </a:endParaRP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Biodiversity areas development in school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Downs and diversity – Each class to explore annually on at least one trip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Plant a tree campaign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2"/>
                        </a:rPr>
                        <a:t>https://www.woodlandtrust.org.uk/blog/2020/03/nature-detectives/</a:t>
                      </a:r>
                      <a:endParaRPr lang="en-GB" sz="12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Swift project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Wildlife walk with picnic – whole school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David Attenborough film spectacular</a:t>
                      </a: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714301"/>
                  </a:ext>
                </a:extLst>
              </a:tr>
              <a:tr h="155244"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Outdoor learning</a:t>
                      </a: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More outdoor classroom focusing on well-being - </a:t>
                      </a: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3"/>
                        </a:rPr>
                        <a:t>https://www.ltl.org.uk/free-resources/</a:t>
                      </a:r>
                      <a:endParaRPr lang="en-GB" sz="1200">
                        <a:effectLst/>
                        <a:latin typeface="Aptos"/>
                      </a:endParaRP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74593"/>
                  </a:ext>
                </a:extLst>
              </a:tr>
              <a:tr h="255044"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Ethical purchasing/sustainable practice as a school</a:t>
                      </a: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Palm oil/local produce/commit to vegan lunch days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4"/>
                        </a:rPr>
                        <a:t>http://www.worldwiseschools.ie/downloads/Ethical-Purchasing-Guide.pdf</a:t>
                      </a:r>
                      <a:endParaRPr lang="en-GB" sz="1200">
                        <a:effectLst/>
                        <a:latin typeface="Aptos"/>
                      </a:endParaRP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099958"/>
                  </a:ext>
                </a:extLst>
              </a:tr>
              <a:tr h="377021"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Campaigning</a:t>
                      </a: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Work with school lunch company – more vegan options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5"/>
                        </a:rPr>
                        <a:t>https://www.wwf.org.uk/updates/8-things-know-about-palm-oil</a:t>
                      </a:r>
                      <a:endParaRPr lang="en-GB" sz="12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Campaign against palm oil - letter writing MPs</a:t>
                      </a: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258708"/>
                  </a:ext>
                </a:extLst>
              </a:tr>
              <a:tr h="2905293"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Connecting with local organisations</a:t>
                      </a: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 u="sng">
                          <a:effectLst/>
                          <a:latin typeface="Aptos"/>
                        </a:rPr>
                        <a:t>Class Talks and Assemblies</a:t>
                      </a:r>
                      <a:endParaRPr lang="en-GB" sz="12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825"/>
                        </a:lnSpc>
                      </a:pPr>
                      <a:br>
                        <a:rPr lang="en-GB" sz="1200">
                          <a:effectLst/>
                          <a:latin typeface="Aptos"/>
                        </a:rPr>
                      </a:br>
                      <a:r>
                        <a:rPr lang="en-GB" sz="1200">
                          <a:effectLst/>
                          <a:latin typeface="Aptos"/>
                        </a:rPr>
                        <a:t>Brighton and hove food partnership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solidFill>
                            <a:srgbClr val="7030A0"/>
                          </a:solidFill>
                          <a:effectLst/>
                          <a:latin typeface="Aptos"/>
                        </a:rPr>
                        <a:t>https://bhfood.org.uk/</a:t>
                      </a:r>
                      <a:endParaRPr lang="en-GB" sz="12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Just one tree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6"/>
                        </a:rPr>
                        <a:t>https://www.justonetree.life/</a:t>
                      </a:r>
                      <a:endParaRPr lang="en-GB" sz="12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Forest schools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RSPB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7"/>
                        </a:rPr>
                        <a:t>https://ww2.rspb.org.uk/groups/brighton</a:t>
                      </a:r>
                      <a:endParaRPr lang="en-GB" sz="12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8"/>
                        </a:rPr>
                        <a:t>https://www.rspb.org.uk/globalassets/downloads/documents/positions/education/top-tips-for-schools-to-engage-with-biodiversity.pdf</a:t>
                      </a:r>
                      <a:br>
                        <a:rPr lang="en-GB" sz="1200">
                          <a:effectLst/>
                          <a:latin typeface="Aptos"/>
                        </a:rPr>
                      </a:br>
                      <a:r>
                        <a:rPr lang="en-GB" sz="1200">
                          <a:effectLst/>
                          <a:latin typeface="Aptos"/>
                        </a:rPr>
                        <a:t>Local wildlife Campaigners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Permaculture trust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9"/>
                        </a:rPr>
                        <a:t>https://brightonpermaculture.org.uk/</a:t>
                      </a:r>
                      <a:endParaRPr lang="en-GB" sz="12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Sussex Wildlife Trust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10"/>
                        </a:rPr>
                        <a:t>https://sussexwildlifetrust.org.uk/</a:t>
                      </a:r>
                      <a:endParaRPr lang="en-GB" sz="12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Brighton Greenway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11"/>
                        </a:rPr>
                        <a:t>http://www.brightongreenway.uk/</a:t>
                      </a:r>
                      <a:endParaRPr lang="en-GB" sz="12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Stringer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Nature 2020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12"/>
                        </a:rPr>
                        <a:t>https://www.nature2020.org.uk/</a:t>
                      </a:r>
                      <a:endParaRPr lang="en-GB" sz="1200">
                        <a:effectLst/>
                        <a:latin typeface="Aptos"/>
                      </a:endParaRP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Community Orchard Whitehawk</a:t>
                      </a:r>
                    </a:p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https://bhfood.org.uk/directory/</a:t>
                      </a: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13"/>
                        </a:rPr>
                        <a:t>racehill-community-orchar</a:t>
                      </a: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</a:rPr>
                        <a:t>d</a:t>
                      </a:r>
                      <a:r>
                        <a:rPr lang="en-GB" sz="1200" u="sng" strike="noStrike">
                          <a:solidFill>
                            <a:srgbClr val="6B9F25"/>
                          </a:solidFill>
                          <a:effectLst/>
                          <a:latin typeface="Apto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</a:t>
                      </a:r>
                      <a:endParaRPr lang="en-GB" sz="1200">
                        <a:effectLst/>
                        <a:latin typeface="Aptos"/>
                      </a:endParaRP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693059"/>
                  </a:ext>
                </a:extLst>
              </a:tr>
              <a:tr h="510089"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Staff Behaviour</a:t>
                      </a: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Environmental volunteering opportunities/staff relaxation area outside</a:t>
                      </a:r>
                    </a:p>
                    <a:p>
                      <a:pPr fontAlgn="base">
                        <a:lnSpc>
                          <a:spcPts val="1350"/>
                        </a:lnSpc>
                      </a:pPr>
                      <a:br>
                        <a:rPr lang="en-GB" sz="1100">
                          <a:effectLst/>
                          <a:latin typeface="Calibri"/>
                        </a:rPr>
                      </a:br>
                      <a:endParaRPr lang="en-GB" sz="1200">
                        <a:effectLst/>
                        <a:latin typeface="Aptos"/>
                      </a:endParaRP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45811"/>
                  </a:ext>
                </a:extLst>
              </a:tr>
              <a:tr h="155244"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Learning Behaviours/Values/Relationships </a:t>
                      </a: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825"/>
                        </a:lnSpc>
                      </a:pPr>
                      <a:r>
                        <a:rPr lang="en-GB" sz="1200">
                          <a:effectLst/>
                          <a:latin typeface="Aptos"/>
                        </a:rPr>
                        <a:t>Celebration of diversity/beauty of nature – mindfulness and imagination in nature activities</a:t>
                      </a:r>
                    </a:p>
                  </a:txBody>
                  <a:tcPr marL="21965" marR="21965" marT="13754" marB="1375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19307"/>
                  </a:ext>
                </a:extLst>
              </a:tr>
            </a:tbl>
          </a:graphicData>
        </a:graphic>
      </p:graphicFrame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8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61"/>
          <p:cNvSpPr txBox="1"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prstGeom prst="rect">
            <a:avLst/>
          </a:prstGeom>
          <a:solidFill>
            <a:srgbClr val="35BCD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 </a:t>
            </a:r>
            <a:r>
              <a:rPr lang="en-US" sz="3600" b="1"/>
              <a:t>Our Schools Our World</a:t>
            </a:r>
            <a:br>
              <a:rPr lang="en-US" sz="3600" b="1"/>
            </a:br>
            <a:r>
              <a:rPr lang="en-US" sz="3600" b="1"/>
              <a:t> </a:t>
            </a:r>
            <a:r>
              <a:rPr lang="en-US" sz="3200"/>
              <a:t>www.osow-</a:t>
            </a:r>
            <a:r>
              <a:rPr lang="en-US" sz="3200">
                <a:solidFill>
                  <a:schemeClr val="tx1"/>
                </a:solidFill>
              </a:rPr>
              <a:t>leicester</a:t>
            </a:r>
            <a:r>
              <a:rPr lang="en-US" sz="3200"/>
              <a:t>.co.uk</a:t>
            </a:r>
            <a:r>
              <a:rPr lang="en-US" sz="3600"/>
              <a:t> </a:t>
            </a: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271E5-0023-E2E0-359C-D5EE4358C2D8}"/>
              </a:ext>
            </a:extLst>
          </p:cNvPr>
          <p:cNvSpPr txBox="1"/>
          <p:nvPr/>
        </p:nvSpPr>
        <p:spPr>
          <a:xfrm>
            <a:off x="9394098" y="6147640"/>
            <a:ext cx="2771775" cy="7078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/>
              <a:t>Climate999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690F1C1-AD46-E5E9-AB13-7F6F1A2B01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D3518-1746-0D8F-91F2-47E216C029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46" y="1544653"/>
            <a:ext cx="9675339" cy="481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7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 </a:t>
            </a:r>
            <a:r>
              <a:rPr lang="en-US" sz="3200">
                <a:cs typeface="Calibri Light"/>
              </a:rPr>
              <a:t>Curriculum Development - research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4934649-69FB-41A9-A7A3-1A8573CDF605}"/>
              </a:ext>
            </a:extLst>
          </p:cNvPr>
          <p:cNvSpPr txBox="1"/>
          <p:nvPr/>
        </p:nvSpPr>
        <p:spPr>
          <a:xfrm>
            <a:off x="547936" y="1915448"/>
            <a:ext cx="1078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>
                <a:latin typeface="Arial" panose="020B0604020202020204" pitchFamily="34" charset="0"/>
                <a:cs typeface="Arial" panose="020B0604020202020204" pitchFamily="34" charset="0"/>
              </a:rPr>
              <a:t>Most effective approaches to climate change and environmental education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E2C03CC-0660-4608-B9A4-13C92154EA6E}"/>
              </a:ext>
            </a:extLst>
          </p:cNvPr>
          <p:cNvSpPr txBox="1"/>
          <p:nvPr/>
        </p:nvSpPr>
        <p:spPr>
          <a:xfrm>
            <a:off x="984655" y="3792541"/>
            <a:ext cx="10305816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Identifying effective climate change education strategies: a systematic review of the research</a:t>
            </a: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Martha C. Monroe, Richard R. Plate, Annie </a:t>
            </a:r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</a:rPr>
              <a:t>Oxarart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, Alison Bowers &amp; </a:t>
            </a:r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</a:rPr>
              <a:t>Willandia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</a:rPr>
              <a:t>Chaves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Weblink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  <a:hlinkClick r:id="rId2" action="ppaction://hlinkfile"/>
            </a:endParaRPr>
          </a:p>
          <a:p>
            <a:endParaRPr lang="en-GB"/>
          </a:p>
          <a:p>
            <a:endParaRPr lang="en-GB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20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200" b="1">
                <a:cs typeface="Calibri Light"/>
              </a:rPr>
              <a:t>     </a:t>
            </a:r>
            <a:r>
              <a:rPr lang="en-US" sz="3200">
                <a:cs typeface="Calibri Light"/>
              </a:rPr>
              <a:t>Curriculum Development - research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BF318A7-2DAE-33FD-98E1-9FF92CB25A1C}"/>
              </a:ext>
            </a:extLst>
          </p:cNvPr>
          <p:cNvSpPr txBox="1"/>
          <p:nvPr/>
        </p:nvSpPr>
        <p:spPr>
          <a:xfrm>
            <a:off x="478451" y="1599041"/>
            <a:ext cx="11023091" cy="559395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learner-</a:t>
            </a: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centred – active, hands-on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inquiry-based learning opportunities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connects to personally relevant experiences or building on student ideas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students learn from each other by allowing them to compare ideas and discuss viewpoints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thinking visible by using models, visuals, data collection and analysis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systems thinking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connects with nature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404040"/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51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>
            <a:normAutofit/>
          </a:bodyPr>
          <a:lstStyle/>
          <a:p>
            <a:r>
              <a:rPr lang="en-US" sz="3200">
                <a:cs typeface="Calibri Light"/>
              </a:rPr>
              <a:t>    </a:t>
            </a:r>
            <a:r>
              <a:rPr lang="en-US" sz="3200" b="1">
                <a:cs typeface="Calibri Light"/>
              </a:rPr>
              <a:t>Our Schools, Our World </a:t>
            </a:r>
            <a:br>
              <a:rPr lang="en-US" sz="3200" b="1">
                <a:cs typeface="Calibri Light"/>
              </a:rPr>
            </a:br>
            <a:r>
              <a:rPr lang="en-US" sz="3200" b="1">
                <a:cs typeface="Calibri Light"/>
              </a:rPr>
              <a:t>     </a:t>
            </a:r>
            <a:r>
              <a:rPr lang="en-US" sz="3200">
                <a:cs typeface="Calibri Light"/>
              </a:rPr>
              <a:t>Curriculum Development - research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BF318A7-2DAE-33FD-98E1-9FF92CB25A1C}"/>
              </a:ext>
            </a:extLst>
          </p:cNvPr>
          <p:cNvSpPr txBox="1"/>
          <p:nvPr/>
        </p:nvSpPr>
        <p:spPr>
          <a:xfrm>
            <a:off x="581968" y="1349297"/>
            <a:ext cx="11023091" cy="559395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emotional resilience – a curriculum of hope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local community but makes global connections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solutioned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focused and leads to practical action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inspired by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changemakers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4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</a:t>
            </a:r>
            <a:endParaRPr lang="en-US" sz="360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CFB09-DF26-FCA7-92D5-17C6B72B0992}"/>
              </a:ext>
            </a:extLst>
          </p:cNvPr>
          <p:cNvSpPr txBox="1"/>
          <p:nvPr/>
        </p:nvSpPr>
        <p:spPr>
          <a:xfrm>
            <a:off x="954237" y="2496877"/>
            <a:ext cx="1036268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The OSOW curriculum framework </a:t>
            </a:r>
            <a:endParaRPr lang="en-US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55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</a:t>
            </a:r>
            <a:r>
              <a:rPr lang="en-US" sz="3200">
                <a:cs typeface="Calibri Light"/>
              </a:rPr>
              <a:t>Wider Resources (National)</a:t>
            </a:r>
          </a:p>
        </p:txBody>
      </p:sp>
      <p:pic>
        <p:nvPicPr>
          <p:cNvPr id="3" name="Picture 2" descr="A collage of logos&#10;&#10;Description automatically generated">
            <a:extLst>
              <a:ext uri="{FF2B5EF4-FFF2-40B4-BE49-F238E27FC236}">
                <a16:creationId xmlns:a16="http://schemas.microsoft.com/office/drawing/2014/main" id="{D931180C-2494-510F-58A3-963975853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0" y="1453198"/>
            <a:ext cx="7251700" cy="5404485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83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 </a:t>
            </a:r>
            <a:r>
              <a:rPr lang="en-US" sz="3200">
                <a:cs typeface="Calibri Light"/>
              </a:rPr>
              <a:t>Curriculum Development- progression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99760-E90E-7F99-8E77-AEEE317F9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68" y="1348422"/>
            <a:ext cx="8063865" cy="5512435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57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 </a:t>
            </a:r>
            <a:r>
              <a:rPr lang="en-US" sz="3200">
                <a:cs typeface="Calibri Light"/>
              </a:rPr>
              <a:t>Curriculum Development - assemblies</a:t>
            </a:r>
          </a:p>
        </p:txBody>
      </p:sp>
      <p:pic>
        <p:nvPicPr>
          <p:cNvPr id="3" name="Picture 2" descr="A green rectangular sign with white text&#10;&#10;Description automatically generated">
            <a:extLst>
              <a:ext uri="{FF2B5EF4-FFF2-40B4-BE49-F238E27FC236}">
                <a16:creationId xmlns:a16="http://schemas.microsoft.com/office/drawing/2014/main" id="{3E18DFE3-0A9B-3F7C-361F-048A9FB83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83" y="1344325"/>
            <a:ext cx="8166735" cy="5525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B1FD95-3CD6-AAB3-CA97-3A0F7A834856}"/>
              </a:ext>
            </a:extLst>
          </p:cNvPr>
          <p:cNvSpPr txBox="1"/>
          <p:nvPr/>
        </p:nvSpPr>
        <p:spPr>
          <a:xfrm>
            <a:off x="4230414" y="1445173"/>
            <a:ext cx="4703378" cy="5878532"/>
          </a:xfrm>
          <a:prstGeom prst="rect">
            <a:avLst/>
          </a:prstGeom>
          <a:solidFill>
            <a:srgbClr val="F4E7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Areas to cover in assemblies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The wonders of ….. / Celebration of …</a:t>
            </a:r>
          </a:p>
          <a:p>
            <a:pPr marL="342900" indent="-342900">
              <a:buAutoNum type="arabicPeriod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Scientific background / impact of human activities on environment</a:t>
            </a:r>
          </a:p>
          <a:p>
            <a:pPr marL="342900" indent="-342900">
              <a:buAutoNum type="arabicPeriod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000" err="1">
                <a:latin typeface="Arial" panose="020B0604020202020204" pitchFamily="34" charset="0"/>
                <a:cs typeface="Arial" panose="020B0604020202020204" pitchFamily="34" charset="0"/>
              </a:rPr>
              <a:t>Changemakers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– local, national, global.  Link to climate justice</a:t>
            </a:r>
          </a:p>
          <a:p>
            <a:pPr marL="342900" indent="-342900">
              <a:buAutoNum type="arabicPeriod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School and class actions</a:t>
            </a:r>
          </a:p>
          <a:p>
            <a:pPr marL="342900" indent="-342900">
              <a:buAutoNum type="arabicPeriod"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5.  Family actions</a:t>
            </a:r>
          </a:p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6.  Celebration of pledges and personal / community response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5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Delay 22">
            <a:extLst>
              <a:ext uri="{FF2B5EF4-FFF2-40B4-BE49-F238E27FC236}">
                <a16:creationId xmlns:a16="http://schemas.microsoft.com/office/drawing/2014/main" id="{77E40A5A-06C5-0C04-1833-FDD2EDA0F4EE}"/>
              </a:ext>
            </a:extLst>
          </p:cNvPr>
          <p:cNvSpPr/>
          <p:nvPr/>
        </p:nvSpPr>
        <p:spPr>
          <a:xfrm>
            <a:off x="-5121675" y="-317825"/>
            <a:ext cx="7724877" cy="7410790"/>
          </a:xfrm>
          <a:prstGeom prst="flowChartDelay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857C13-2E39-1FD5-5D72-B5E99E9701E2}"/>
              </a:ext>
            </a:extLst>
          </p:cNvPr>
          <p:cNvSpPr txBox="1"/>
          <p:nvPr/>
        </p:nvSpPr>
        <p:spPr>
          <a:xfrm>
            <a:off x="-214344" y="2644170"/>
            <a:ext cx="264990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/>
              <a:t>Our Schools</a:t>
            </a:r>
          </a:p>
        </p:txBody>
      </p:sp>
      <p:pic>
        <p:nvPicPr>
          <p:cNvPr id="5" name="Picture 4" descr="A shield with a flower and shells&#10;&#10;Description automatically generated">
            <a:extLst>
              <a:ext uri="{FF2B5EF4-FFF2-40B4-BE49-F238E27FC236}">
                <a16:creationId xmlns:a16="http://schemas.microsoft.com/office/drawing/2014/main" id="{7220531F-B409-9E71-313C-EC9EB2955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752" y="135565"/>
            <a:ext cx="933450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08E936-21CD-5266-5D61-95EE65F1EE1E}"/>
              </a:ext>
            </a:extLst>
          </p:cNvPr>
          <p:cNvSpPr txBox="1"/>
          <p:nvPr/>
        </p:nvSpPr>
        <p:spPr>
          <a:xfrm>
            <a:off x="2603202" y="135565"/>
            <a:ext cx="8665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i="0">
                <a:effectLst/>
                <a:latin typeface="Comfortaa"/>
              </a:rPr>
              <a:t>Montrose School</a:t>
            </a:r>
          </a:p>
          <a:p>
            <a:pPr algn="l"/>
            <a:r>
              <a:rPr lang="en-GB" sz="2000" b="0" i="0">
                <a:effectLst/>
                <a:latin typeface="Montserrat" panose="00000500000000000000" pitchFamily="2" charset="0"/>
              </a:rPr>
              <a:t>Achieving, Caring, Aspiring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619FCF-D439-BADA-C8BC-A6FF17C889E6}"/>
              </a:ext>
            </a:extLst>
          </p:cNvPr>
          <p:cNvSpPr txBox="1"/>
          <p:nvPr/>
        </p:nvSpPr>
        <p:spPr>
          <a:xfrm>
            <a:off x="10316021" y="6150114"/>
            <a:ext cx="2099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i="0" err="1">
                <a:effectLst/>
                <a:latin typeface="Comfortaa"/>
              </a:rPr>
              <a:t>Scraptoft</a:t>
            </a:r>
            <a:r>
              <a:rPr lang="en-GB" sz="2000" b="1" i="0">
                <a:effectLst/>
                <a:latin typeface="Comfortaa"/>
              </a:rPr>
              <a:t> Valley Primary School</a:t>
            </a:r>
            <a:endParaRPr lang="en-GB" sz="2000" b="0" i="0">
              <a:effectLst/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71230A-10B4-6A33-86D5-35075483E56F}"/>
              </a:ext>
            </a:extLst>
          </p:cNvPr>
          <p:cNvSpPr txBox="1"/>
          <p:nvPr/>
        </p:nvSpPr>
        <p:spPr>
          <a:xfrm>
            <a:off x="278728" y="6114834"/>
            <a:ext cx="30150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i="0" err="1">
                <a:effectLst/>
                <a:latin typeface="Comfortaa"/>
              </a:rPr>
              <a:t>Queensmead</a:t>
            </a:r>
            <a:r>
              <a:rPr lang="en-GB" sz="2000" b="1" i="0">
                <a:effectLst/>
                <a:latin typeface="Comfortaa"/>
              </a:rPr>
              <a:t> </a:t>
            </a:r>
          </a:p>
          <a:p>
            <a:pPr algn="r"/>
            <a:r>
              <a:rPr lang="en-GB" sz="2000" b="1" i="0">
                <a:effectLst/>
                <a:latin typeface="Comfortaa"/>
              </a:rPr>
              <a:t>Primary Academy</a:t>
            </a:r>
            <a:endParaRPr lang="en-GB" sz="2000" b="0" i="0">
              <a:effectLst/>
              <a:latin typeface="Montserrat" panose="00000500000000000000" pitchFamily="2" charset="0"/>
            </a:endParaRPr>
          </a:p>
        </p:txBody>
      </p:sp>
      <p:pic>
        <p:nvPicPr>
          <p:cNvPr id="22" name="Picture 21" descr="A purple and white logo&#10;&#10;Description automatically generated">
            <a:extLst>
              <a:ext uri="{FF2B5EF4-FFF2-40B4-BE49-F238E27FC236}">
                <a16:creationId xmlns:a16="http://schemas.microsoft.com/office/drawing/2014/main" id="{D32F2191-8F66-CA89-4559-ED8021173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054" y="5226165"/>
            <a:ext cx="933450" cy="981941"/>
          </a:xfrm>
          <a:prstGeom prst="rect">
            <a:avLst/>
          </a:prstGeom>
        </p:spPr>
      </p:pic>
      <p:pic>
        <p:nvPicPr>
          <p:cNvPr id="25" name="Picture 24" descr="A group of trees with text&#10;&#10;Description automatically generated">
            <a:extLst>
              <a:ext uri="{FF2B5EF4-FFF2-40B4-BE49-F238E27FC236}">
                <a16:creationId xmlns:a16="http://schemas.microsoft.com/office/drawing/2014/main" id="{20017343-C334-02BC-CCE5-479D4FE7C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096" y="1185800"/>
            <a:ext cx="1743425" cy="1682889"/>
          </a:xfrm>
          <a:prstGeom prst="rect">
            <a:avLst/>
          </a:prstGeom>
        </p:spPr>
      </p:pic>
      <p:pic>
        <p:nvPicPr>
          <p:cNvPr id="27" name="Picture 26" descr="A logo of a school&#10;&#10;Description automatically generated">
            <a:extLst>
              <a:ext uri="{FF2B5EF4-FFF2-40B4-BE49-F238E27FC236}">
                <a16:creationId xmlns:a16="http://schemas.microsoft.com/office/drawing/2014/main" id="{9E4EFD9D-A703-EB9A-B4EF-46857FAD8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719" y="2102671"/>
            <a:ext cx="1905000" cy="1905000"/>
          </a:xfrm>
          <a:prstGeom prst="rect">
            <a:avLst/>
          </a:prstGeom>
        </p:spPr>
      </p:pic>
      <p:pic>
        <p:nvPicPr>
          <p:cNvPr id="29" name="Picture 28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55B52D26-88D4-C7D2-4E79-AE3A01BBF5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528" y="1103235"/>
            <a:ext cx="1711840" cy="1735726"/>
          </a:xfrm>
          <a:prstGeom prst="rect">
            <a:avLst/>
          </a:prstGeom>
        </p:spPr>
      </p:pic>
      <p:pic>
        <p:nvPicPr>
          <p:cNvPr id="31" name="Picture 30" descr="A logo with colorful arrows&#10;&#10;Description automatically generated">
            <a:extLst>
              <a:ext uri="{FF2B5EF4-FFF2-40B4-BE49-F238E27FC236}">
                <a16:creationId xmlns:a16="http://schemas.microsoft.com/office/drawing/2014/main" id="{47D3A7B9-BAA4-1D0F-DBD2-7C94BA2A1C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74" y="116072"/>
            <a:ext cx="1890868" cy="1238693"/>
          </a:xfrm>
          <a:prstGeom prst="rect">
            <a:avLst/>
          </a:prstGeom>
        </p:spPr>
      </p:pic>
      <p:pic>
        <p:nvPicPr>
          <p:cNvPr id="1025" name="Picture 1024" descr="A blue and white shield with a cross and a boat&#10;&#10;Description automatically generated">
            <a:extLst>
              <a:ext uri="{FF2B5EF4-FFF2-40B4-BE49-F238E27FC236}">
                <a16:creationId xmlns:a16="http://schemas.microsoft.com/office/drawing/2014/main" id="{C519EAB0-D076-2A4C-1749-13470C7C659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769" y="4784259"/>
            <a:ext cx="1289503" cy="1365855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42437FED-1BCF-5079-0ED1-C4A24FEE0BE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361" y="5508543"/>
            <a:ext cx="2257511" cy="1066124"/>
          </a:xfrm>
          <a:prstGeom prst="rect">
            <a:avLst/>
          </a:prstGeom>
        </p:spPr>
      </p:pic>
      <p:pic>
        <p:nvPicPr>
          <p:cNvPr id="1031" name="Picture 1030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07186CD8-326B-764E-EEA7-11A990568C1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34" y="3098745"/>
            <a:ext cx="3048265" cy="868864"/>
          </a:xfrm>
          <a:prstGeom prst="rect">
            <a:avLst/>
          </a:prstGeom>
        </p:spPr>
      </p:pic>
      <p:pic>
        <p:nvPicPr>
          <p:cNvPr id="1035" name="Picture 1034" descr="A close-up of a logo&#10;&#10;Description automatically generated">
            <a:extLst>
              <a:ext uri="{FF2B5EF4-FFF2-40B4-BE49-F238E27FC236}">
                <a16:creationId xmlns:a16="http://schemas.microsoft.com/office/drawing/2014/main" id="{88D6EADD-D9F8-B122-8252-C95BBFC88A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175" y="4121919"/>
            <a:ext cx="2819772" cy="972335"/>
          </a:xfrm>
          <a:prstGeom prst="rect">
            <a:avLst/>
          </a:prstGeom>
        </p:spPr>
      </p:pic>
      <p:pic>
        <p:nvPicPr>
          <p:cNvPr id="1039" name="Picture 103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D934846-53E5-6125-B3CB-D522127EF3D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491" y="4613643"/>
            <a:ext cx="2775740" cy="832252"/>
          </a:xfrm>
          <a:prstGeom prst="rect">
            <a:avLst/>
          </a:prstGeom>
        </p:spPr>
      </p:pic>
      <p:pic>
        <p:nvPicPr>
          <p:cNvPr id="1043" name="Picture 104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24D7AAD9-DE00-AFAF-6B22-1613392E7F0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927" y="1103585"/>
            <a:ext cx="2965287" cy="1233448"/>
          </a:xfrm>
          <a:prstGeom prst="rect">
            <a:avLst/>
          </a:prstGeom>
        </p:spPr>
      </p:pic>
      <p:pic>
        <p:nvPicPr>
          <p:cNvPr id="1047" name="Picture 104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8D390425-75F2-6E23-F35D-CCD6B888B0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959" y="212512"/>
            <a:ext cx="2945272" cy="985864"/>
          </a:xfrm>
          <a:prstGeom prst="rect">
            <a:avLst/>
          </a:prstGeom>
        </p:spPr>
      </p:pic>
      <p:pic>
        <p:nvPicPr>
          <p:cNvPr id="1050" name="Picture 1049" descr="A logo with red text&#10;&#10;Description automatically generated">
            <a:extLst>
              <a:ext uri="{FF2B5EF4-FFF2-40B4-BE49-F238E27FC236}">
                <a16:creationId xmlns:a16="http://schemas.microsoft.com/office/drawing/2014/main" id="{6C48ECA0-0C05-8A83-5740-5A9F849AA13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955" y="2292916"/>
            <a:ext cx="3011276" cy="1092090"/>
          </a:xfrm>
          <a:prstGeom prst="rect">
            <a:avLst/>
          </a:prstGeom>
        </p:spPr>
      </p:pic>
      <p:pic>
        <p:nvPicPr>
          <p:cNvPr id="1053" name="Picture 1052" descr="A logo with blue text&#10;&#10;Description automatically generated">
            <a:extLst>
              <a:ext uri="{FF2B5EF4-FFF2-40B4-BE49-F238E27FC236}">
                <a16:creationId xmlns:a16="http://schemas.microsoft.com/office/drawing/2014/main" id="{58DCDE94-1626-092B-09D9-462D81C27F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425" y="3525154"/>
            <a:ext cx="2803220" cy="1168011"/>
          </a:xfrm>
          <a:prstGeom prst="rect">
            <a:avLst/>
          </a:prstGeom>
        </p:spPr>
      </p:pic>
      <p:pic>
        <p:nvPicPr>
          <p:cNvPr id="1055" name="Picture 1054" descr="A green and black logo&#10;&#10;Description automatically generated">
            <a:extLst>
              <a:ext uri="{FF2B5EF4-FFF2-40B4-BE49-F238E27FC236}">
                <a16:creationId xmlns:a16="http://schemas.microsoft.com/office/drawing/2014/main" id="{74770E89-9477-6B27-114B-7F42AD65F406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811" y="5483240"/>
            <a:ext cx="2948834" cy="8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79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2400" b="1">
                <a:cs typeface="Calibri Light"/>
              </a:rPr>
              <a:t>     </a:t>
            </a:r>
            <a:r>
              <a:rPr lang="en-US" sz="2400">
                <a:cs typeface="Calibri Light"/>
              </a:rPr>
              <a:t>Curriculum Learning Outcomes – 4 key areas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8DE34C8-2DD0-0965-6137-869DDA881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961560"/>
              </p:ext>
            </p:extLst>
          </p:nvPr>
        </p:nvGraphicFramePr>
        <p:xfrm>
          <a:off x="2872819" y="1350963"/>
          <a:ext cx="5446951" cy="550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61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55575C7B-7AA2-3600-B814-73CBF6933794}"/>
              </a:ext>
            </a:extLst>
          </p:cNvPr>
          <p:cNvSpPr txBox="1"/>
          <p:nvPr/>
        </p:nvSpPr>
        <p:spPr>
          <a:xfrm>
            <a:off x="512284" y="1824457"/>
            <a:ext cx="11465624" cy="58962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developing the taught curriculum, we have:</a:t>
            </a:r>
            <a:endParaRPr lang="en-US" sz="2400" b="1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3995" indent="-21399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Consulted pupils, staff and families</a:t>
            </a:r>
          </a:p>
          <a:p>
            <a:pPr marL="213995" indent="-21399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Taken into account the context of our school and all the characteristics of our pupils</a:t>
            </a:r>
          </a:p>
          <a:p>
            <a:pPr marL="213995" indent="-21399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Sought to foster a sense of hope through encouraging pro-environmental behaviours  and solution focussed thinking</a:t>
            </a:r>
          </a:p>
          <a:p>
            <a:pPr marL="213995" indent="-21399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Mapped the key knowledge, skills and attitudes to live with and in a changing climate</a:t>
            </a:r>
          </a:p>
          <a:p>
            <a:pPr marL="213995" indent="-21399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Ensured our pupils understand systems thinking</a:t>
            </a:r>
          </a:p>
          <a:p>
            <a:pPr marL="213995" indent="-21399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240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98D6063-7DCE-4567-A05A-E8CCD18A3F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050" y="185816"/>
            <a:ext cx="3486150" cy="99044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4C751E0-CDB9-C5E8-2060-21A9B3F21311}"/>
              </a:ext>
            </a:extLst>
          </p:cNvPr>
          <p:cNvGrpSpPr/>
          <p:nvPr/>
        </p:nvGrpSpPr>
        <p:grpSpPr>
          <a:xfrm>
            <a:off x="-48491" y="7670"/>
            <a:ext cx="12288981" cy="1339418"/>
            <a:chOff x="-48491" y="7670"/>
            <a:chExt cx="12288981" cy="1339418"/>
          </a:xfrm>
        </p:grpSpPr>
        <p:sp>
          <p:nvSpPr>
            <p:cNvPr id="8" name="Google Shape;101;p1">
              <a:extLst>
                <a:ext uri="{FF2B5EF4-FFF2-40B4-BE49-F238E27FC236}">
                  <a16:creationId xmlns:a16="http://schemas.microsoft.com/office/drawing/2014/main" id="{12F6EC52-3B19-1769-9B3E-CDC8195DE82C}"/>
                </a:ext>
              </a:extLst>
            </p:cNvPr>
            <p:cNvSpPr txBox="1">
              <a:spLocks/>
            </p:cNvSpPr>
            <p:nvPr/>
          </p:nvSpPr>
          <p:spPr>
            <a:xfrm>
              <a:off x="-48491" y="7670"/>
              <a:ext cx="12288981" cy="1339418"/>
            </a:xfrm>
            <a:prstGeom prst="rect">
              <a:avLst/>
            </a:prstGeom>
            <a:solidFill>
              <a:srgbClr val="009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dk1"/>
                </a:buClr>
                <a:buSzPts val="4400"/>
                <a:buFont typeface="Play"/>
                <a:buNone/>
              </a:pPr>
              <a:r>
                <a:rPr lang="en-GB" sz="3600" b="1">
                  <a:latin typeface="Arial" panose="020B0604020202020204" pitchFamily="34" charset="0"/>
                  <a:cs typeface="Arial" panose="020B0604020202020204" pitchFamily="34" charset="0"/>
                </a:rPr>
                <a:t>Our Schools, Our World</a:t>
              </a:r>
              <a:br>
                <a:rPr lang="en-GB" sz="36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3200">
                  <a:latin typeface="Arial" panose="020B0604020202020204" pitchFamily="34" charset="0"/>
                  <a:cs typeface="Arial" panose="020B0604020202020204" pitchFamily="34" charset="0"/>
                </a:rPr>
                <a:t>School Curriculum Statement</a:t>
              </a:r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B9EC51EF-6BD3-9481-73F7-F81925404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1757" y="211942"/>
              <a:ext cx="3206151" cy="961869"/>
            </a:xfrm>
            <a:prstGeom prst="rect">
              <a:avLst/>
            </a:prstGeom>
            <a:solidFill>
              <a:srgbClr val="009C64"/>
            </a:solidFill>
          </p:spPr>
        </p:pic>
      </p:grpSp>
    </p:spTree>
    <p:extLst>
      <p:ext uri="{BB962C8B-B14F-4D97-AF65-F5344CB8AC3E}">
        <p14:creationId xmlns:p14="http://schemas.microsoft.com/office/powerpoint/2010/main" val="2109978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55575C7B-7AA2-3600-B814-73CBF6933794}"/>
              </a:ext>
            </a:extLst>
          </p:cNvPr>
          <p:cNvSpPr txBox="1"/>
          <p:nvPr/>
        </p:nvSpPr>
        <p:spPr>
          <a:xfrm>
            <a:off x="512284" y="1898886"/>
            <a:ext cx="11465624" cy="4633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developing the taught curriculum, we have: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995" indent="-21399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Considered research into effective curriculums</a:t>
            </a:r>
          </a:p>
          <a:p>
            <a:pPr marL="213995" indent="-21399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Linked the learning to action</a:t>
            </a:r>
          </a:p>
          <a:p>
            <a:pPr marL="213995" indent="-21399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Integrated environmental education across subjects</a:t>
            </a:r>
          </a:p>
          <a:p>
            <a:pPr marL="213995" indent="-21399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Significantly increased the regularity of outdoor learning and nature connection</a:t>
            </a:r>
          </a:p>
          <a:p>
            <a:pPr marL="213995" indent="-21399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Provided the opportunity to explore global environmental issues and climate justice</a:t>
            </a:r>
          </a:p>
          <a:p>
            <a:pPr marL="213995" indent="-21399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Laid the foundations in green technology skills and green careers</a:t>
            </a:r>
            <a:endParaRPr lang="en-US" sz="240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FC534A3-91DB-3936-9925-476C72EFBC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050" y="185816"/>
            <a:ext cx="3486150" cy="99044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0D10DFC-7A31-AEE5-0955-2BF818B74F3E}"/>
              </a:ext>
            </a:extLst>
          </p:cNvPr>
          <p:cNvGrpSpPr/>
          <p:nvPr/>
        </p:nvGrpSpPr>
        <p:grpSpPr>
          <a:xfrm>
            <a:off x="-48491" y="7670"/>
            <a:ext cx="12288981" cy="1339418"/>
            <a:chOff x="-48491" y="7670"/>
            <a:chExt cx="12288981" cy="1339418"/>
          </a:xfrm>
        </p:grpSpPr>
        <p:sp>
          <p:nvSpPr>
            <p:cNvPr id="8" name="Google Shape;101;p1">
              <a:extLst>
                <a:ext uri="{FF2B5EF4-FFF2-40B4-BE49-F238E27FC236}">
                  <a16:creationId xmlns:a16="http://schemas.microsoft.com/office/drawing/2014/main" id="{12CF3E73-DCB7-94C2-1F43-3A3DD6F83F16}"/>
                </a:ext>
              </a:extLst>
            </p:cNvPr>
            <p:cNvSpPr txBox="1">
              <a:spLocks/>
            </p:cNvSpPr>
            <p:nvPr/>
          </p:nvSpPr>
          <p:spPr>
            <a:xfrm>
              <a:off x="-48491" y="7670"/>
              <a:ext cx="12288981" cy="1339418"/>
            </a:xfrm>
            <a:prstGeom prst="rect">
              <a:avLst/>
            </a:prstGeom>
            <a:solidFill>
              <a:srgbClr val="009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dk1"/>
                </a:buClr>
                <a:buSzPts val="4400"/>
                <a:buFont typeface="Play"/>
                <a:buNone/>
              </a:pPr>
              <a:r>
                <a:rPr lang="en-GB" sz="3600" b="1">
                  <a:latin typeface="Arial" panose="020B0604020202020204" pitchFamily="34" charset="0"/>
                  <a:cs typeface="Arial" panose="020B0604020202020204" pitchFamily="34" charset="0"/>
                </a:rPr>
                <a:t>Our Schools, Our World</a:t>
              </a:r>
              <a:br>
                <a:rPr lang="en-GB" sz="36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3200">
                  <a:latin typeface="Arial" panose="020B0604020202020204" pitchFamily="34" charset="0"/>
                  <a:cs typeface="Arial" panose="020B0604020202020204" pitchFamily="34" charset="0"/>
                </a:rPr>
                <a:t>School Curriculum Statement</a:t>
              </a:r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D735AE48-8037-764B-B4EB-832C26564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1757" y="211942"/>
              <a:ext cx="3206151" cy="961869"/>
            </a:xfrm>
            <a:prstGeom prst="rect">
              <a:avLst/>
            </a:prstGeom>
            <a:solidFill>
              <a:srgbClr val="009C64"/>
            </a:solidFill>
          </p:spPr>
        </p:pic>
      </p:grpSp>
    </p:spTree>
    <p:extLst>
      <p:ext uri="{BB962C8B-B14F-4D97-AF65-F5344CB8AC3E}">
        <p14:creationId xmlns:p14="http://schemas.microsoft.com/office/powerpoint/2010/main" val="2624835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  <a:ln>
            <a:solidFill>
              <a:srgbClr val="4472C4"/>
            </a:solidFill>
          </a:ln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 </a:t>
            </a:r>
            <a:r>
              <a:rPr lang="en-US" sz="3200">
                <a:cs typeface="Calibri Light"/>
              </a:rPr>
              <a:t>Assessing Impact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FC2BD686-56FD-0D56-3A7B-A1D60A07898D}"/>
              </a:ext>
            </a:extLst>
          </p:cNvPr>
          <p:cNvSpPr>
            <a:spLocks noGrp="1"/>
          </p:cNvSpPr>
          <p:nvPr/>
        </p:nvSpPr>
        <p:spPr>
          <a:xfrm>
            <a:off x="1193377" y="1972734"/>
            <a:ext cx="3703320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42A703DF-FCE8-6913-6D93-6715404DB102}"/>
              </a:ext>
            </a:extLst>
          </p:cNvPr>
          <p:cNvSpPr>
            <a:spLocks noGrp="1"/>
          </p:cNvSpPr>
          <p:nvPr/>
        </p:nvSpPr>
        <p:spPr>
          <a:xfrm>
            <a:off x="6246377" y="1968501"/>
            <a:ext cx="4031403" cy="403394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u="sng"/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538BC-ACE3-2114-91EC-B7D3AC46799B}"/>
              </a:ext>
            </a:extLst>
          </p:cNvPr>
          <p:cNvSpPr txBox="1"/>
          <p:nvPr/>
        </p:nvSpPr>
        <p:spPr>
          <a:xfrm>
            <a:off x="432547" y="1452282"/>
            <a:ext cx="44801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Why assess?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A06D1-031C-9C4F-36F4-CA4EB7C15546}"/>
              </a:ext>
            </a:extLst>
          </p:cNvPr>
          <p:cNvSpPr txBox="1"/>
          <p:nvPr/>
        </p:nvSpPr>
        <p:spPr>
          <a:xfrm>
            <a:off x="432548" y="2673724"/>
            <a:ext cx="669887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Shows how well children are learning</a:t>
            </a:r>
          </a:p>
          <a:p>
            <a:pPr marL="228600" indent="-228600">
              <a:buFont typeface="Arial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Helps you evaluate teaching methodology</a:t>
            </a:r>
          </a:p>
          <a:p>
            <a:pPr marL="228600" indent="-228600">
              <a:buFont typeface="Arial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Identifies curriculum strengths and gaps</a:t>
            </a:r>
          </a:p>
          <a:p>
            <a:pPr marL="228600" indent="-228600">
              <a:buFont typeface="Arial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Informs future planning</a:t>
            </a:r>
          </a:p>
          <a:p>
            <a:pPr marL="228600" indent="-228600">
              <a:buFont typeface="Arial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Enables you to celebrate success</a:t>
            </a:r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 Zones of impact</a:t>
            </a:r>
            <a:endParaRPr lang="en-US" sz="3600">
              <a:cs typeface="Calibri Light"/>
            </a:endParaRP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FC2BD686-56FD-0D56-3A7B-A1D60A07898D}"/>
              </a:ext>
            </a:extLst>
          </p:cNvPr>
          <p:cNvSpPr>
            <a:spLocks noGrp="1"/>
          </p:cNvSpPr>
          <p:nvPr/>
        </p:nvSpPr>
        <p:spPr>
          <a:xfrm>
            <a:off x="1426210" y="1845734"/>
            <a:ext cx="3703320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b="1" u="sng"/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42A703DF-FCE8-6913-6D93-6715404DB102}"/>
              </a:ext>
            </a:extLst>
          </p:cNvPr>
          <p:cNvSpPr>
            <a:spLocks noGrp="1"/>
          </p:cNvSpPr>
          <p:nvPr/>
        </p:nvSpPr>
        <p:spPr>
          <a:xfrm>
            <a:off x="6706023" y="1845735"/>
            <a:ext cx="3703320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r>
              <a:rPr lang="en-GB" b="1"/>
              <a:t>        </a:t>
            </a:r>
            <a:endParaRPr lang="en-GB" b="1" u="sng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8FA5E-86C8-986A-5610-5CAC3086C270}"/>
              </a:ext>
            </a:extLst>
          </p:cNvPr>
          <p:cNvSpPr txBox="1"/>
          <p:nvPr/>
        </p:nvSpPr>
        <p:spPr>
          <a:xfrm>
            <a:off x="578224" y="2046194"/>
            <a:ext cx="8547846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Children’s learning and attitudes</a:t>
            </a:r>
          </a:p>
          <a:p>
            <a:pPr marL="228600" indent="-228600">
              <a:buFont typeface="Arial"/>
              <a:buChar char="•"/>
            </a:pP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Staff knowledge and confidence</a:t>
            </a:r>
          </a:p>
          <a:p>
            <a:pPr marL="228600" indent="-228600">
              <a:buFont typeface="Arial"/>
              <a:buChar char="•"/>
            </a:pP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Family attitudes and engagement</a:t>
            </a:r>
          </a:p>
          <a:p>
            <a:pPr marL="228600" indent="-228600">
              <a:buFont typeface="Arial"/>
              <a:buChar char="•"/>
            </a:pP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Progress against climate action plan</a:t>
            </a:r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</a:t>
            </a:r>
            <a:r>
              <a:rPr lang="en-US" sz="3200" b="1">
                <a:cs typeface="Calibri Light"/>
              </a:rPr>
              <a:t> </a:t>
            </a:r>
            <a:endParaRPr lang="en-US" sz="320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334F3-2928-FD76-5BF8-07CE71D46C9F}"/>
              </a:ext>
            </a:extLst>
          </p:cNvPr>
          <p:cNvSpPr txBox="1"/>
          <p:nvPr/>
        </p:nvSpPr>
        <p:spPr>
          <a:xfrm>
            <a:off x="96370" y="1351430"/>
            <a:ext cx="11640670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Methodology for assessment of learning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Pupil conferencing  - sample of pupils representing range of pupil characteristics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• Pupil self- assessment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• Planning evaluation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Methodology for assessment of attitudes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•Surveys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>
              <a:latin typeface="Aptos Display"/>
            </a:endParaRPr>
          </a:p>
          <a:p>
            <a:endParaRPr lang="en-US" sz="4400">
              <a:latin typeface="Aptos Display"/>
            </a:endParaRPr>
          </a:p>
          <a:p>
            <a:endParaRPr lang="en-US" sz="4400">
              <a:latin typeface="Aptos Display"/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1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05854" cy="1699636"/>
          </a:xfrm>
          <a:solidFill>
            <a:srgbClr val="CDCC01"/>
          </a:solidFill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    </a:t>
            </a:r>
            <a:br>
              <a:rPr lang="en-US">
                <a:cs typeface="Calibri Light"/>
              </a:rPr>
            </a:b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endParaRPr lang="en-US" sz="2400" b="1">
              <a:latin typeface="Aptos"/>
              <a:cs typeface="Calibri Light"/>
            </a:endParaRPr>
          </a:p>
          <a:p>
            <a:endParaRPr lang="en-US" sz="3200" b="1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2D243-9BFF-BDEC-9F5F-EDE8041E1E47}"/>
              </a:ext>
            </a:extLst>
          </p:cNvPr>
          <p:cNvSpPr txBox="1"/>
          <p:nvPr/>
        </p:nvSpPr>
        <p:spPr>
          <a:xfrm>
            <a:off x="410135" y="6293224"/>
            <a:ext cx="113717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/>
              <a:t>Impact on children’s learning from curriculum, assemblies and action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06743-DC92-A184-E9BA-EA30FE2E0897}"/>
              </a:ext>
            </a:extLst>
          </p:cNvPr>
          <p:cNvSpPr txBox="1"/>
          <p:nvPr/>
        </p:nvSpPr>
        <p:spPr>
          <a:xfrm>
            <a:off x="813547" y="3525370"/>
            <a:ext cx="446890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Aptos Display"/>
              </a:rPr>
              <a:t>Four key areas of assessment</a:t>
            </a:r>
            <a:endParaRPr lang="en-US"/>
          </a:p>
        </p:txBody>
      </p:sp>
      <p:pic>
        <p:nvPicPr>
          <p:cNvPr id="7" name="Picture 6" descr="A diagram of different colored squares&#10;&#10;Description automatically generated">
            <a:extLst>
              <a:ext uri="{FF2B5EF4-FFF2-40B4-BE49-F238E27FC236}">
                <a16:creationId xmlns:a16="http://schemas.microsoft.com/office/drawing/2014/main" id="{F60C523E-C77B-5B77-DEE2-59A1F58108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476" y="1838325"/>
            <a:ext cx="4484598" cy="4457700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1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</a:t>
            </a:r>
            <a:r>
              <a:rPr lang="en-US" sz="3200" b="1">
                <a:cs typeface="Calibri Light"/>
              </a:rPr>
              <a:t> </a:t>
            </a:r>
            <a:endParaRPr lang="en-US" sz="3200"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6E4D6C-AC1F-F054-15CF-F7E043953AF9}"/>
              </a:ext>
            </a:extLst>
          </p:cNvPr>
          <p:cNvSpPr txBox="1"/>
          <p:nvPr/>
        </p:nvSpPr>
        <p:spPr>
          <a:xfrm>
            <a:off x="1355911" y="2924735"/>
            <a:ext cx="909917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Power of pupil conferencing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81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</a:t>
            </a:r>
            <a:r>
              <a:rPr lang="en-US" sz="3200" b="1">
                <a:cs typeface="Calibri Light"/>
              </a:rPr>
              <a:t> </a:t>
            </a:r>
            <a:endParaRPr lang="en-US" sz="3200">
              <a:cs typeface="Calibri Light"/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3BD38A-A8C9-1D2A-71B3-832B6316D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236954"/>
              </p:ext>
            </p:extLst>
          </p:nvPr>
        </p:nvGraphicFramePr>
        <p:xfrm>
          <a:off x="1339446" y="1548597"/>
          <a:ext cx="8881794" cy="5090592"/>
        </p:xfrm>
        <a:graphic>
          <a:graphicData uri="http://schemas.openxmlformats.org/drawingml/2006/table">
            <a:tbl>
              <a:tblPr firstRow="1" firstCol="1" bandRow="1"/>
              <a:tblGrid>
                <a:gridCol w="4440897">
                  <a:extLst>
                    <a:ext uri="{9D8B030D-6E8A-4147-A177-3AD203B41FA5}">
                      <a16:colId xmlns:a16="http://schemas.microsoft.com/office/drawing/2014/main" val="2686849081"/>
                    </a:ext>
                  </a:extLst>
                </a:gridCol>
                <a:gridCol w="4440897">
                  <a:extLst>
                    <a:ext uri="{9D8B030D-6E8A-4147-A177-3AD203B41FA5}">
                      <a16:colId xmlns:a16="http://schemas.microsoft.com/office/drawing/2014/main" val="88836077"/>
                    </a:ext>
                  </a:extLst>
                </a:gridCol>
              </a:tblGrid>
              <a:tr h="3522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End of Year 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965316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Concepts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Arial"/>
                        </a:rPr>
                        <a:t>Year Group/Term/Subject/Assembly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930366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Arial"/>
                        </a:rPr>
                        <a:t>Local/national/global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039598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Arial"/>
                        </a:rPr>
                        <a:t>Weather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345562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Arial"/>
                        </a:rPr>
                        <a:t>Climate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157369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Arial"/>
                        </a:rPr>
                        <a:t>Environment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223369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Arial"/>
                        </a:rPr>
                        <a:t>Global warming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417165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Arial"/>
                        </a:rPr>
                        <a:t>Monoculture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986383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Arial"/>
                        </a:rPr>
                        <a:t>Biodiversity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736393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Arial"/>
                        </a:rPr>
                        <a:t>Extinction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243250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Arial"/>
                        </a:rPr>
                        <a:t>Rewilding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138173"/>
                  </a:ext>
                </a:extLst>
              </a:tr>
              <a:tr h="249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Arial"/>
                        </a:rPr>
                        <a:t>Wood wide web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829222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Arial"/>
                        </a:rPr>
                        <a:t>Conservation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612713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Arial"/>
                        </a:rPr>
                        <a:t>Energy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154616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Arial"/>
                        </a:rPr>
                        <a:t>Waste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596269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Arial"/>
                        </a:rPr>
                        <a:t>Consumption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515252"/>
                  </a:ext>
                </a:extLst>
              </a:tr>
              <a:tr h="299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Calibri"/>
                          <a:cs typeface="Arial"/>
                        </a:rPr>
                        <a:t>Pollution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91" marR="5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182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589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72766-1410-6209-D73D-40FB72EB4C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" b="-3"/>
          <a:stretch/>
        </p:blipFill>
        <p:spPr>
          <a:xfrm>
            <a:off x="6094532" y="10"/>
            <a:ext cx="6093578" cy="343111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848A9E-BD64-FF0E-E086-4E990F523F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97"/>
          <a:stretch/>
        </p:blipFill>
        <p:spPr>
          <a:xfrm>
            <a:off x="4763" y="10"/>
            <a:ext cx="6093578" cy="3431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46557E-F218-F19D-E027-D41D484B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anchor="b">
            <a:normAutofit/>
          </a:bodyPr>
          <a:lstStyle/>
          <a:p>
            <a:pPr algn="ctr"/>
            <a:endParaRPr lang="en-GB" sz="48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3C7B2-A5D7-B510-7096-136FB2A0AA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54" b="6691"/>
          <a:stretch/>
        </p:blipFill>
        <p:spPr>
          <a:xfrm>
            <a:off x="6097280" y="3426870"/>
            <a:ext cx="6093578" cy="3431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FE0FD-8C3D-1A9D-A294-662CDD8AC1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36" r="11063" b="-2"/>
          <a:stretch/>
        </p:blipFill>
        <p:spPr>
          <a:xfrm>
            <a:off x="7511" y="3426870"/>
            <a:ext cx="6093578" cy="3431129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E9F8B6E-BAB6-A9F1-8879-F6109F1BE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6"/>
            <a:ext cx="9801854" cy="2614231"/>
          </a:xfrm>
        </p:spPr>
        <p:txBody>
          <a:bodyPr anchor="t">
            <a:normAutofit/>
          </a:bodyPr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8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2FF8-18EB-4E1D-975F-79B7B72C8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6" y="1833251"/>
            <a:ext cx="10515600" cy="4351338"/>
          </a:xfrm>
        </p:spPr>
        <p:txBody>
          <a:bodyPr/>
          <a:lstStyle/>
          <a:p>
            <a:r>
              <a:rPr lang="en-GB" dirty="0"/>
              <a:t>Who are you?</a:t>
            </a:r>
          </a:p>
          <a:p>
            <a:r>
              <a:rPr lang="en-GB" dirty="0"/>
              <a:t>What do you do?</a:t>
            </a:r>
          </a:p>
          <a:p>
            <a:r>
              <a:rPr lang="en-GB" dirty="0"/>
              <a:t>What would you like from </a:t>
            </a:r>
            <a:br>
              <a:rPr lang="en-GB" dirty="0"/>
            </a:br>
            <a:r>
              <a:rPr lang="en-GB" dirty="0"/>
              <a:t>today?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i="1" dirty="0"/>
              <a:t>How are you feeling today?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A53739-3127-4D22-A5E0-9DD63F36B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6502" y="379928"/>
            <a:ext cx="6417816" cy="609814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A9C140-FBD6-4882-AEC6-DF7DAE29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60" y="21420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Introductions </a:t>
            </a:r>
          </a:p>
        </p:txBody>
      </p:sp>
    </p:spTree>
    <p:extLst>
      <p:ext uri="{BB962C8B-B14F-4D97-AF65-F5344CB8AC3E}">
        <p14:creationId xmlns:p14="http://schemas.microsoft.com/office/powerpoint/2010/main" val="2880904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973A2-A52D-9673-50EC-5C583C1E4A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4" r="8971" b="-2"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E994B-6AC5-FD18-2237-2088F8DA2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44" r="2" b="23965"/>
          <a:stretch/>
        </p:blipFill>
        <p:spPr>
          <a:xfrm>
            <a:off x="-1" y="3790950"/>
            <a:ext cx="8305800" cy="3067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93B715-6BAF-AC53-F11B-65263060EC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32" r="10261" b="1"/>
          <a:stretch/>
        </p:blipFill>
        <p:spPr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5A2F21-8B5E-0C2F-82DF-8EFFA4D78D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79" r="16009" b="1"/>
          <a:stretch/>
        </p:blipFill>
        <p:spPr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59CB2-3C4D-1F20-802B-BF9136C316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92" r="5004"/>
          <a:stretch/>
        </p:blipFill>
        <p:spPr>
          <a:xfrm>
            <a:off x="3287694" y="2200588"/>
            <a:ext cx="3950977" cy="3950977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B115EE-C5B9-970D-7FE4-C9267CA24F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0" r="-2" b="-2"/>
          <a:stretch/>
        </p:blipFill>
        <p:spPr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0E854C-E676-6E50-1D65-12442C6221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20022"/>
            <a:ext cx="2457692" cy="16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2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</a:t>
            </a:r>
            <a:r>
              <a:rPr lang="en-US" sz="3200" b="1">
                <a:cs typeface="Calibri Light"/>
              </a:rPr>
              <a:t> </a:t>
            </a:r>
            <a:endParaRPr lang="en-US" sz="320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2468F-4D9F-FB45-6AC7-2CC121CE15AA}"/>
              </a:ext>
            </a:extLst>
          </p:cNvPr>
          <p:cNvSpPr txBox="1"/>
          <p:nvPr/>
        </p:nvSpPr>
        <p:spPr>
          <a:xfrm>
            <a:off x="2976283" y="2236694"/>
            <a:ext cx="632908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Self-assessment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17756-6888-A93B-0F23-094D27A9AA39}"/>
              </a:ext>
            </a:extLst>
          </p:cNvPr>
          <p:cNvSpPr txBox="1"/>
          <p:nvPr/>
        </p:nvSpPr>
        <p:spPr>
          <a:xfrm>
            <a:off x="1566684" y="3459023"/>
            <a:ext cx="91417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Use E-Portfolios + common self-assessment templates</a:t>
            </a: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09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</a:t>
            </a:r>
            <a:r>
              <a:rPr lang="en-US" sz="3200" b="1">
                <a:cs typeface="Calibri Light"/>
              </a:rPr>
              <a:t> </a:t>
            </a:r>
            <a:endParaRPr lang="en-US" sz="3200">
              <a:cs typeface="Calibri Light"/>
            </a:endParaRPr>
          </a:p>
        </p:txBody>
      </p:sp>
      <p:pic>
        <p:nvPicPr>
          <p:cNvPr id="3" name="Picture 2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D1962763-249B-BCEB-40CF-7CAB09DB66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619" y="1717963"/>
            <a:ext cx="7018580" cy="4779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A59DE-C550-909A-B18D-782C94F17F2F}"/>
              </a:ext>
            </a:extLst>
          </p:cNvPr>
          <p:cNvSpPr txBox="1"/>
          <p:nvPr/>
        </p:nvSpPr>
        <p:spPr>
          <a:xfrm>
            <a:off x="96371" y="2864223"/>
            <a:ext cx="478267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Vocabulary and concept self-assessment – before and after</a:t>
            </a: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2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</a:t>
            </a:r>
            <a:r>
              <a:rPr lang="en-US" sz="3200" b="1">
                <a:cs typeface="Calibri Light"/>
              </a:rPr>
              <a:t> </a:t>
            </a:r>
            <a:r>
              <a:rPr lang="en-US" sz="3200">
                <a:cs typeface="Calibri Light"/>
              </a:rPr>
              <a:t>Teacher Survey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9C309-581F-3A19-7D6B-DB7E1666A1B6}"/>
              </a:ext>
            </a:extLst>
          </p:cNvPr>
          <p:cNvSpPr txBox="1"/>
          <p:nvPr/>
        </p:nvSpPr>
        <p:spPr>
          <a:xfrm>
            <a:off x="630620" y="1707930"/>
            <a:ext cx="42304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scaling </a:t>
            </a:r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</a:rPr>
              <a:t>exercies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1-5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CF85E5-AC7A-A5BA-5131-D6E34DF88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94024"/>
              </p:ext>
            </p:extLst>
          </p:nvPr>
        </p:nvGraphicFramePr>
        <p:xfrm>
          <a:off x="779832" y="2422019"/>
          <a:ext cx="1028727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93">
                  <a:extLst>
                    <a:ext uri="{9D8B030D-6E8A-4147-A177-3AD203B41FA5}">
                      <a16:colId xmlns:a16="http://schemas.microsoft.com/office/drawing/2014/main" val="1298023734"/>
                    </a:ext>
                  </a:extLst>
                </a:gridCol>
                <a:gridCol w="3429093">
                  <a:extLst>
                    <a:ext uri="{9D8B030D-6E8A-4147-A177-3AD203B41FA5}">
                      <a16:colId xmlns:a16="http://schemas.microsoft.com/office/drawing/2014/main" val="3419533275"/>
                    </a:ext>
                  </a:extLst>
                </a:gridCol>
                <a:gridCol w="3429093">
                  <a:extLst>
                    <a:ext uri="{9D8B030D-6E8A-4147-A177-3AD203B41FA5}">
                      <a16:colId xmlns:a16="http://schemas.microsoft.com/office/drawing/2014/main" val="2078214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OSOW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implementation of OSOW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1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good is your knowledge of climate change? </a:t>
                      </a:r>
                    </a:p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20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confident are you teaching about climate change and sustainability?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63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confident do you feel in supporting pupils’ emotional response to climate change?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41925"/>
                  </a:ext>
                </a:extLst>
              </a:tr>
            </a:tbl>
          </a:graphicData>
        </a:graphic>
      </p:graphicFrame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73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</a:t>
            </a:r>
            <a:r>
              <a:rPr lang="en-US" sz="3200" b="1">
                <a:cs typeface="Calibri Light"/>
              </a:rPr>
              <a:t> </a:t>
            </a:r>
            <a:r>
              <a:rPr lang="en-US" sz="3200">
                <a:cs typeface="Calibri Light"/>
              </a:rPr>
              <a:t>Family Engagement Survey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C7E924-235A-B857-DC81-AE791666E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28870"/>
              </p:ext>
            </p:extLst>
          </p:nvPr>
        </p:nvGraphicFramePr>
        <p:xfrm>
          <a:off x="631066" y="1864332"/>
          <a:ext cx="1101299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998">
                  <a:extLst>
                    <a:ext uri="{9D8B030D-6E8A-4147-A177-3AD203B41FA5}">
                      <a16:colId xmlns:a16="http://schemas.microsoft.com/office/drawing/2014/main" val="3994846758"/>
                    </a:ext>
                  </a:extLst>
                </a:gridCol>
                <a:gridCol w="3670998">
                  <a:extLst>
                    <a:ext uri="{9D8B030D-6E8A-4147-A177-3AD203B41FA5}">
                      <a16:colId xmlns:a16="http://schemas.microsoft.com/office/drawing/2014/main" val="2444987208"/>
                    </a:ext>
                  </a:extLst>
                </a:gridCol>
                <a:gridCol w="3670998">
                  <a:extLst>
                    <a:ext uri="{9D8B030D-6E8A-4147-A177-3AD203B41FA5}">
                      <a16:colId xmlns:a16="http://schemas.microsoft.com/office/drawing/2014/main" val="1629152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OSOW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the implementation of OSOW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57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feel your children display a good knowledge of the causes and the impact of Climate Change?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05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feel your children display a good knowledge of how to behave sustainably?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good is your family’s sustainable behaviour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7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would you rate your engagement with family pledges?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944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3D95E3-A1F1-F768-B71E-79A805A4FE43}"/>
              </a:ext>
            </a:extLst>
          </p:cNvPr>
          <p:cNvSpPr txBox="1"/>
          <p:nvPr/>
        </p:nvSpPr>
        <p:spPr>
          <a:xfrm>
            <a:off x="589733" y="1247775"/>
            <a:ext cx="42304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scaling </a:t>
            </a:r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</a:rPr>
              <a:t>exercies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1-5</a:t>
            </a: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5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</a:t>
            </a:r>
            <a:r>
              <a:rPr lang="en-US" sz="3200" b="1">
                <a:cs typeface="Calibri Light"/>
              </a:rPr>
              <a:t> </a:t>
            </a:r>
            <a:endParaRPr lang="en-US" sz="320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5B899-CB01-9516-8787-554171EEB06C}"/>
              </a:ext>
            </a:extLst>
          </p:cNvPr>
          <p:cNvSpPr txBox="1"/>
          <p:nvPr/>
        </p:nvSpPr>
        <p:spPr>
          <a:xfrm>
            <a:off x="2415989" y="1596046"/>
            <a:ext cx="736002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latin typeface="Aptos Display"/>
              </a:rPr>
              <a:t>Progress against Climate Action Plan</a:t>
            </a:r>
            <a:endParaRPr lang="en-US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4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</a:t>
            </a:r>
            <a:r>
              <a:rPr lang="en-US" sz="3200" b="1">
                <a:cs typeface="Calibri Light"/>
              </a:rPr>
              <a:t> </a:t>
            </a:r>
            <a:r>
              <a:rPr lang="en-US" sz="3200">
                <a:cs typeface="Calibri Light"/>
              </a:rPr>
              <a:t>Climate Action Plan – SMART targets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D42CA-4383-145B-4ED7-7C74446918BE}"/>
              </a:ext>
            </a:extLst>
          </p:cNvPr>
          <p:cNvSpPr txBox="1"/>
          <p:nvPr/>
        </p:nvSpPr>
        <p:spPr>
          <a:xfrm>
            <a:off x="210111" y="1532965"/>
            <a:ext cx="11259670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 b="1" err="1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Decarbonisation</a:t>
            </a:r>
            <a:r>
              <a:rPr lang="en-US" sz="2400" b="1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</a:t>
            </a:r>
            <a:r>
              <a:rPr lang="en-US" sz="2400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400" i="1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for example calculating and taking actions to reduce carbon emissions, such as becoming more energy efficient</a:t>
            </a:r>
            <a:endParaRPr lang="en-US" sz="2400" i="1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daptation and resilience</a:t>
            </a:r>
            <a:r>
              <a:rPr lang="en-US" sz="2400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400" i="1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such as taking actions to reduce the risk of flooding and overheating</a:t>
            </a:r>
            <a:endParaRPr lang="en-US" sz="2400" i="1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iodiversity</a:t>
            </a:r>
            <a:r>
              <a:rPr lang="en-US" sz="2400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400" i="1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for example engaging with the </a:t>
            </a:r>
            <a:r>
              <a:rPr lang="en-US" sz="2400" i="1">
                <a:solidFill>
                  <a:srgbClr val="1D70B8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2"/>
              </a:rPr>
              <a:t>National Education Nature Park</a:t>
            </a:r>
            <a:endParaRPr lang="en-US" sz="2400" i="1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i="1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</a:t>
            </a:r>
            <a:r>
              <a:rPr lang="en-US" sz="2400" b="1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limate education and green careers</a:t>
            </a:r>
            <a:r>
              <a:rPr lang="en-US" sz="2400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400" i="1">
                <a:solidFill>
                  <a:srgbClr val="0B0C0C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such as ensuring the education you provide gives knowledge-rich and comprehensive teaching about climate change, and that your teaching staff and lecturers feel supported to offer this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899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</a:t>
            </a:r>
            <a:r>
              <a:rPr lang="en-US" sz="3600" b="1">
                <a:solidFill>
                  <a:schemeClr val="bg1"/>
                </a:solidFill>
                <a:cs typeface="Calibri Light"/>
              </a:rPr>
              <a:t> </a:t>
            </a:r>
            <a:r>
              <a:rPr lang="en-US" sz="3200" b="1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3200">
                <a:cs typeface="Calibri Light"/>
              </a:rPr>
              <a:t>Assessing – SMART targets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397AD-E1D3-239F-A7F5-7524A006243A}"/>
              </a:ext>
            </a:extLst>
          </p:cNvPr>
          <p:cNvSpPr txBox="1"/>
          <p:nvPr/>
        </p:nvSpPr>
        <p:spPr>
          <a:xfrm>
            <a:off x="466164" y="1710019"/>
            <a:ext cx="1155102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GB" sz="2400" b="1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Decarbonisation</a:t>
            </a:r>
            <a:r>
              <a:rPr lang="en-GB" sz="24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reduce carbon emissions from energy use by 20%</a:t>
            </a:r>
            <a:endParaRPr lang="en-GB" sz="2400" i="1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GB" sz="2400" b="1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and resilience</a:t>
            </a:r>
            <a:r>
              <a:rPr lang="en-GB" sz="24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 install playground shade and plant trees in playground to provide sufficient cover for 50% of children</a:t>
            </a:r>
            <a:endParaRPr lang="en-GB" sz="2400" i="1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endParaRPr lang="en-GB" sz="240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GB" sz="2400" b="1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en-GB" sz="24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increase areas for biodiversity by 15%</a:t>
            </a:r>
            <a:endParaRPr lang="en-GB" sz="2400" i="1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endParaRPr lang="en-GB" sz="2400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/>
              <a:buChar char="•"/>
            </a:pPr>
            <a:r>
              <a:rPr lang="en-GB" sz="2400" b="1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education and green careers</a:t>
            </a:r>
            <a:r>
              <a:rPr lang="en-GB" sz="240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ensure 90% of year 2 children understand and can use vocabulary and concepts in the infant progression framework</a:t>
            </a:r>
            <a:endParaRPr lang="en-GB" sz="2400" i="1">
              <a:solidFill>
                <a:srgbClr val="0B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07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2400" b="1">
                <a:cs typeface="Calibri Light"/>
              </a:rPr>
              <a:t>     </a:t>
            </a:r>
            <a:r>
              <a:rPr lang="en-US" sz="3200">
                <a:cs typeface="Calibri Light"/>
              </a:rPr>
              <a:t>Lunch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0D9AA-11F8-8E99-1714-DD59602DA00D}"/>
              </a:ext>
            </a:extLst>
          </p:cNvPr>
          <p:cNvSpPr txBox="1"/>
          <p:nvPr/>
        </p:nvSpPr>
        <p:spPr>
          <a:xfrm>
            <a:off x="1082830" y="2243253"/>
            <a:ext cx="95250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Arial"/>
                <a:cs typeface="Arial"/>
              </a:rPr>
              <a:t>Please be ready to start promptly at </a:t>
            </a:r>
            <a:r>
              <a:rPr lang="en-GB" sz="4000" dirty="0">
                <a:solidFill>
                  <a:srgbClr val="FF0000"/>
                </a:solidFill>
                <a:latin typeface="Arial"/>
                <a:cs typeface="Arial"/>
              </a:rPr>
              <a:t>1:00pm 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35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432D-932C-2C7B-A879-38FC252F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Outdoor learning – outdoors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40737-B2FC-CB09-5E1C-328E3C158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3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0E459F4-65A7-0A86-6151-882089ED48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050" y="185816"/>
            <a:ext cx="3486150" cy="99044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2326977-F784-FD60-CAB5-398C702FD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154348"/>
              </p:ext>
            </p:extLst>
          </p:nvPr>
        </p:nvGraphicFramePr>
        <p:xfrm>
          <a:off x="1195261" y="1554480"/>
          <a:ext cx="10256003" cy="4937760"/>
        </p:xfrm>
        <a:graphic>
          <a:graphicData uri="http://schemas.openxmlformats.org/drawingml/2006/table">
            <a:tbl>
              <a:tblPr firstRow="1" bandRow="1"/>
              <a:tblGrid>
                <a:gridCol w="1630220">
                  <a:extLst>
                    <a:ext uri="{9D8B030D-6E8A-4147-A177-3AD203B41FA5}">
                      <a16:colId xmlns:a16="http://schemas.microsoft.com/office/drawing/2014/main" val="4045235251"/>
                    </a:ext>
                  </a:extLst>
                </a:gridCol>
                <a:gridCol w="8625783">
                  <a:extLst>
                    <a:ext uri="{9D8B030D-6E8A-4147-A177-3AD203B41FA5}">
                      <a16:colId xmlns:a16="http://schemas.microsoft.com/office/drawing/2014/main" val="3004379317"/>
                    </a:ext>
                  </a:extLst>
                </a:gridCol>
              </a:tblGrid>
              <a:tr h="374889">
                <a:tc>
                  <a:txBody>
                    <a:bodyPr/>
                    <a:lstStyle/>
                    <a:p>
                      <a:r>
                        <a:rPr lang="en-GB" sz="2400"/>
                        <a:t>Time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rgbClr val="009C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Session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rgbClr val="009C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50890"/>
                  </a:ext>
                </a:extLst>
              </a:tr>
              <a:tr h="374889">
                <a:tc>
                  <a:txBody>
                    <a:bodyPr/>
                    <a:lstStyle/>
                    <a:p>
                      <a:r>
                        <a:rPr lang="en-GB" sz="2400"/>
                        <a:t>9:00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Attendees arriving 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844993"/>
                  </a:ext>
                </a:extLst>
              </a:tr>
              <a:tr h="374889">
                <a:tc>
                  <a:txBody>
                    <a:bodyPr/>
                    <a:lstStyle/>
                    <a:p>
                      <a:r>
                        <a:rPr lang="en-GB" sz="2400"/>
                        <a:t>9:15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Welcome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88028"/>
                  </a:ext>
                </a:extLst>
              </a:tr>
              <a:tr h="374889">
                <a:tc>
                  <a:txBody>
                    <a:bodyPr/>
                    <a:lstStyle/>
                    <a:p>
                      <a:r>
                        <a:rPr lang="en-GB" sz="2400"/>
                        <a:t>9:30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Curriculum Development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700863"/>
                  </a:ext>
                </a:extLst>
              </a:tr>
              <a:tr h="374889">
                <a:tc>
                  <a:txBody>
                    <a:bodyPr/>
                    <a:lstStyle/>
                    <a:p>
                      <a:r>
                        <a:rPr lang="en-GB" sz="2400"/>
                        <a:t>10:20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Break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362879"/>
                  </a:ext>
                </a:extLst>
              </a:tr>
              <a:tr h="316850">
                <a:tc>
                  <a:txBody>
                    <a:bodyPr/>
                    <a:lstStyle/>
                    <a:p>
                      <a:r>
                        <a:rPr lang="en-GB" sz="2400"/>
                        <a:t>10:45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Curriculum development and assessment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636136"/>
                  </a:ext>
                </a:extLst>
              </a:tr>
              <a:tr h="374889">
                <a:tc>
                  <a:txBody>
                    <a:bodyPr/>
                    <a:lstStyle/>
                    <a:p>
                      <a:r>
                        <a:rPr lang="en-GB" sz="2400"/>
                        <a:t>12:00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Lunch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245251"/>
                  </a:ext>
                </a:extLst>
              </a:tr>
              <a:tr h="374889">
                <a:tc>
                  <a:txBody>
                    <a:bodyPr/>
                    <a:lstStyle/>
                    <a:p>
                      <a:r>
                        <a:rPr lang="en-GB" sz="2400"/>
                        <a:t>12:45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Outdoor Learning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83859"/>
                  </a:ext>
                </a:extLst>
              </a:tr>
              <a:tr h="674801">
                <a:tc>
                  <a:txBody>
                    <a:bodyPr/>
                    <a:lstStyle/>
                    <a:p>
                      <a:r>
                        <a:rPr lang="en-GB" sz="2400"/>
                        <a:t>13:45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400"/>
                        <a:t>How to talk about climate change with young people - ThoughtBox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25691"/>
                  </a:ext>
                </a:extLst>
              </a:tr>
              <a:tr h="374889">
                <a:tc>
                  <a:txBody>
                    <a:bodyPr/>
                    <a:lstStyle/>
                    <a:p>
                      <a:r>
                        <a:rPr lang="en-GB" sz="2400"/>
                        <a:t>3:15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Finish</a:t>
                      </a:r>
                      <a:endParaRPr lang="en-GB" sz="240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12150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6293B0-2E27-0D9E-1C24-D5DDB5BB7989}"/>
              </a:ext>
            </a:extLst>
          </p:cNvPr>
          <p:cNvGrpSpPr/>
          <p:nvPr/>
        </p:nvGrpSpPr>
        <p:grpSpPr>
          <a:xfrm>
            <a:off x="-48491" y="7670"/>
            <a:ext cx="12288981" cy="1339418"/>
            <a:chOff x="-6927" y="4907"/>
            <a:chExt cx="12288981" cy="1339418"/>
          </a:xfrm>
          <a:solidFill>
            <a:srgbClr val="009C64"/>
          </a:solidFill>
        </p:grpSpPr>
        <p:sp>
          <p:nvSpPr>
            <p:cNvPr id="7" name="Google Shape;101;p1">
              <a:extLst>
                <a:ext uri="{FF2B5EF4-FFF2-40B4-BE49-F238E27FC236}">
                  <a16:creationId xmlns:a16="http://schemas.microsoft.com/office/drawing/2014/main" id="{A6854B91-1796-BA1C-4546-F92915991A2C}"/>
                </a:ext>
              </a:extLst>
            </p:cNvPr>
            <p:cNvSpPr txBox="1">
              <a:spLocks/>
            </p:cNvSpPr>
            <p:nvPr/>
          </p:nvSpPr>
          <p:spPr>
            <a:xfrm>
              <a:off x="-6927" y="4907"/>
              <a:ext cx="12288981" cy="133941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dk1"/>
                </a:buClr>
                <a:buSzPts val="4400"/>
              </a:pPr>
              <a:r>
                <a:rPr lang="en-GB" dirty="0"/>
                <a:t> </a:t>
              </a:r>
              <a:r>
                <a:rPr lang="en-GB" sz="3600" b="1" dirty="0"/>
                <a:t>Our Schools, Our World</a:t>
              </a:r>
              <a:br>
                <a:rPr lang="en-GB" sz="3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3600" b="1" dirty="0"/>
                <a:t> </a:t>
              </a:r>
              <a:r>
                <a:rPr lang="en-GB" sz="3600" dirty="0"/>
                <a:t>Agenda </a:t>
              </a:r>
              <a:r>
                <a:rPr lang="en-GB" sz="2800" dirty="0"/>
                <a:t>(fit in tour of the school where convenient)</a:t>
              </a:r>
              <a:endPara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E0AF25B0-35DC-AEFE-D3DF-3D91FFBDB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3321" y="209179"/>
              <a:ext cx="3206151" cy="96186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94320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F4E73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 Our World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</a:t>
            </a:r>
            <a:r>
              <a:rPr lang="en-US" sz="3600">
                <a:cs typeface="Calibri Light"/>
              </a:rPr>
              <a:t>  Planning for Outdoor Learning</a:t>
            </a:r>
            <a:endParaRPr lang="en-US" sz="3600">
              <a:ea typeface="Calibri Light"/>
              <a:cs typeface="Calibri Light"/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8B44E15-8F7B-A596-5895-D299EFD2C2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72" y="186552"/>
            <a:ext cx="3457814" cy="9881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5ACA6D-D352-89C9-DC9D-FFF6B2844B02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>
                <a:latin typeface="Calibri Light"/>
                <a:ea typeface="Calibri Light"/>
                <a:cs typeface="Calibri Light"/>
              </a:rPr>
              <a:t>Learning </a:t>
            </a:r>
            <a:r>
              <a:rPr lang="en-GB" sz="4400" b="1">
                <a:latin typeface="Calibri Light"/>
                <a:ea typeface="Calibri Light"/>
                <a:cs typeface="Calibri Light"/>
              </a:rPr>
              <a:t>IN </a:t>
            </a:r>
            <a:r>
              <a:rPr lang="en-GB" sz="4400">
                <a:latin typeface="Calibri Light"/>
                <a:ea typeface="Calibri Light"/>
                <a:cs typeface="Calibri Light"/>
              </a:rPr>
              <a:t>the outdoors</a:t>
            </a:r>
            <a:endParaRPr lang="en-GB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4400">
                <a:latin typeface="Calibri Light"/>
                <a:ea typeface="Calibri Light"/>
                <a:cs typeface="Calibri Light"/>
              </a:rPr>
              <a:t>Learning </a:t>
            </a:r>
            <a:r>
              <a:rPr lang="en-GB" sz="4400" b="1">
                <a:latin typeface="Calibri Light"/>
                <a:ea typeface="Calibri Light"/>
                <a:cs typeface="Calibri Light"/>
              </a:rPr>
              <a:t>THROUGH </a:t>
            </a:r>
            <a:r>
              <a:rPr lang="en-GB" sz="4400">
                <a:latin typeface="Calibri Light"/>
                <a:ea typeface="Calibri Light"/>
                <a:cs typeface="Calibri Light"/>
              </a:rPr>
              <a:t>the outdoors</a:t>
            </a:r>
          </a:p>
          <a:p>
            <a:r>
              <a:rPr lang="en-GB" sz="4400">
                <a:latin typeface="Calibri Light"/>
                <a:ea typeface="Calibri Light"/>
                <a:cs typeface="Calibri Light"/>
              </a:rPr>
              <a:t>Learning </a:t>
            </a:r>
            <a:r>
              <a:rPr lang="en-GB" sz="4400" b="1">
                <a:latin typeface="Calibri Light"/>
                <a:ea typeface="Calibri Light"/>
                <a:cs typeface="Calibri Light"/>
              </a:rPr>
              <a:t>ABOUT </a:t>
            </a:r>
            <a:r>
              <a:rPr lang="en-GB" sz="4400">
                <a:latin typeface="Calibri Light"/>
                <a:ea typeface="Calibri Light"/>
                <a:cs typeface="Calibri Light"/>
              </a:rPr>
              <a:t>the outdoors</a:t>
            </a:r>
          </a:p>
          <a:p>
            <a:r>
              <a:rPr lang="en-GB" sz="4400">
                <a:latin typeface="Calibri Light"/>
                <a:ea typeface="Calibri Light"/>
                <a:cs typeface="Calibri Light"/>
              </a:rPr>
              <a:t>Learning </a:t>
            </a:r>
            <a:r>
              <a:rPr lang="en-GB" sz="4400" b="1">
                <a:latin typeface="Calibri Light"/>
                <a:ea typeface="Calibri Light"/>
                <a:cs typeface="Calibri Light"/>
              </a:rPr>
              <a:t>FOR </a:t>
            </a:r>
            <a:r>
              <a:rPr lang="en-GB" sz="4400">
                <a:latin typeface="Calibri Light"/>
                <a:ea typeface="Calibri Light"/>
                <a:cs typeface="Calibri Light"/>
              </a:rPr>
              <a:t>the outdoors</a:t>
            </a:r>
          </a:p>
          <a:p>
            <a:endParaRPr lang="en-GB" sz="4400">
              <a:latin typeface="Calibri Light"/>
              <a:ea typeface="Calibri Light"/>
              <a:cs typeface="Calibri Ligh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>
                <a:latin typeface="Calibri Light"/>
                <a:ea typeface="Calibri Light"/>
                <a:cs typeface="Calibri Light"/>
              </a:rPr>
              <a:t>The inside or outside classroom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400">
                <a:latin typeface="Calibri Light"/>
                <a:ea typeface="Calibri Light"/>
                <a:cs typeface="Calibri Light"/>
              </a:rPr>
              <a:t>Where would learning be most effective?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68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1F770C-8C5C-855C-E178-57B1042F9081}"/>
              </a:ext>
            </a:extLst>
          </p:cNvPr>
          <p:cNvSpPr txBox="1">
            <a:spLocks/>
          </p:cNvSpPr>
          <p:nvPr/>
        </p:nvSpPr>
        <p:spPr>
          <a:xfrm>
            <a:off x="252202" y="257816"/>
            <a:ext cx="1791270" cy="152412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/>
              <a:t>95% </a:t>
            </a:r>
            <a:r>
              <a:rPr lang="en-GB" sz="1800"/>
              <a:t>of children enjoyed learning outside more than inside  </a:t>
            </a:r>
          </a:p>
          <a:p>
            <a:endParaRPr lang="en-GB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3836BD-3F67-25CE-93E5-72FE726F2CD3}"/>
              </a:ext>
            </a:extLst>
          </p:cNvPr>
          <p:cNvSpPr txBox="1">
            <a:spLocks/>
          </p:cNvSpPr>
          <p:nvPr/>
        </p:nvSpPr>
        <p:spPr>
          <a:xfrm>
            <a:off x="2197393" y="261257"/>
            <a:ext cx="1778558" cy="152068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94% </a:t>
            </a:r>
            <a:r>
              <a:rPr lang="en-GB"/>
              <a:t>of children felt more connected to nature after learning outside</a:t>
            </a:r>
          </a:p>
          <a:p>
            <a:endParaRPr lang="en-GB" sz="32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E4ACD-DEB9-3E47-F30B-30A8CA18B306}"/>
              </a:ext>
            </a:extLst>
          </p:cNvPr>
          <p:cNvSpPr txBox="1">
            <a:spLocks/>
          </p:cNvSpPr>
          <p:nvPr/>
        </p:nvSpPr>
        <p:spPr>
          <a:xfrm>
            <a:off x="4190162" y="257816"/>
            <a:ext cx="1778558" cy="152412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/>
              <a:t>93% </a:t>
            </a:r>
            <a:r>
              <a:rPr lang="en-GB" sz="3200"/>
              <a:t>of children showed improved social skills after learning outside</a:t>
            </a:r>
            <a:br>
              <a:rPr lang="en-GB" sz="3200"/>
            </a:br>
            <a:endParaRPr lang="en-GB" sz="32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268FF1-5770-E576-0C15-945432B23A8A}"/>
              </a:ext>
            </a:extLst>
          </p:cNvPr>
          <p:cNvSpPr txBox="1">
            <a:spLocks/>
          </p:cNvSpPr>
          <p:nvPr/>
        </p:nvSpPr>
        <p:spPr>
          <a:xfrm>
            <a:off x="6223282" y="276422"/>
            <a:ext cx="1778556" cy="150552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/>
              <a:t>92%</a:t>
            </a:r>
            <a:r>
              <a:rPr lang="en-GB" sz="3200"/>
              <a:t> of children engaged more with their learning outside than inside</a:t>
            </a:r>
          </a:p>
          <a:p>
            <a:endParaRPr lang="en-GB" sz="32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DE4ECB9-E32F-ECB3-DFC5-0B7325724F7E}"/>
              </a:ext>
            </a:extLst>
          </p:cNvPr>
          <p:cNvSpPr txBox="1">
            <a:spLocks/>
          </p:cNvSpPr>
          <p:nvPr/>
        </p:nvSpPr>
        <p:spPr>
          <a:xfrm>
            <a:off x="10149023" y="276422"/>
            <a:ext cx="1847676" cy="645416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/>
              <a:t>References:</a:t>
            </a:r>
          </a:p>
          <a:p>
            <a:pPr algn="l"/>
            <a:endParaRPr lang="en-GB" sz="2000" b="1"/>
          </a:p>
          <a:p>
            <a:pPr algn="l"/>
            <a:r>
              <a:rPr lang="en-GB" sz="2000">
                <a:hlinkClick r:id="rId2"/>
              </a:rPr>
              <a:t>National Connections Demonstration project</a:t>
            </a:r>
            <a:endParaRPr lang="en-GB" sz="2000"/>
          </a:p>
          <a:p>
            <a:pPr algn="l"/>
            <a:endParaRPr lang="en-GB" sz="2000"/>
          </a:p>
          <a:p>
            <a:pPr algn="l"/>
            <a:r>
              <a:rPr lang="en-GB" sz="2000">
                <a:hlinkClick r:id="rId3"/>
              </a:rPr>
              <a:t>The Children’s People &amp; Nature Survey 2023</a:t>
            </a:r>
            <a:endParaRPr lang="en-GB" sz="2000"/>
          </a:p>
          <a:p>
            <a:pPr algn="l"/>
            <a:endParaRPr lang="en-GB" sz="2000"/>
          </a:p>
          <a:p>
            <a:pPr algn="l"/>
            <a:r>
              <a:rPr lang="en-GB" sz="2000">
                <a:hlinkClick r:id="rId4"/>
              </a:rPr>
              <a:t>Natural England: Children &amp; Nature Programme</a:t>
            </a:r>
            <a:endParaRPr lang="en-GB" sz="2000"/>
          </a:p>
          <a:p>
            <a:endParaRPr lang="en-GB" sz="3200"/>
          </a:p>
          <a:p>
            <a:endParaRPr lang="en-GB" sz="3200"/>
          </a:p>
          <a:p>
            <a:endParaRPr lang="en-GB" sz="32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EB1C0BC-EE79-34C0-4579-DEE113F32FFD}"/>
              </a:ext>
            </a:extLst>
          </p:cNvPr>
          <p:cNvSpPr txBox="1">
            <a:spLocks/>
          </p:cNvSpPr>
          <p:nvPr/>
        </p:nvSpPr>
        <p:spPr>
          <a:xfrm>
            <a:off x="2195872" y="1907160"/>
            <a:ext cx="1778558" cy="150167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/>
              <a:t>92% </a:t>
            </a:r>
            <a:r>
              <a:rPr lang="en-GB" sz="3200"/>
              <a:t>of children reported an increase in wellbeing after learning outside</a:t>
            </a:r>
            <a:br>
              <a:rPr lang="en-GB" sz="3200"/>
            </a:br>
            <a:endParaRPr lang="en-GB" sz="320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36D11EC-3C40-1E71-80CB-C43B4EF602F1}"/>
              </a:ext>
            </a:extLst>
          </p:cNvPr>
          <p:cNvSpPr txBox="1">
            <a:spLocks/>
          </p:cNvSpPr>
          <p:nvPr/>
        </p:nvSpPr>
        <p:spPr>
          <a:xfrm>
            <a:off x="252202" y="1907160"/>
            <a:ext cx="1778558" cy="15016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/>
              <a:t>85% </a:t>
            </a:r>
            <a:r>
              <a:rPr lang="en-GB" sz="3200"/>
              <a:t>of children showed improved behaviour after learning outside</a:t>
            </a:r>
          </a:p>
          <a:p>
            <a:endParaRPr lang="en-GB" sz="32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BF9B25B-1D73-7616-B153-1B605730616A}"/>
              </a:ext>
            </a:extLst>
          </p:cNvPr>
          <p:cNvSpPr txBox="1">
            <a:spLocks/>
          </p:cNvSpPr>
          <p:nvPr/>
        </p:nvSpPr>
        <p:spPr>
          <a:xfrm>
            <a:off x="8154733" y="257816"/>
            <a:ext cx="1778556" cy="15206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/>
              <a:t>57% </a:t>
            </a:r>
            <a:r>
              <a:rPr lang="en-GB" sz="3200"/>
              <a:t>increase in children’s attainment after outdoor learning</a:t>
            </a:r>
          </a:p>
          <a:p>
            <a:br>
              <a:rPr lang="en-GB" sz="3200"/>
            </a:br>
            <a:endParaRPr lang="en-GB" sz="320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2155F89-AA11-0DD7-18A7-EE7E4D4D4F5B}"/>
              </a:ext>
            </a:extLst>
          </p:cNvPr>
          <p:cNvSpPr txBox="1">
            <a:spLocks/>
          </p:cNvSpPr>
          <p:nvPr/>
        </p:nvSpPr>
        <p:spPr>
          <a:xfrm>
            <a:off x="4183473" y="1919689"/>
            <a:ext cx="1785247" cy="148914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900" b="1"/>
              <a:t>13% </a:t>
            </a:r>
            <a:r>
              <a:rPr lang="en-GB" sz="2900"/>
              <a:t>of parents feel confident with their child playing outside</a:t>
            </a:r>
          </a:p>
          <a:p>
            <a:endParaRPr lang="en-GB" sz="320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C7633EE-20AE-5A06-D1AE-24B91CDD08C4}"/>
              </a:ext>
            </a:extLst>
          </p:cNvPr>
          <p:cNvSpPr txBox="1">
            <a:spLocks/>
          </p:cNvSpPr>
          <p:nvPr/>
        </p:nvSpPr>
        <p:spPr>
          <a:xfrm>
            <a:off x="260332" y="3534052"/>
            <a:ext cx="1782216" cy="152412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/>
              <a:t>20% </a:t>
            </a:r>
            <a:r>
              <a:rPr lang="en-GB" sz="1800"/>
              <a:t>of KS2 children are categorised as ‘obese’</a:t>
            </a:r>
          </a:p>
          <a:p>
            <a:endParaRPr lang="en-GB" sz="180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F87351E-85CE-5147-381F-84252CA27C9E}"/>
              </a:ext>
            </a:extLst>
          </p:cNvPr>
          <p:cNvSpPr txBox="1">
            <a:spLocks/>
          </p:cNvSpPr>
          <p:nvPr/>
        </p:nvSpPr>
        <p:spPr>
          <a:xfrm>
            <a:off x="4190162" y="5201273"/>
            <a:ext cx="1778558" cy="154200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/>
              <a:t>13% </a:t>
            </a:r>
            <a:r>
              <a:rPr lang="en-GB" sz="1800"/>
              <a:t>of US children are on Ritalin for ADHD</a:t>
            </a:r>
          </a:p>
          <a:p>
            <a:endParaRPr lang="en-GB" sz="1800"/>
          </a:p>
          <a:p>
            <a:endParaRPr lang="en-GB" sz="180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80A9C1B-61AD-2487-C434-489B8E77D32E}"/>
              </a:ext>
            </a:extLst>
          </p:cNvPr>
          <p:cNvSpPr txBox="1">
            <a:spLocks/>
          </p:cNvSpPr>
          <p:nvPr/>
        </p:nvSpPr>
        <p:spPr>
          <a:xfrm>
            <a:off x="4199383" y="3534052"/>
            <a:ext cx="1769337" cy="148260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/>
              <a:t>16% </a:t>
            </a:r>
            <a:r>
              <a:rPr lang="en-GB" sz="3200"/>
              <a:t>of children have a vitamin D deficiency</a:t>
            </a:r>
          </a:p>
          <a:p>
            <a:br>
              <a:rPr lang="en-GB" sz="3200"/>
            </a:br>
            <a:br>
              <a:rPr lang="en-GB" sz="3200"/>
            </a:br>
            <a:endParaRPr lang="en-GB" sz="32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855F6167-306F-0459-44B0-F2B66B629F3B}"/>
              </a:ext>
            </a:extLst>
          </p:cNvPr>
          <p:cNvSpPr txBox="1">
            <a:spLocks/>
          </p:cNvSpPr>
          <p:nvPr/>
        </p:nvSpPr>
        <p:spPr>
          <a:xfrm>
            <a:off x="6163877" y="3516175"/>
            <a:ext cx="1837961" cy="154200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/>
              <a:t>25% </a:t>
            </a:r>
            <a:r>
              <a:rPr lang="en-GB" sz="1800"/>
              <a:t>of children spend less than 30 minutes outside a week (out of school)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A1E4BD1-A233-BBCD-818A-763E6554BE21}"/>
              </a:ext>
            </a:extLst>
          </p:cNvPr>
          <p:cNvSpPr txBox="1">
            <a:spLocks/>
          </p:cNvSpPr>
          <p:nvPr/>
        </p:nvSpPr>
        <p:spPr>
          <a:xfrm>
            <a:off x="8167817" y="3526367"/>
            <a:ext cx="1837961" cy="15241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/>
              <a:t>79% </a:t>
            </a:r>
            <a:r>
              <a:rPr lang="en-GB" sz="1600"/>
              <a:t>of teachers reported positive impacts on their teaching practice from teaching outdoors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A441F4C-95D8-4E89-2B62-FD824EE7BAFE}"/>
              </a:ext>
            </a:extLst>
          </p:cNvPr>
          <p:cNvSpPr txBox="1">
            <a:spLocks/>
          </p:cNvSpPr>
          <p:nvPr/>
        </p:nvSpPr>
        <p:spPr>
          <a:xfrm>
            <a:off x="8195689" y="5192187"/>
            <a:ext cx="1782216" cy="152412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/>
              <a:t>69% </a:t>
            </a:r>
            <a:r>
              <a:rPr lang="en-GB" sz="3200"/>
              <a:t>of teachers reported increased job satisfaction when teaching outdoors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8719006-228E-9765-7E45-223290C9F6F2}"/>
              </a:ext>
            </a:extLst>
          </p:cNvPr>
          <p:cNvSpPr txBox="1">
            <a:spLocks/>
          </p:cNvSpPr>
          <p:nvPr/>
        </p:nvSpPr>
        <p:spPr>
          <a:xfrm>
            <a:off x="252202" y="5201272"/>
            <a:ext cx="1790346" cy="15241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/>
          </a:p>
          <a:p>
            <a:r>
              <a:rPr lang="en-GB" sz="3800" b="1"/>
              <a:t>37% </a:t>
            </a:r>
            <a:r>
              <a:rPr lang="en-GB" sz="3800"/>
              <a:t>of children have never seen a fruit or vegetable growing</a:t>
            </a:r>
          </a:p>
          <a:p>
            <a:endParaRPr lang="en-GB" sz="320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8E0D22A-C650-752B-D8C8-482FBA465BA3}"/>
              </a:ext>
            </a:extLst>
          </p:cNvPr>
          <p:cNvSpPr txBox="1">
            <a:spLocks/>
          </p:cNvSpPr>
          <p:nvPr/>
        </p:nvSpPr>
        <p:spPr>
          <a:xfrm>
            <a:off x="2208527" y="5201273"/>
            <a:ext cx="1764979" cy="154200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/>
              <a:t>88% </a:t>
            </a:r>
            <a:r>
              <a:rPr lang="en-GB" sz="3200"/>
              <a:t>of children say spending time in nature makes them feel very happy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49FE011-00EB-5871-7891-8064880DB63D}"/>
              </a:ext>
            </a:extLst>
          </p:cNvPr>
          <p:cNvSpPr txBox="1">
            <a:spLocks/>
          </p:cNvSpPr>
          <p:nvPr/>
        </p:nvSpPr>
        <p:spPr>
          <a:xfrm>
            <a:off x="6154161" y="5210356"/>
            <a:ext cx="1847677" cy="15059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/>
              <a:t>37% </a:t>
            </a:r>
            <a:r>
              <a:rPr lang="en-GB" sz="3200"/>
              <a:t>of children actively notice nature when spending time outside</a:t>
            </a:r>
            <a:br>
              <a:rPr lang="en-GB" sz="3200"/>
            </a:br>
            <a:endParaRPr lang="en-GB" sz="320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7C012B1B-420A-408B-1E9E-55C9668B399F}"/>
              </a:ext>
            </a:extLst>
          </p:cNvPr>
          <p:cNvSpPr txBox="1">
            <a:spLocks/>
          </p:cNvSpPr>
          <p:nvPr/>
        </p:nvSpPr>
        <p:spPr>
          <a:xfrm>
            <a:off x="2195872" y="3539824"/>
            <a:ext cx="1814141" cy="147683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/>
              <a:t>37% </a:t>
            </a:r>
            <a:r>
              <a:rPr lang="en-GB" sz="3200"/>
              <a:t>of children leave primary school at an ‘unhealthy weight’</a:t>
            </a:r>
          </a:p>
          <a:p>
            <a:endParaRPr lang="en-GB" sz="320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4853276-ADAE-F13A-190A-66129D12C0DF}"/>
              </a:ext>
            </a:extLst>
          </p:cNvPr>
          <p:cNvSpPr txBox="1">
            <a:spLocks/>
          </p:cNvSpPr>
          <p:nvPr/>
        </p:nvSpPr>
        <p:spPr>
          <a:xfrm>
            <a:off x="8154733" y="1907160"/>
            <a:ext cx="1813117" cy="145874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800"/>
          </a:p>
          <a:p>
            <a:r>
              <a:rPr lang="en-GB" sz="3300" b="1"/>
              <a:t>74% </a:t>
            </a:r>
            <a:r>
              <a:rPr lang="en-GB" sz="3300"/>
              <a:t>of children spend less time outdoors than prisoners</a:t>
            </a:r>
          </a:p>
          <a:p>
            <a:endParaRPr lang="en-GB" sz="3300"/>
          </a:p>
          <a:p>
            <a:endParaRPr lang="en-GB" sz="330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39D5A58-1F33-EDA2-FE0C-71BE319F0692}"/>
              </a:ext>
            </a:extLst>
          </p:cNvPr>
          <p:cNvSpPr txBox="1">
            <a:spLocks/>
          </p:cNvSpPr>
          <p:nvPr/>
        </p:nvSpPr>
        <p:spPr>
          <a:xfrm>
            <a:off x="6154161" y="1921722"/>
            <a:ext cx="1778556" cy="147254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/>
              <a:t>20%</a:t>
            </a:r>
            <a:r>
              <a:rPr lang="en-GB" sz="1800"/>
              <a:t> of children don’t play outside at all on an average day</a:t>
            </a:r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38690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198927" cy="1339418"/>
          </a:xfrm>
          <a:solidFill>
            <a:srgbClr val="CDCC01"/>
          </a:solidFill>
        </p:spPr>
        <p:txBody>
          <a:bodyPr/>
          <a:lstStyle/>
          <a:p>
            <a:r>
              <a:rPr lang="en-US">
                <a:cs typeface="Calibri Light"/>
              </a:rPr>
              <a:t>   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2400" b="1">
                <a:cs typeface="Calibri Light"/>
              </a:rPr>
              <a:t>     </a:t>
            </a:r>
            <a:r>
              <a:rPr lang="en-US" sz="3200">
                <a:cs typeface="Calibri Light"/>
              </a:rPr>
              <a:t>Lunch </a:t>
            </a: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A667B50-ABAC-BE4B-8624-1B7627C348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050" y="185816"/>
            <a:ext cx="3486150" cy="9904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AA64CE1-CDC6-0949-219B-C92625CF339F}"/>
              </a:ext>
            </a:extLst>
          </p:cNvPr>
          <p:cNvGrpSpPr/>
          <p:nvPr/>
        </p:nvGrpSpPr>
        <p:grpSpPr>
          <a:xfrm>
            <a:off x="0" y="7670"/>
            <a:ext cx="12192000" cy="1339418"/>
            <a:chOff x="-48491" y="7670"/>
            <a:chExt cx="12288981" cy="1339418"/>
          </a:xfrm>
        </p:grpSpPr>
        <p:sp>
          <p:nvSpPr>
            <p:cNvPr id="5" name="Google Shape;101;p1">
              <a:extLst>
                <a:ext uri="{FF2B5EF4-FFF2-40B4-BE49-F238E27FC236}">
                  <a16:creationId xmlns:a16="http://schemas.microsoft.com/office/drawing/2014/main" id="{2D53BEC1-F27D-2626-EBFF-4ED29A26D0EF}"/>
                </a:ext>
              </a:extLst>
            </p:cNvPr>
            <p:cNvSpPr txBox="1">
              <a:spLocks/>
            </p:cNvSpPr>
            <p:nvPr/>
          </p:nvSpPr>
          <p:spPr>
            <a:xfrm>
              <a:off x="-48491" y="7670"/>
              <a:ext cx="12288981" cy="1339418"/>
            </a:xfrm>
            <a:prstGeom prst="rect">
              <a:avLst/>
            </a:prstGeom>
            <a:solidFill>
              <a:srgbClr val="C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dk1"/>
                </a:buClr>
                <a:buSzPts val="4400"/>
                <a:buFont typeface="Play"/>
                <a:buNone/>
              </a:pPr>
              <a:r>
                <a:rPr lang="en-GB" sz="3600" b="1">
                  <a:latin typeface="Arial" panose="020B0604020202020204" pitchFamily="34" charset="0"/>
                  <a:cs typeface="Arial" panose="020B0604020202020204" pitchFamily="34" charset="0"/>
                </a:rPr>
                <a:t>Our Schools, Our World</a:t>
              </a:r>
              <a:br>
                <a:rPr lang="en-GB" sz="36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3600">
                  <a:latin typeface="Arial" panose="020B0604020202020204" pitchFamily="34" charset="0"/>
                  <a:cs typeface="Arial" panose="020B0604020202020204" pitchFamily="34" charset="0"/>
                </a:rPr>
                <a:t>Local Organisations</a:t>
              </a:r>
            </a:p>
          </p:txBody>
        </p:sp>
        <p:pic>
          <p:nvPicPr>
            <p:cNvPr id="7" name="Picture 6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1C17013B-F4AC-1A42-DCE7-658BA9B0D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1757" y="211942"/>
              <a:ext cx="3206151" cy="961869"/>
            </a:xfrm>
            <a:prstGeom prst="rect">
              <a:avLst/>
            </a:prstGeom>
            <a:solidFill>
              <a:srgbClr val="009C64"/>
            </a:solidFill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C207F82-7BD8-6D95-570D-69A4D55742F2}"/>
              </a:ext>
            </a:extLst>
          </p:cNvPr>
          <p:cNvSpPr txBox="1"/>
          <p:nvPr/>
        </p:nvSpPr>
        <p:spPr>
          <a:xfrm>
            <a:off x="1550276" y="2145861"/>
            <a:ext cx="416034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Knowledge from the group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12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4927-707C-89AD-A753-35432831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WWF Action for Nature Grants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BE10-2BC5-4972-ACAA-8787E2CAD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6230"/>
            <a:ext cx="10515600" cy="48225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Micro grants of up to £1,000 </a:t>
            </a:r>
            <a:r>
              <a:rPr lang="en-US" dirty="0">
                <a:ea typeface="+mn-lt"/>
                <a:cs typeface="+mn-lt"/>
              </a:rPr>
              <a:t>are available to primary, secondary, sixth form, or higher education colleges and SEN schools in Leicester and Leicestershire. These grants can be spent on a variety of things to enable schools to run nature activities and projects:</a:t>
            </a:r>
            <a:endParaRPr lang="en-US" dirty="0"/>
          </a:p>
          <a:p>
            <a:r>
              <a:rPr lang="en-US" sz="1600" dirty="0">
                <a:ea typeface="+mn-lt"/>
                <a:cs typeface="+mn-lt"/>
              </a:rPr>
              <a:t>To hire equipment or means of transport for the approved project</a:t>
            </a:r>
            <a:endParaRPr lang="en-US" sz="1600"/>
          </a:p>
          <a:p>
            <a:r>
              <a:rPr lang="en-US" sz="1600" dirty="0">
                <a:ea typeface="+mn-lt"/>
                <a:cs typeface="+mn-lt"/>
              </a:rPr>
              <a:t>To support the purchase of materials or resources that will boost nature on schools grounds</a:t>
            </a:r>
            <a:endParaRPr lang="en-US" sz="1600"/>
          </a:p>
          <a:p>
            <a:r>
              <a:rPr lang="en-US" sz="1600" dirty="0">
                <a:ea typeface="+mn-lt"/>
                <a:cs typeface="+mn-lt"/>
              </a:rPr>
              <a:t>To support the purchase of resources that will bring nature into the classroom</a:t>
            </a:r>
            <a:endParaRPr lang="en-US" sz="1600"/>
          </a:p>
          <a:p>
            <a:r>
              <a:rPr lang="en-US" sz="1600" dirty="0">
                <a:ea typeface="+mn-lt"/>
                <a:cs typeface="+mn-lt"/>
              </a:rPr>
              <a:t>To purchase equipment that will aid children to get outside and enjoy nature</a:t>
            </a:r>
            <a:endParaRPr lang="en-US" sz="1600"/>
          </a:p>
          <a:p>
            <a:r>
              <a:rPr lang="en-US" sz="1600" dirty="0">
                <a:ea typeface="+mn-lt"/>
                <a:cs typeface="+mn-lt"/>
              </a:rPr>
              <a:t>To cover costs of holding events/workshops </a:t>
            </a:r>
            <a:endParaRPr lang="en-US" sz="1600"/>
          </a:p>
          <a:p>
            <a:r>
              <a:rPr lang="en-US" sz="1600" dirty="0">
                <a:ea typeface="+mn-lt"/>
                <a:cs typeface="+mn-lt"/>
              </a:rPr>
              <a:t>To support training or development costs (but not costs to attend an existing training event/class)</a:t>
            </a:r>
            <a:endParaRPr lang="en-US" sz="1600"/>
          </a:p>
          <a:p>
            <a:r>
              <a:rPr lang="en-US" sz="1600" dirty="0">
                <a:ea typeface="+mn-lt"/>
                <a:cs typeface="+mn-lt"/>
              </a:rPr>
              <a:t>To cover staff costs</a:t>
            </a:r>
            <a:endParaRPr lang="en-US" sz="1600"/>
          </a:p>
          <a:p>
            <a:r>
              <a:rPr lang="en-US" sz="1600" dirty="0">
                <a:ea typeface="+mn-lt"/>
                <a:cs typeface="+mn-lt"/>
              </a:rPr>
              <a:t>To cover expenses or travel costs</a:t>
            </a:r>
            <a:endParaRPr lang="en-US" sz="1600" dirty="0"/>
          </a:p>
          <a:p>
            <a:r>
              <a:rPr lang="en-US" sz="2000" dirty="0">
                <a:latin typeface="Calibri"/>
                <a:ea typeface="Calibri"/>
                <a:cs typeface="Calibri"/>
              </a:rPr>
              <a:t>As these grants are only available to schools in Leicester and Leicestershire, if you apply there is a good chance you will be successful. Applications close 6 December 2024. Apply by filling in an the </a:t>
            </a:r>
            <a:r>
              <a:rPr lang="en-US" sz="2000" dirty="0">
                <a:latin typeface="Calibri"/>
                <a:ea typeface="Calibri"/>
                <a:cs typeface="Calibri"/>
                <a:hlinkClick r:id="rId2"/>
              </a:rPr>
              <a:t>online webform</a:t>
            </a:r>
            <a:r>
              <a:rPr lang="en-US" sz="2000" dirty="0">
                <a:latin typeface="Calibri"/>
                <a:ea typeface="Calibri"/>
                <a:cs typeface="Calibri"/>
              </a:rPr>
              <a:t>. Any issues please email </a:t>
            </a:r>
            <a:r>
              <a:rPr lang="en-US" sz="2000" dirty="0">
                <a:latin typeface="Calibri"/>
                <a:ea typeface="Calibri"/>
                <a:cs typeface="Calibri"/>
                <a:hlinkClick r:id="rId3"/>
              </a:rPr>
              <a:t>education@wwf.org.uk</a:t>
            </a:r>
            <a:r>
              <a:rPr lang="en-US" sz="2000" dirty="0">
                <a:latin typeface="Calibri"/>
                <a:ea typeface="Calibri"/>
                <a:cs typeface="Calibri"/>
              </a:rPr>
              <a:t> or for support completing the form email </a:t>
            </a:r>
            <a:r>
              <a:rPr lang="en-US" sz="2000" dirty="0">
                <a:latin typeface="Calibri"/>
                <a:ea typeface="Calibri"/>
                <a:cs typeface="Calibri"/>
                <a:hlinkClick r:id="rId4"/>
              </a:rPr>
              <a:t>Jasmine.Walker@leicester.gov.uk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049E9-F2DF-CE16-3CA0-934F11E3304A}"/>
              </a:ext>
            </a:extLst>
          </p:cNvPr>
          <p:cNvSpPr txBox="1"/>
          <p:nvPr/>
        </p:nvSpPr>
        <p:spPr>
          <a:xfrm>
            <a:off x="834189" y="1365584"/>
            <a:ext cx="64028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www.wwf.org.uk/prescription-for-nature/schools-fund</a:t>
            </a:r>
          </a:p>
        </p:txBody>
      </p:sp>
      <p:pic>
        <p:nvPicPr>
          <p:cNvPr id="5" name="Graphic 4" descr="WWF logo - do it for your planet">
            <a:extLst>
              <a:ext uri="{FF2B5EF4-FFF2-40B4-BE49-F238E27FC236}">
                <a16:creationId xmlns:a16="http://schemas.microsoft.com/office/drawing/2014/main" id="{BCB57355-AF73-B9D4-BE86-F5BAE276B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2147" y="-5766"/>
            <a:ext cx="1391653" cy="20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966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F4E73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 Our World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</a:t>
            </a:r>
            <a:r>
              <a:rPr lang="en-US" sz="3600">
                <a:cs typeface="Calibri Light"/>
              </a:rPr>
              <a:t>  National Education Nature Park</a:t>
            </a:r>
            <a:endParaRPr lang="en-US" sz="3600">
              <a:ea typeface="Calibri Light"/>
              <a:cs typeface="Calibri Light"/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8B44E15-8F7B-A596-5895-D299EFD2C2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772" y="186552"/>
            <a:ext cx="3457814" cy="9881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31DEF803-FDBF-1085-572C-E01457F14E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21" y="1462246"/>
            <a:ext cx="1768231" cy="501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D2BA8-687F-87FC-1A82-E4F97ED23623}"/>
              </a:ext>
            </a:extLst>
          </p:cNvPr>
          <p:cNvSpPr txBox="1"/>
          <p:nvPr/>
        </p:nvSpPr>
        <p:spPr>
          <a:xfrm>
            <a:off x="121920" y="5773372"/>
            <a:ext cx="175193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hlinkClick r:id="rId4"/>
              </a:rPr>
              <a:t>www.educationnaturepark.org.uk</a:t>
            </a:r>
            <a:r>
              <a:rPr lang="en-GB" dirty="0"/>
              <a:t> </a:t>
            </a:r>
            <a:endParaRPr lang="en-US"/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5E7EF2A-D3D7-F8CB-BD99-BA5F90DF34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" y="2474702"/>
            <a:ext cx="2569953" cy="262746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50D0DB-76F9-3A75-B48E-FAAA4B4A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2" y="1825625"/>
            <a:ext cx="805770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Embedded video removed </a:t>
            </a:r>
            <a:r>
              <a:rPr lang="en-GB"/>
              <a:t>for size, find here: </a:t>
            </a:r>
            <a:r>
              <a:rPr lang="en-GB" b="0" i="0" u="none" strike="noStrike">
                <a:effectLst/>
                <a:latin typeface="YouTube Noto"/>
                <a:hlinkClick r:id="rId6" tooltip="Share link"/>
              </a:rPr>
              <a:t>https://youtu.be/a4lvkZIKs14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233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F4E73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 Our World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 </a:t>
            </a:r>
            <a:r>
              <a:rPr lang="en-US" sz="3600">
                <a:cs typeface="Calibri Light"/>
              </a:rPr>
              <a:t>www.thoughtboxeducation.com</a:t>
            </a:r>
            <a:endParaRPr lang="en-US" sz="3600" err="1">
              <a:ea typeface="Calibri Light"/>
              <a:cs typeface="Calibri Light"/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8B44E15-8F7B-A596-5895-D299EFD2C2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812" y="318632"/>
            <a:ext cx="3010774" cy="8560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ThoughtBox Education">
            <a:extLst>
              <a:ext uri="{FF2B5EF4-FFF2-40B4-BE49-F238E27FC236}">
                <a16:creationId xmlns:a16="http://schemas.microsoft.com/office/drawing/2014/main" id="{2F5ED92B-4432-A2F5-6674-7D1A2B852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" y="1526540"/>
            <a:ext cx="8480425" cy="4693920"/>
          </a:xfrm>
          <a:prstGeom prst="rect">
            <a:avLst/>
          </a:prstGeom>
        </p:spPr>
      </p:pic>
      <p:pic>
        <p:nvPicPr>
          <p:cNvPr id="6" name="Picture 5" descr="ThoughtBox Education - Global Learning NI">
            <a:extLst>
              <a:ext uri="{FF2B5EF4-FFF2-40B4-BE49-F238E27FC236}">
                <a16:creationId xmlns:a16="http://schemas.microsoft.com/office/drawing/2014/main" id="{ED443BA1-8C4E-AA14-7C2D-5E926A0069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032" y="1523365"/>
            <a:ext cx="2446655" cy="9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731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F4E731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 Our World</a:t>
            </a:r>
            <a:br>
              <a:rPr lang="en-US" sz="3600" b="1">
                <a:cs typeface="Calibri Light"/>
              </a:rPr>
            </a:br>
            <a:r>
              <a:rPr lang="en-US" sz="3600">
                <a:cs typeface="Calibri Light"/>
              </a:rPr>
              <a:t>     Next Steps</a:t>
            </a:r>
            <a:endParaRPr lang="en-US" sz="3600">
              <a:ea typeface="Calibri Light"/>
              <a:cs typeface="Calibri Light"/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8B44E15-8F7B-A596-5895-D299EFD2C2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812" y="318632"/>
            <a:ext cx="3010774" cy="8560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3DA60-25AE-BF78-4B7B-53AC0AFA12AB}"/>
              </a:ext>
            </a:extLst>
          </p:cNvPr>
          <p:cNvSpPr txBox="1"/>
          <p:nvPr/>
        </p:nvSpPr>
        <p:spPr>
          <a:xfrm>
            <a:off x="316383" y="1390486"/>
            <a:ext cx="473961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err="1">
                <a:latin typeface="Arial"/>
                <a:cs typeface="Arial"/>
              </a:rPr>
              <a:t>ThoughtBox</a:t>
            </a:r>
            <a:r>
              <a:rPr lang="en-GB" sz="2400">
                <a:latin typeface="Arial"/>
                <a:cs typeface="Arial"/>
              </a:rPr>
              <a:t> training video </a:t>
            </a:r>
            <a:endParaRPr lang="en-US">
              <a:latin typeface="Arial"/>
              <a:cs typeface="Arial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www.osow-leicester.co.uk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under 'Training'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Password Climate999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latin typeface="Arial"/>
                <a:cs typeface="Arial"/>
              </a:rPr>
              <a:t>Plan in meeting with head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>
                <a:latin typeface="Arial"/>
                <a:cs typeface="Arial"/>
              </a:rPr>
              <a:t>Plan in meeting with business and site manager</a:t>
            </a:r>
          </a:p>
          <a:p>
            <a:pPr marL="342900" indent="-342900">
              <a:buFont typeface="Arial"/>
              <a:buChar char="•"/>
            </a:pPr>
            <a:r>
              <a:rPr lang="en-GB" sz="2400">
                <a:latin typeface="Arial"/>
                <a:cs typeface="Arial"/>
              </a:rPr>
              <a:t>Book in time with Marc</a:t>
            </a:r>
          </a:p>
        </p:txBody>
      </p:sp>
      <p:pic>
        <p:nvPicPr>
          <p:cNvPr id="3" name="Picture 2" descr="Evaluation QR.png">
            <a:extLst>
              <a:ext uri="{FF2B5EF4-FFF2-40B4-BE49-F238E27FC236}">
                <a16:creationId xmlns:a16="http://schemas.microsoft.com/office/drawing/2014/main" id="{EB771130-2FDA-EC3D-FA21-AE1FFB7F0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766" y="1718602"/>
            <a:ext cx="5603325" cy="5480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F6BD44-3EF6-4746-93D5-0CBDC8A675C2}"/>
              </a:ext>
            </a:extLst>
          </p:cNvPr>
          <p:cNvSpPr txBox="1"/>
          <p:nvPr/>
        </p:nvSpPr>
        <p:spPr>
          <a:xfrm>
            <a:off x="6137563" y="1390486"/>
            <a:ext cx="54040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Thank you for your time today.  Please complete the following evaluation.</a:t>
            </a:r>
          </a:p>
        </p:txBody>
      </p:sp>
    </p:spTree>
    <p:extLst>
      <p:ext uri="{BB962C8B-B14F-4D97-AF65-F5344CB8AC3E}">
        <p14:creationId xmlns:p14="http://schemas.microsoft.com/office/powerpoint/2010/main" val="1167466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1CFBD-FD87-B38A-F61D-156F969B5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852" y="2106067"/>
            <a:ext cx="6248400" cy="4351338"/>
          </a:xfrm>
        </p:spPr>
        <p:txBody>
          <a:bodyPr/>
          <a:lstStyle/>
          <a:p>
            <a:pPr marL="571500" indent="-457200"/>
            <a:r>
              <a:rPr lang="en-GB"/>
              <a:t>Site Managers and Business Managers tomorrow </a:t>
            </a:r>
          </a:p>
          <a:p>
            <a:pPr marL="571500" indent="-457200"/>
            <a:endParaRPr lang="en-GB"/>
          </a:p>
          <a:p>
            <a:pPr marL="571500" indent="-457200"/>
            <a:r>
              <a:rPr lang="en-GB"/>
              <a:t>Any SPLs joining?</a:t>
            </a:r>
          </a:p>
          <a:p>
            <a:pPr marL="571500" indent="-457200"/>
            <a:endParaRPr lang="en-GB"/>
          </a:p>
          <a:p>
            <a:pPr marL="571500" indent="-457200"/>
            <a:endParaRPr lang="en-US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313E081-F1F5-111F-3C08-FD2D1DB04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47EC2FA-9E16-D448-D678-090C552A0DDD}"/>
              </a:ext>
            </a:extLst>
          </p:cNvPr>
          <p:cNvGrpSpPr/>
          <p:nvPr/>
        </p:nvGrpSpPr>
        <p:grpSpPr>
          <a:xfrm>
            <a:off x="-48491" y="-252"/>
            <a:ext cx="12288981" cy="1339418"/>
            <a:chOff x="-48491" y="-252"/>
            <a:chExt cx="12288981" cy="1339418"/>
          </a:xfrm>
        </p:grpSpPr>
        <p:sp>
          <p:nvSpPr>
            <p:cNvPr id="8" name="Google Shape;101;p1">
              <a:extLst>
                <a:ext uri="{FF2B5EF4-FFF2-40B4-BE49-F238E27FC236}">
                  <a16:creationId xmlns:a16="http://schemas.microsoft.com/office/drawing/2014/main" id="{561DEAB3-CAB5-561C-2DD4-A7F06CF7A7C5}"/>
                </a:ext>
              </a:extLst>
            </p:cNvPr>
            <p:cNvSpPr txBox="1">
              <a:spLocks/>
            </p:cNvSpPr>
            <p:nvPr/>
          </p:nvSpPr>
          <p:spPr>
            <a:xfrm>
              <a:off x="-48491" y="-252"/>
              <a:ext cx="12288981" cy="1339418"/>
            </a:xfrm>
            <a:prstGeom prst="rect">
              <a:avLst/>
            </a:prstGeom>
            <a:solidFill>
              <a:srgbClr val="F4E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30263"/>
                <a:buFont typeface="Calibri"/>
                <a:buNone/>
              </a:pPr>
              <a:r>
                <a:rPr lang="en-GB" sz="3600" b="1">
                  <a:latin typeface="+mn-lt"/>
                </a:rPr>
                <a:t>Our Schools, Our World</a:t>
              </a:r>
              <a:br>
                <a:rPr lang="en-GB" sz="3600" b="1">
                  <a:latin typeface="+mn-lt"/>
                </a:rPr>
              </a:br>
              <a:r>
                <a:rPr lang="en-GB" sz="2800">
                  <a:latin typeface="+mn-lt"/>
                </a:rPr>
                <a:t>Finish</a:t>
              </a:r>
              <a:endParaRPr lang="en-GB" sz="2400"/>
            </a:p>
          </p:txBody>
        </p:sp>
        <p:pic>
          <p:nvPicPr>
            <p:cNvPr id="10" name="Picture 9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C09B6ABE-EBAF-15E3-F16E-D7ED07669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3321" y="209179"/>
              <a:ext cx="3206151" cy="961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4522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</a:t>
            </a:r>
            <a:r>
              <a:rPr lang="en-US" sz="3600" b="1">
                <a:solidFill>
                  <a:schemeClr val="bg1"/>
                </a:solidFill>
                <a:cs typeface="Calibri Light"/>
              </a:rPr>
              <a:t>  </a:t>
            </a:r>
            <a:r>
              <a:rPr lang="en-US" sz="3600">
                <a:cs typeface="Calibri Light"/>
              </a:rPr>
              <a:t>Website resources</a:t>
            </a:r>
          </a:p>
        </p:txBody>
      </p:sp>
      <p:pic>
        <p:nvPicPr>
          <p:cNvPr id="4" name="Picture 3" descr="A logo of a globe with a house and trees&#10;&#10;Description automatically generated">
            <a:extLst>
              <a:ext uri="{FF2B5EF4-FFF2-40B4-BE49-F238E27FC236}">
                <a16:creationId xmlns:a16="http://schemas.microsoft.com/office/drawing/2014/main" id="{0001CAA9-127C-E5C3-9440-A51879EA8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7"/>
          <a:stretch/>
        </p:blipFill>
        <p:spPr>
          <a:xfrm>
            <a:off x="8267178" y="104775"/>
            <a:ext cx="3624785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DDB092-16CF-5A14-37B7-918F8452B931}"/>
              </a:ext>
            </a:extLst>
          </p:cNvPr>
          <p:cNvSpPr txBox="1"/>
          <p:nvPr/>
        </p:nvSpPr>
        <p:spPr>
          <a:xfrm>
            <a:off x="683172" y="1716203"/>
            <a:ext cx="1150055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Conceptual milestones - </a:t>
            </a:r>
            <a:r>
              <a:rPr lang="en-GB" sz="2400">
                <a:ea typeface="+mn-lt"/>
                <a:cs typeface="+mn-lt"/>
                <a:hlinkClick r:id="rId3"/>
              </a:rPr>
              <a:t>Our City, our world Conceptual milestones And key vocabulary (ourcityourworld.co.uk)</a:t>
            </a:r>
            <a:endParaRPr lang="en-GB" sz="2400">
              <a:ea typeface="+mn-lt"/>
              <a:cs typeface="+mn-lt"/>
            </a:endParaRPr>
          </a:p>
          <a:p>
            <a:endParaRPr lang="en-GB" sz="2400"/>
          </a:p>
          <a:p>
            <a:r>
              <a:rPr lang="en-GB" sz="2400"/>
              <a:t>Curriculum resources and Teacher Planning Notes- </a:t>
            </a:r>
            <a:r>
              <a:rPr lang="en-GB" sz="2400">
                <a:ea typeface="+mn-lt"/>
                <a:cs typeface="+mn-lt"/>
                <a:hlinkClick r:id="rId4"/>
              </a:rPr>
              <a:t>Water (ourcityourworld.co.uk)</a:t>
            </a:r>
            <a:endParaRPr lang="en-GB" sz="2400">
              <a:ea typeface="+mn-lt"/>
              <a:cs typeface="+mn-lt"/>
            </a:endParaRPr>
          </a:p>
          <a:p>
            <a:endParaRPr lang="en-GB" sz="2400"/>
          </a:p>
          <a:p>
            <a:r>
              <a:rPr lang="en-GB" sz="2400"/>
              <a:t>Assembly resources - </a:t>
            </a:r>
            <a:r>
              <a:rPr lang="en-GB" sz="2400">
                <a:ea typeface="+mn-lt"/>
                <a:cs typeface="+mn-lt"/>
                <a:hlinkClick r:id="rId5"/>
              </a:rPr>
              <a:t>Water (ourcityourworld.co.uk)</a:t>
            </a:r>
            <a:endParaRPr lang="en-GB" sz="2400">
              <a:ea typeface="+mn-lt"/>
              <a:cs typeface="+mn-lt"/>
            </a:endParaRPr>
          </a:p>
          <a:p>
            <a:endParaRPr lang="en-GB" sz="2400"/>
          </a:p>
          <a:p>
            <a:r>
              <a:rPr lang="en-GB" sz="2400"/>
              <a:t>Greening the curriculum - </a:t>
            </a:r>
            <a:r>
              <a:rPr lang="en-GB" sz="2400">
                <a:ea typeface="+mn-lt"/>
                <a:cs typeface="+mn-lt"/>
                <a:hlinkClick r:id="rId6"/>
              </a:rPr>
              <a:t>Framework (ourcityourworld.co.uk)</a:t>
            </a:r>
          </a:p>
          <a:p>
            <a:endParaRPr lang="en-GB" sz="2400"/>
          </a:p>
          <a:p>
            <a:r>
              <a:rPr lang="en-GB" sz="2400"/>
              <a:t>Skills &amp; Knowledge - </a:t>
            </a:r>
            <a:r>
              <a:rPr lang="en-GB" sz="2400">
                <a:ea typeface="+mn-lt"/>
                <a:cs typeface="+mn-lt"/>
                <a:hlinkClick r:id="rId7"/>
              </a:rPr>
              <a:t>Curriculum-skills-and-knowledge-progression.pdf (ourcityourworld.co.uk)</a:t>
            </a:r>
            <a:endParaRPr lang="en-GB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5BCDB-97E0-F85E-5E0C-769A7C570895}"/>
              </a:ext>
            </a:extLst>
          </p:cNvPr>
          <p:cNvSpPr txBox="1"/>
          <p:nvPr/>
        </p:nvSpPr>
        <p:spPr>
          <a:xfrm>
            <a:off x="8583347" y="3429000"/>
            <a:ext cx="2925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Marc update links</a:t>
            </a:r>
          </a:p>
        </p:txBody>
      </p:sp>
    </p:spTree>
    <p:extLst>
      <p:ext uri="{BB962C8B-B14F-4D97-AF65-F5344CB8AC3E}">
        <p14:creationId xmlns:p14="http://schemas.microsoft.com/office/powerpoint/2010/main" val="311488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F721-C98D-5CED-07EB-FE6CCD18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DEFE8-E456-3CDD-4EFD-152A233A0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Embedded video removed for size, find here: </a:t>
            </a:r>
            <a:r>
              <a:rPr lang="en-GB" b="0" i="0" u="none" strike="noStrike" dirty="0">
                <a:effectLst/>
                <a:latin typeface="YouTube Noto"/>
                <a:hlinkClick r:id="rId2" tooltip="Share link"/>
              </a:rPr>
              <a:t>https://youtu.be/yDGCDF-WtfE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59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09D0-A279-D873-7A52-F3196AA0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576517" cy="1325563"/>
          </a:xfrm>
          <a:solidFill>
            <a:srgbClr val="009C64"/>
          </a:solidFill>
        </p:spPr>
        <p:txBody>
          <a:bodyPr/>
          <a:lstStyle/>
          <a:p>
            <a:r>
              <a:rPr lang="en-GB" b="1"/>
              <a:t>Our Schools, Our World</a:t>
            </a:r>
            <a:br>
              <a:rPr lang="en-GB" b="1"/>
            </a:br>
            <a:r>
              <a:rPr lang="en-GB"/>
              <a:t>A 2 year rolling programme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FFE71-7CAA-B8AC-97BE-797DF86E831A}"/>
              </a:ext>
            </a:extLst>
          </p:cNvPr>
          <p:cNvSpPr txBox="1"/>
          <p:nvPr/>
        </p:nvSpPr>
        <p:spPr>
          <a:xfrm>
            <a:off x="801414" y="1813034"/>
            <a:ext cx="10510344" cy="1354217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/>
              <a:t>Curriculum</a:t>
            </a:r>
            <a:endParaRPr lang="en-US"/>
          </a:p>
          <a:p>
            <a:pPr algn="ctr"/>
            <a:r>
              <a:rPr lang="en-GB" sz="3200"/>
              <a:t>Concepts, Greening, Nature Connection</a:t>
            </a:r>
          </a:p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DFB3C-C2C1-AF6E-2DC3-34B50FEB1F50}"/>
              </a:ext>
            </a:extLst>
          </p:cNvPr>
          <p:cNvSpPr txBox="1"/>
          <p:nvPr/>
        </p:nvSpPr>
        <p:spPr>
          <a:xfrm>
            <a:off x="840828" y="4821620"/>
            <a:ext cx="10510344" cy="1354217"/>
          </a:xfrm>
          <a:prstGeom prst="rect">
            <a:avLst/>
          </a:prstGeom>
          <a:solidFill>
            <a:srgbClr val="F4E7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/>
              <a:t>School Operations</a:t>
            </a:r>
            <a:endParaRPr lang="en-US"/>
          </a:p>
          <a:p>
            <a:pPr algn="ctr"/>
            <a:r>
              <a:rPr lang="en-GB" sz="3200"/>
              <a:t>Working towards Zero Carbon</a:t>
            </a:r>
            <a:endParaRPr lang="en-US"/>
          </a:p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12F52-8463-88B0-66FD-062F32119955}"/>
              </a:ext>
            </a:extLst>
          </p:cNvPr>
          <p:cNvSpPr txBox="1"/>
          <p:nvPr/>
        </p:nvSpPr>
        <p:spPr>
          <a:xfrm>
            <a:off x="797695" y="3310757"/>
            <a:ext cx="1587707" cy="1384995"/>
          </a:xfrm>
          <a:prstGeom prst="rect">
            <a:avLst/>
          </a:prstGeom>
          <a:solidFill>
            <a:srgbClr val="CDCC0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/>
              <a:t>Theme 1</a:t>
            </a:r>
          </a:p>
          <a:p>
            <a:r>
              <a:rPr lang="en-GB" sz="2000"/>
              <a:t>Assemblies</a:t>
            </a:r>
          </a:p>
          <a:p>
            <a:r>
              <a:rPr lang="en-GB" sz="2000"/>
              <a:t>Actions</a:t>
            </a:r>
          </a:p>
          <a:p>
            <a:endParaRPr lang="en-GB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E10BB8-A465-D15D-BF15-E3398D5EB265}"/>
              </a:ext>
            </a:extLst>
          </p:cNvPr>
          <p:cNvSpPr txBox="1"/>
          <p:nvPr/>
        </p:nvSpPr>
        <p:spPr>
          <a:xfrm>
            <a:off x="2653861" y="3310757"/>
            <a:ext cx="1678537" cy="1384995"/>
          </a:xfrm>
          <a:prstGeom prst="rect">
            <a:avLst/>
          </a:prstGeom>
          <a:solidFill>
            <a:srgbClr val="CDCC0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/>
              <a:t>Theme 2</a:t>
            </a:r>
          </a:p>
          <a:p>
            <a:r>
              <a:rPr lang="en-GB" sz="2000"/>
              <a:t>Assemblies</a:t>
            </a:r>
          </a:p>
          <a:p>
            <a:r>
              <a:rPr lang="en-GB" sz="2000"/>
              <a:t>Actions</a:t>
            </a:r>
          </a:p>
          <a:p>
            <a:endParaRPr lang="en-GB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65D17-64F9-720A-D644-CFD69AE58DDF}"/>
              </a:ext>
            </a:extLst>
          </p:cNvPr>
          <p:cNvSpPr txBox="1"/>
          <p:nvPr/>
        </p:nvSpPr>
        <p:spPr>
          <a:xfrm>
            <a:off x="4493171" y="3310756"/>
            <a:ext cx="1602829" cy="1384995"/>
          </a:xfrm>
          <a:prstGeom prst="rect">
            <a:avLst/>
          </a:prstGeom>
          <a:solidFill>
            <a:srgbClr val="CDCC0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/>
              <a:t>Theme 3</a:t>
            </a:r>
          </a:p>
          <a:p>
            <a:r>
              <a:rPr lang="en-GB" sz="2000"/>
              <a:t>Assemblies</a:t>
            </a:r>
          </a:p>
          <a:p>
            <a:r>
              <a:rPr lang="en-GB" sz="2000"/>
              <a:t>Actions</a:t>
            </a:r>
          </a:p>
          <a:p>
            <a:endParaRPr lang="en-GB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4A79E-2DAB-874D-C00F-C0E27468E5AA}"/>
              </a:ext>
            </a:extLst>
          </p:cNvPr>
          <p:cNvSpPr txBox="1"/>
          <p:nvPr/>
        </p:nvSpPr>
        <p:spPr>
          <a:xfrm>
            <a:off x="6265524" y="3310756"/>
            <a:ext cx="1596021" cy="1384995"/>
          </a:xfrm>
          <a:prstGeom prst="rect">
            <a:avLst/>
          </a:prstGeom>
          <a:solidFill>
            <a:srgbClr val="CDCC0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/>
              <a:t>Theme 4</a:t>
            </a:r>
          </a:p>
          <a:p>
            <a:r>
              <a:rPr lang="en-GB" sz="2000"/>
              <a:t>Assemblies</a:t>
            </a:r>
          </a:p>
          <a:p>
            <a:r>
              <a:rPr lang="en-GB" sz="2000"/>
              <a:t>Actions</a:t>
            </a:r>
          </a:p>
          <a:p>
            <a:endParaRPr lang="en-GB" sz="2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B8B829-6DB1-4905-72B3-E0159E508CED}"/>
              </a:ext>
            </a:extLst>
          </p:cNvPr>
          <p:cNvSpPr txBox="1"/>
          <p:nvPr/>
        </p:nvSpPr>
        <p:spPr>
          <a:xfrm>
            <a:off x="8022318" y="3310757"/>
            <a:ext cx="1602084" cy="1384995"/>
          </a:xfrm>
          <a:prstGeom prst="rect">
            <a:avLst/>
          </a:prstGeom>
          <a:solidFill>
            <a:srgbClr val="CDCC0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/>
              <a:t>Theme 5</a:t>
            </a:r>
          </a:p>
          <a:p>
            <a:r>
              <a:rPr lang="en-GB" sz="2000"/>
              <a:t>Assemblies</a:t>
            </a:r>
          </a:p>
          <a:p>
            <a:r>
              <a:rPr lang="en-GB" sz="2000"/>
              <a:t>Actions</a:t>
            </a:r>
          </a:p>
          <a:p>
            <a:endParaRPr lang="en-GB" sz="2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3662FB-292D-DED8-B499-40A4DED76843}"/>
              </a:ext>
            </a:extLst>
          </p:cNvPr>
          <p:cNvSpPr txBox="1"/>
          <p:nvPr/>
        </p:nvSpPr>
        <p:spPr>
          <a:xfrm>
            <a:off x="9824693" y="3310757"/>
            <a:ext cx="1472688" cy="1384995"/>
          </a:xfrm>
          <a:prstGeom prst="rect">
            <a:avLst/>
          </a:prstGeom>
          <a:solidFill>
            <a:srgbClr val="CDCC0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/>
              <a:t>Theme 6</a:t>
            </a:r>
          </a:p>
          <a:p>
            <a:r>
              <a:rPr lang="en-GB" sz="2000"/>
              <a:t>Assemblies</a:t>
            </a:r>
          </a:p>
          <a:p>
            <a:r>
              <a:rPr lang="en-GB" sz="2000"/>
              <a:t>Actions</a:t>
            </a:r>
          </a:p>
          <a:p>
            <a:endParaRPr lang="en-GB" sz="2000"/>
          </a:p>
        </p:txBody>
      </p:sp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7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3C31-007E-9A20-8871-D7283329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solidFill>
            <a:srgbClr val="009C64"/>
          </a:solidFill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3600" b="1">
                <a:cs typeface="Calibri Light"/>
              </a:rPr>
              <a:t>Our Schools, Our World </a:t>
            </a:r>
            <a:br>
              <a:rPr lang="en-US" sz="3600" b="1">
                <a:cs typeface="Calibri Light"/>
              </a:rPr>
            </a:br>
            <a:r>
              <a:rPr lang="en-US" sz="3600" b="1">
                <a:cs typeface="Calibri Light"/>
              </a:rPr>
              <a:t>     </a:t>
            </a:r>
            <a:r>
              <a:rPr lang="en-US" sz="3600">
                <a:cs typeface="Calibri Light"/>
              </a:rPr>
              <a:t>The Framework - recap</a:t>
            </a: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6DEFC05-A2F0-AB2A-4BDB-4535AF0BA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C9F2DD-2943-3E62-B9A3-F9C9E53A99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18" y="1718157"/>
            <a:ext cx="11126164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61"/>
          <p:cNvSpPr txBox="1">
            <a:spLocks noGrp="1"/>
          </p:cNvSpPr>
          <p:nvPr>
            <p:ph type="title"/>
          </p:nvPr>
        </p:nvSpPr>
        <p:spPr>
          <a:xfrm>
            <a:off x="-6927" y="4907"/>
            <a:ext cx="12288981" cy="1339418"/>
          </a:xfrm>
          <a:prstGeom prst="rect">
            <a:avLst/>
          </a:prstGeom>
          <a:solidFill>
            <a:srgbClr val="35BCD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 </a:t>
            </a:r>
            <a:r>
              <a:rPr lang="en-US" sz="3600" b="1"/>
              <a:t>Our Schools Our World</a:t>
            </a:r>
            <a:br>
              <a:rPr lang="en-US" sz="3600" b="1"/>
            </a:br>
            <a:r>
              <a:rPr lang="en-US" sz="3600" b="1"/>
              <a:t> </a:t>
            </a:r>
            <a:r>
              <a:rPr lang="en-US" sz="3200"/>
              <a:t>www.osow-</a:t>
            </a:r>
            <a:r>
              <a:rPr lang="en-US" sz="3200">
                <a:solidFill>
                  <a:schemeClr val="tx1"/>
                </a:solidFill>
              </a:rPr>
              <a:t>leicester</a:t>
            </a:r>
            <a:r>
              <a:rPr lang="en-US" sz="3200"/>
              <a:t>.co.uk</a:t>
            </a:r>
            <a:r>
              <a:rPr lang="en-US" sz="3600"/>
              <a:t> </a:t>
            </a: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271E5-0023-E2E0-359C-D5EE4358C2D8}"/>
              </a:ext>
            </a:extLst>
          </p:cNvPr>
          <p:cNvSpPr txBox="1"/>
          <p:nvPr/>
        </p:nvSpPr>
        <p:spPr>
          <a:xfrm>
            <a:off x="9394098" y="6147640"/>
            <a:ext cx="2771775" cy="7078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/>
              <a:t>Climate999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690F1C1-AD46-E5E9-AB13-7F6F1A2B01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21" y="209179"/>
            <a:ext cx="3206151" cy="961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D3518-1746-0D8F-91F2-47E216C029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46" y="1544653"/>
            <a:ext cx="9675339" cy="48170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208786-5fda-4d52-8188-350e4ac2c784" xsi:nil="true"/>
    <lcf76f155ced4ddcb4097134ff3c332f xmlns="96d4bfab-46c3-48a0-8f25-f4e9dde697d9">
      <Terms xmlns="http://schemas.microsoft.com/office/infopath/2007/PartnerControls"/>
    </lcf76f155ced4ddcb4097134ff3c332f>
    <number xmlns="96d4bfab-46c3-48a0-8f25-f4e9dde697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924F77B2EF3498E878973BC6943A9" ma:contentTypeVersion="19" ma:contentTypeDescription="Create a new document." ma:contentTypeScope="" ma:versionID="6d3ab73453e5f13240efa403acf68f3d">
  <xsd:schema xmlns:xsd="http://www.w3.org/2001/XMLSchema" xmlns:xs="http://www.w3.org/2001/XMLSchema" xmlns:p="http://schemas.microsoft.com/office/2006/metadata/properties" xmlns:ns2="96d4bfab-46c3-48a0-8f25-f4e9dde697d9" xmlns:ns3="87208786-5fda-4d52-8188-350e4ac2c784" targetNamespace="http://schemas.microsoft.com/office/2006/metadata/properties" ma:root="true" ma:fieldsID="2cb55c100fda0123782ba5a66ad3618e" ns2:_="" ns3:_="">
    <xsd:import namespace="96d4bfab-46c3-48a0-8f25-f4e9dde697d9"/>
    <xsd:import namespace="87208786-5fda-4d52-8188-350e4ac2c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4bfab-46c3-48a0-8f25-f4e9dde69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umber" ma:index="21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70225b1-d351-448c-917d-4883002b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08786-5fda-4d52-8188-350e4ac2c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c33eb5-3db7-4913-9668-76beb544a6c2}" ma:internalName="TaxCatchAll" ma:showField="CatchAllData" ma:web="87208786-5fda-4d52-8188-350e4ac2c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74FA36-3551-41E3-B6AB-4A3F1D2782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A65F53-C07C-420B-A294-4B23363810DF}">
  <ds:schemaRefs>
    <ds:schemaRef ds:uri="http://schemas.microsoft.com/office/2006/metadata/properties"/>
    <ds:schemaRef ds:uri="df61c5e2-b2e4-4447-8179-6bd331802de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019b5fa-8b3e-4e19-b64c-2a7b8496bb4e"/>
    <ds:schemaRef ds:uri="http://purl.org/dc/elements/1.1/"/>
    <ds:schemaRef ds:uri="http://www.w3.org/XML/1998/namespace"/>
    <ds:schemaRef ds:uri="http://purl.org/dc/dcmitype/"/>
    <ds:schemaRef ds:uri="87208786-5fda-4d52-8188-350e4ac2c784"/>
    <ds:schemaRef ds:uri="96d4bfab-46c3-48a0-8f25-f4e9dde697d9"/>
  </ds:schemaRefs>
</ds:datastoreItem>
</file>

<file path=customXml/itemProps3.xml><?xml version="1.0" encoding="utf-8"?>
<ds:datastoreItem xmlns:ds="http://schemas.openxmlformats.org/officeDocument/2006/customXml" ds:itemID="{1280AB64-2F5F-4D56-8678-96D9C00E0E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4bfab-46c3-48a0-8f25-f4e9dde697d9"/>
    <ds:schemaRef ds:uri="87208786-5fda-4d52-8188-350e4ac2c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3311</Words>
  <Application>Microsoft Office PowerPoint</Application>
  <PresentationFormat>Widescreen</PresentationFormat>
  <Paragraphs>597</Paragraphs>
  <Slides>58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Aptos</vt:lpstr>
      <vt:lpstr>Aptos Display</vt:lpstr>
      <vt:lpstr>Arial</vt:lpstr>
      <vt:lpstr>Bahnschrift SemiLight SemiConde</vt:lpstr>
      <vt:lpstr>Calibri</vt:lpstr>
      <vt:lpstr>Calibri Light</vt:lpstr>
      <vt:lpstr>Comfortaa</vt:lpstr>
      <vt:lpstr>Courier New</vt:lpstr>
      <vt:lpstr>Montserrat</vt:lpstr>
      <vt:lpstr>Play</vt:lpstr>
      <vt:lpstr>Segoe UI</vt:lpstr>
      <vt:lpstr>YouTube Noto</vt:lpstr>
      <vt:lpstr>office theme</vt:lpstr>
      <vt:lpstr>PowerPoint Presentation</vt:lpstr>
      <vt:lpstr> Our Schools, Our World   Training Overview</vt:lpstr>
      <vt:lpstr>PowerPoint Presentation</vt:lpstr>
      <vt:lpstr>Introductions </vt:lpstr>
      <vt:lpstr>PowerPoint Presentation</vt:lpstr>
      <vt:lpstr>PowerPoint Presentation</vt:lpstr>
      <vt:lpstr>Our Schools, Our World A 2 year rolling programme</vt:lpstr>
      <vt:lpstr>    Our Schools, Our World       The Framework - recap</vt:lpstr>
      <vt:lpstr> Our Schools Our World  www.osow-leicester.co.uk </vt:lpstr>
      <vt:lpstr>    Our Schools, Our World       Curriculum Development – SPL role</vt:lpstr>
      <vt:lpstr>    Our Schools, Our World       Curriculum Development – SPL role</vt:lpstr>
      <vt:lpstr>PowerPoint Presentation</vt:lpstr>
      <vt:lpstr>Our Schools, Our World Current NC provision</vt:lpstr>
      <vt:lpstr>    Our Schools, Our World       Curriculum Development – Pupil Voice</vt:lpstr>
      <vt:lpstr>Our Schools, Our World A New Vision</vt:lpstr>
      <vt:lpstr> Our Schools, Our World   Curriculum Development – Establishing a Vision</vt:lpstr>
      <vt:lpstr>    Our Schools, Our World       School Vision – an example</vt:lpstr>
      <vt:lpstr>PowerPoint Presentation</vt:lpstr>
      <vt:lpstr>    Our Schools Our World       School values and learning attitudes</vt:lpstr>
      <vt:lpstr>    Our Schools Our World       Planning overview</vt:lpstr>
      <vt:lpstr>    Our Schools, Our World      Planning overview – cont.</vt:lpstr>
      <vt:lpstr> Our Schools Our World  www.osow-leicester.co.uk </vt:lpstr>
      <vt:lpstr>    Our Schools, Our World       Curriculum Development - research</vt:lpstr>
      <vt:lpstr>    Our Schools, Our World       Curriculum Development - research</vt:lpstr>
      <vt:lpstr>    Our Schools, Our World       Curriculum Development - research</vt:lpstr>
      <vt:lpstr>    Our Schools, Our World      </vt:lpstr>
      <vt:lpstr>Our Schools, Our World   Wider Resources (National)</vt:lpstr>
      <vt:lpstr>    Our Schools, Our World       Curriculum Development- progression</vt:lpstr>
      <vt:lpstr>    Our Schools, Our World       Curriculum Development - assemblies</vt:lpstr>
      <vt:lpstr>    Our Schools, Our World       Curriculum Learning Outcomes – 4 key areas</vt:lpstr>
      <vt:lpstr>PowerPoint Presentation</vt:lpstr>
      <vt:lpstr>PowerPoint Presentation</vt:lpstr>
      <vt:lpstr>    Our Schools, Our World       Assessing Impact</vt:lpstr>
      <vt:lpstr>    Our Schools, Our World       Zones of impact</vt:lpstr>
      <vt:lpstr>    Our Schools, Our World       </vt:lpstr>
      <vt:lpstr>     Our Schools, Our World   </vt:lpstr>
      <vt:lpstr>    Our Schools, Our World       </vt:lpstr>
      <vt:lpstr>    Our Schools, Our World       </vt:lpstr>
      <vt:lpstr>PowerPoint Presentation</vt:lpstr>
      <vt:lpstr>PowerPoint Presentation</vt:lpstr>
      <vt:lpstr>    Our Schools, Our World       </vt:lpstr>
      <vt:lpstr>    Our Schools, Our World       </vt:lpstr>
      <vt:lpstr>    Our Schools Our World       Teacher Survey</vt:lpstr>
      <vt:lpstr>    Our Schools, Our World       Family Engagement Survey</vt:lpstr>
      <vt:lpstr>    Our Schools, Our World       </vt:lpstr>
      <vt:lpstr>    Our Schools, Our World       Climate Action Plan – SMART targets</vt:lpstr>
      <vt:lpstr>    Our Schools, Our World       Assessing – SMART targets</vt:lpstr>
      <vt:lpstr>   Our Schools, Our World       Lunch </vt:lpstr>
      <vt:lpstr>Outdoor learning – outdoors ?</vt:lpstr>
      <vt:lpstr>    Our Schools Our World      Planning for Outdoor Learning</vt:lpstr>
      <vt:lpstr>PowerPoint Presentation</vt:lpstr>
      <vt:lpstr>   Our Schools, Our World       Lunch </vt:lpstr>
      <vt:lpstr>WWF Action for Nature Grants</vt:lpstr>
      <vt:lpstr>    Our Schools Our World      National Education Nature Park</vt:lpstr>
      <vt:lpstr>    Our Schools Our World      www.thoughtboxeducation.com</vt:lpstr>
      <vt:lpstr>    Our Schools Our World      Next Steps</vt:lpstr>
      <vt:lpstr>PowerPoint Presentation</vt:lpstr>
      <vt:lpstr>    Our Schools, Our World       Website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Ruthven</dc:creator>
  <cp:lastModifiedBy>Jasmine Walker</cp:lastModifiedBy>
  <cp:revision>75</cp:revision>
  <dcterms:created xsi:type="dcterms:W3CDTF">2013-07-15T20:26:40Z</dcterms:created>
  <dcterms:modified xsi:type="dcterms:W3CDTF">2025-01-23T16:26:46Z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0x010100A96924F77B2EF3498E878973BC6943A9</vt:lpwstr>
  </property>
  <property fmtid="{D5CDD505-2E9C-101B-9397-08002B2CF9AE}" pid="3" name="MediaServiceImageTags">
    <vt:lpwstr/>
  </property>
</Properties>
</file>