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comments/modernComment_9BC_C07CEC2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99A_F2BAC99B.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648" r:id="rId5"/>
  </p:sldMasterIdLst>
  <p:notesMasterIdLst>
    <p:notesMasterId r:id="rId106"/>
  </p:notesMasterIdLst>
  <p:sldIdLst>
    <p:sldId id="800" r:id="rId6"/>
    <p:sldId id="813" r:id="rId7"/>
    <p:sldId id="2469" r:id="rId8"/>
    <p:sldId id="2468" r:id="rId9"/>
    <p:sldId id="862" r:id="rId10"/>
    <p:sldId id="2541" r:id="rId11"/>
    <p:sldId id="2471" r:id="rId12"/>
    <p:sldId id="2542" r:id="rId13"/>
    <p:sldId id="2472" r:id="rId14"/>
    <p:sldId id="2477" r:id="rId15"/>
    <p:sldId id="2473" r:id="rId16"/>
    <p:sldId id="2474" r:id="rId17"/>
    <p:sldId id="2399" r:id="rId18"/>
    <p:sldId id="2475" r:id="rId19"/>
    <p:sldId id="2476" r:id="rId20"/>
    <p:sldId id="2550" r:id="rId21"/>
    <p:sldId id="2478" r:id="rId22"/>
    <p:sldId id="2479" r:id="rId23"/>
    <p:sldId id="2480" r:id="rId24"/>
    <p:sldId id="611" r:id="rId25"/>
    <p:sldId id="2481" r:id="rId26"/>
    <p:sldId id="2543" r:id="rId27"/>
    <p:sldId id="2483" r:id="rId28"/>
    <p:sldId id="2484" r:id="rId29"/>
    <p:sldId id="2485" r:id="rId30"/>
    <p:sldId id="2486" r:id="rId31"/>
    <p:sldId id="2544" r:id="rId32"/>
    <p:sldId id="2545" r:id="rId33"/>
    <p:sldId id="2546" r:id="rId34"/>
    <p:sldId id="2487" r:id="rId35"/>
    <p:sldId id="926" r:id="rId36"/>
    <p:sldId id="925" r:id="rId37"/>
    <p:sldId id="985" r:id="rId38"/>
    <p:sldId id="2488" r:id="rId39"/>
    <p:sldId id="982" r:id="rId40"/>
    <p:sldId id="989" r:id="rId41"/>
    <p:sldId id="951" r:id="rId42"/>
    <p:sldId id="976" r:id="rId43"/>
    <p:sldId id="975" r:id="rId44"/>
    <p:sldId id="889" r:id="rId45"/>
    <p:sldId id="952" r:id="rId46"/>
    <p:sldId id="2548" r:id="rId47"/>
    <p:sldId id="2489" r:id="rId48"/>
    <p:sldId id="2490" r:id="rId49"/>
    <p:sldId id="2491" r:id="rId50"/>
    <p:sldId id="2492" r:id="rId51"/>
    <p:sldId id="964" r:id="rId52"/>
    <p:sldId id="2458" r:id="rId53"/>
    <p:sldId id="962" r:id="rId54"/>
    <p:sldId id="969" r:id="rId55"/>
    <p:sldId id="2551" r:id="rId56"/>
    <p:sldId id="965" r:id="rId57"/>
    <p:sldId id="921" r:id="rId58"/>
    <p:sldId id="2501" r:id="rId59"/>
    <p:sldId id="2502" r:id="rId60"/>
    <p:sldId id="2503" r:id="rId61"/>
    <p:sldId id="2504" r:id="rId62"/>
    <p:sldId id="2508" r:id="rId63"/>
    <p:sldId id="2509" r:id="rId64"/>
    <p:sldId id="2510" r:id="rId65"/>
    <p:sldId id="2511" r:id="rId66"/>
    <p:sldId id="2552" r:id="rId67"/>
    <p:sldId id="2513" r:id="rId68"/>
    <p:sldId id="2515" r:id="rId69"/>
    <p:sldId id="2547" r:id="rId70"/>
    <p:sldId id="2517" r:id="rId71"/>
    <p:sldId id="2518" r:id="rId72"/>
    <p:sldId id="950" r:id="rId73"/>
    <p:sldId id="947" r:id="rId74"/>
    <p:sldId id="276" r:id="rId75"/>
    <p:sldId id="2549" r:id="rId76"/>
    <p:sldId id="2519" r:id="rId77"/>
    <p:sldId id="2520" r:id="rId78"/>
    <p:sldId id="2521" r:id="rId79"/>
    <p:sldId id="2522" r:id="rId80"/>
    <p:sldId id="2523" r:id="rId81"/>
    <p:sldId id="2524" r:id="rId82"/>
    <p:sldId id="2525" r:id="rId83"/>
    <p:sldId id="2526" r:id="rId84"/>
    <p:sldId id="2527" r:id="rId85"/>
    <p:sldId id="2528" r:id="rId86"/>
    <p:sldId id="2529" r:id="rId87"/>
    <p:sldId id="2530" r:id="rId88"/>
    <p:sldId id="2531" r:id="rId89"/>
    <p:sldId id="2532" r:id="rId90"/>
    <p:sldId id="2533" r:id="rId91"/>
    <p:sldId id="2534" r:id="rId92"/>
    <p:sldId id="2535" r:id="rId93"/>
    <p:sldId id="2536" r:id="rId94"/>
    <p:sldId id="2537" r:id="rId95"/>
    <p:sldId id="916" r:id="rId96"/>
    <p:sldId id="973" r:id="rId97"/>
    <p:sldId id="944" r:id="rId98"/>
    <p:sldId id="945" r:id="rId99"/>
    <p:sldId id="974" r:id="rId100"/>
    <p:sldId id="966" r:id="rId101"/>
    <p:sldId id="2497" r:id="rId102"/>
    <p:sldId id="980" r:id="rId103"/>
    <p:sldId id="941" r:id="rId104"/>
    <p:sldId id="902"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FC9AF0-727B-4A33-9CDB-6837723B0C0E}">
          <p14:sldIdLst/>
        </p14:section>
        <p14:section name="Intro" id="{5475FF85-9018-47A6-B683-3015740D1C0C}">
          <p14:sldIdLst>
            <p14:sldId id="800"/>
            <p14:sldId id="813"/>
            <p14:sldId id="2469"/>
            <p14:sldId id="2468"/>
            <p14:sldId id="862"/>
            <p14:sldId id="2541"/>
            <p14:sldId id="2471"/>
          </p14:sldIdLst>
        </p14:section>
        <p14:section name="What is OSOW?" id="{2FC3A796-E78D-49F8-AE9B-528B59FC3338}">
          <p14:sldIdLst>
            <p14:sldId id="2542"/>
            <p14:sldId id="2472"/>
            <p14:sldId id="2477"/>
            <p14:sldId id="2473"/>
            <p14:sldId id="2474"/>
            <p14:sldId id="2399"/>
            <p14:sldId id="2475"/>
            <p14:sldId id="2476"/>
            <p14:sldId id="2550"/>
          </p14:sldIdLst>
        </p14:section>
        <p14:section name="Climate Basics" id="{C8054389-F469-4C72-89BE-B1ACF1138339}">
          <p14:sldIdLst>
            <p14:sldId id="2478"/>
            <p14:sldId id="2479"/>
            <p14:sldId id="2480"/>
            <p14:sldId id="611"/>
            <p14:sldId id="2481"/>
            <p14:sldId id="2543"/>
            <p14:sldId id="2483"/>
            <p14:sldId id="2484"/>
            <p14:sldId id="2485"/>
          </p14:sldIdLst>
        </p14:section>
        <p14:section name="CAPS - background" id="{7365BA4B-7216-4B6B-96F5-954BC264F07C}">
          <p14:sldIdLst>
            <p14:sldId id="2486"/>
            <p14:sldId id="2544"/>
            <p14:sldId id="2545"/>
            <p14:sldId id="2546"/>
            <p14:sldId id="2487"/>
            <p14:sldId id="926"/>
            <p14:sldId id="925"/>
            <p14:sldId id="985"/>
            <p14:sldId id="2488"/>
            <p14:sldId id="982"/>
            <p14:sldId id="989"/>
            <p14:sldId id="951"/>
            <p14:sldId id="976"/>
            <p14:sldId id="975"/>
            <p14:sldId id="889"/>
            <p14:sldId id="952"/>
            <p14:sldId id="2548"/>
            <p14:sldId id="2489"/>
            <p14:sldId id="2490"/>
            <p14:sldId id="2491"/>
            <p14:sldId id="2492"/>
            <p14:sldId id="964"/>
            <p14:sldId id="2458"/>
            <p14:sldId id="962"/>
            <p14:sldId id="969"/>
            <p14:sldId id="2551"/>
            <p14:sldId id="965"/>
            <p14:sldId id="921"/>
            <p14:sldId id="2501"/>
            <p14:sldId id="2502"/>
            <p14:sldId id="2503"/>
            <p14:sldId id="2504"/>
            <p14:sldId id="2508"/>
            <p14:sldId id="2509"/>
            <p14:sldId id="2510"/>
            <p14:sldId id="2511"/>
            <p14:sldId id="2552"/>
            <p14:sldId id="2513"/>
            <p14:sldId id="2515"/>
            <p14:sldId id="2547"/>
            <p14:sldId id="2517"/>
            <p14:sldId id="2518"/>
            <p14:sldId id="950"/>
            <p14:sldId id="947"/>
            <p14:sldId id="276"/>
            <p14:sldId id="2549"/>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916"/>
            <p14:sldId id="973"/>
            <p14:sldId id="944"/>
            <p14:sldId id="945"/>
            <p14:sldId id="974"/>
            <p14:sldId id="966"/>
            <p14:sldId id="2497"/>
            <p14:sldId id="980"/>
            <p14:sldId id="941"/>
            <p14:sldId id="9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80CC00-1A0E-EAD2-D032-69614179C598}" name="Lauren Stabler" initials="LS" userId="S::Lauren.Stabler@brighton-hove.gov.uk::1dfcd557-a7c2-4c40-ac1e-0282d3cb1180" providerId="AD"/>
  <p188:author id="{E9328650-DD3F-5C33-13AD-10C2F10563C7}" name="Katie Eberstein" initials="KE" userId="S::Katie.Eberstein@brighton-hove.gov.uk::8552068e-af68-466d-8240-da5ec5ba8e15" providerId="AD"/>
  <p188:author id="{B3714D88-7C2D-ABDE-B650-8246EA81C989}" name="beth.newman_brent.gov.uk#ext#@brightonandhovecc.onmicrosoft.com" initials="be" userId="S::beth.newman_brent.gov.uk#ext#@brightonandhovecc.onmicrosoft.com::e28cdbec-7415-475b-8d9c-66b321178c7f" providerId="AD"/>
  <p188:author id="{5351F4E6-A269-A12E-1404-417DDA92AEF7}" name="Newman, Beth" initials="NB" userId="S::Beth.Newman@brent.gov.uk::1533025c-e9bb-462c-b475-b41f8e31cc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D01"/>
    <a:srgbClr val="4EA72E"/>
    <a:srgbClr val="00C7E8"/>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8F2F66-F006-43C2-8596-6AEA8680A8A4}" v="4" dt="2025-01-23T16:38:11.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presProps" Target="pres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Tench" userId="3e24c2b5-9de9-4501-b5b5-fed78673bcaf" providerId="ADAL" clId="{9E9B8F08-C7E2-48C9-933B-355275BE0868}"/>
    <pc:docChg chg="modSld">
      <pc:chgData name="Marc Tench" userId="3e24c2b5-9de9-4501-b5b5-fed78673bcaf" providerId="ADAL" clId="{9E9B8F08-C7E2-48C9-933B-355275BE0868}" dt="2025-01-14T20:31:31.990" v="58" actId="1076"/>
      <pc:docMkLst>
        <pc:docMk/>
      </pc:docMkLst>
      <pc:sldChg chg="modSp mod">
        <pc:chgData name="Marc Tench" userId="3e24c2b5-9de9-4501-b5b5-fed78673bcaf" providerId="ADAL" clId="{9E9B8F08-C7E2-48C9-933B-355275BE0868}" dt="2025-01-14T20:31:31.990" v="58" actId="1076"/>
        <pc:sldMkLst>
          <pc:docMk/>
          <pc:sldMk cId="4226579083" sldId="862"/>
        </pc:sldMkLst>
        <pc:spChg chg="mod">
          <ac:chgData name="Marc Tench" userId="3e24c2b5-9de9-4501-b5b5-fed78673bcaf" providerId="ADAL" clId="{9E9B8F08-C7E2-48C9-933B-355275BE0868}" dt="2025-01-14T20:31:31.990" v="58" actId="1076"/>
          <ac:spMkLst>
            <pc:docMk/>
            <pc:sldMk cId="4226579083" sldId="862"/>
            <ac:spMk id="21" creationId="{23857C13-2E39-1FD5-5D72-B5E99E9701E2}"/>
          </ac:spMkLst>
        </pc:spChg>
      </pc:sldChg>
    </pc:docChg>
  </pc:docChgLst>
  <pc:docChgLst>
    <pc:chgData name="Jasmine Walker" userId="438faf2d-7900-4b39-a288-ef6f4e13425e" providerId="ADAL" clId="{F18F2F66-F006-43C2-8596-6AEA8680A8A4}"/>
    <pc:docChg chg="custSel addSld delSld modSld modSection">
      <pc:chgData name="Jasmine Walker" userId="438faf2d-7900-4b39-a288-ef6f4e13425e" providerId="ADAL" clId="{F18F2F66-F006-43C2-8596-6AEA8680A8A4}" dt="2025-01-23T16:38:25.572" v="304"/>
      <pc:docMkLst>
        <pc:docMk/>
      </pc:docMkLst>
      <pc:sldChg chg="del">
        <pc:chgData name="Jasmine Walker" userId="438faf2d-7900-4b39-a288-ef6f4e13425e" providerId="ADAL" clId="{F18F2F66-F006-43C2-8596-6AEA8680A8A4}" dt="2025-01-23T16:31:50.314" v="63" actId="47"/>
        <pc:sldMkLst>
          <pc:docMk/>
          <pc:sldMk cId="893166077" sldId="582"/>
        </pc:sldMkLst>
      </pc:sldChg>
      <pc:sldChg chg="addSp delSp modSp mod delAnim">
        <pc:chgData name="Jasmine Walker" userId="438faf2d-7900-4b39-a288-ef6f4e13425e" providerId="ADAL" clId="{F18F2F66-F006-43C2-8596-6AEA8680A8A4}" dt="2025-01-23T16:32:18.648" v="124" actId="20577"/>
        <pc:sldMkLst>
          <pc:docMk/>
          <pc:sldMk cId="3721363647" sldId="611"/>
        </pc:sldMkLst>
        <pc:spChg chg="add mod">
          <ac:chgData name="Jasmine Walker" userId="438faf2d-7900-4b39-a288-ef6f4e13425e" providerId="ADAL" clId="{F18F2F66-F006-43C2-8596-6AEA8680A8A4}" dt="2025-01-23T16:32:18.648" v="124" actId="20577"/>
          <ac:spMkLst>
            <pc:docMk/>
            <pc:sldMk cId="3721363647" sldId="611"/>
            <ac:spMk id="5" creationId="{1950E2E5-6210-9493-BEFF-F890BC573606}"/>
          </ac:spMkLst>
        </pc:spChg>
        <pc:picChg chg="del">
          <ac:chgData name="Jasmine Walker" userId="438faf2d-7900-4b39-a288-ef6f4e13425e" providerId="ADAL" clId="{F18F2F66-F006-43C2-8596-6AEA8680A8A4}" dt="2025-01-23T16:31:59.710" v="64" actId="478"/>
          <ac:picMkLst>
            <pc:docMk/>
            <pc:sldMk cId="3721363647" sldId="611"/>
            <ac:picMk id="4" creationId="{90314AD9-2FC8-99D7-4D4F-390531BD8808}"/>
          </ac:picMkLst>
        </pc:picChg>
      </pc:sldChg>
      <pc:sldChg chg="modNotesTx">
        <pc:chgData name="Jasmine Walker" userId="438faf2d-7900-4b39-a288-ef6f4e13425e" providerId="ADAL" clId="{F18F2F66-F006-43C2-8596-6AEA8680A8A4}" dt="2025-01-23T16:27:42.640" v="0" actId="20577"/>
        <pc:sldMkLst>
          <pc:docMk/>
          <pc:sldMk cId="3948561106" sldId="800"/>
        </pc:sldMkLst>
      </pc:sldChg>
      <pc:sldChg chg="modNotesTx">
        <pc:chgData name="Jasmine Walker" userId="438faf2d-7900-4b39-a288-ef6f4e13425e" providerId="ADAL" clId="{F18F2F66-F006-43C2-8596-6AEA8680A8A4}" dt="2025-01-23T16:28:10.211" v="1" actId="20577"/>
        <pc:sldMkLst>
          <pc:docMk/>
          <pc:sldMk cId="0" sldId="813"/>
        </pc:sldMkLst>
      </pc:sldChg>
      <pc:sldChg chg="del">
        <pc:chgData name="Jasmine Walker" userId="438faf2d-7900-4b39-a288-ef6f4e13425e" providerId="ADAL" clId="{F18F2F66-F006-43C2-8596-6AEA8680A8A4}" dt="2025-01-23T16:29:02.914" v="5" actId="47"/>
        <pc:sldMkLst>
          <pc:docMk/>
          <pc:sldMk cId="3733132382" sldId="880"/>
        </pc:sldMkLst>
      </pc:sldChg>
      <pc:sldChg chg="modNotesTx">
        <pc:chgData name="Jasmine Walker" userId="438faf2d-7900-4b39-a288-ef6f4e13425e" providerId="ADAL" clId="{F18F2F66-F006-43C2-8596-6AEA8680A8A4}" dt="2025-01-23T16:34:09.873" v="129" actId="20577"/>
        <pc:sldMkLst>
          <pc:docMk/>
          <pc:sldMk cId="4136577864" sldId="889"/>
        </pc:sldMkLst>
      </pc:sldChg>
      <pc:sldChg chg="addSp delSp modSp mod">
        <pc:chgData name="Jasmine Walker" userId="438faf2d-7900-4b39-a288-ef6f4e13425e" providerId="ADAL" clId="{F18F2F66-F006-43C2-8596-6AEA8680A8A4}" dt="2025-01-23T16:38:25.572" v="304"/>
        <pc:sldMkLst>
          <pc:docMk/>
          <pc:sldMk cId="137231606" sldId="941"/>
        </pc:sldMkLst>
        <pc:spChg chg="add mod">
          <ac:chgData name="Jasmine Walker" userId="438faf2d-7900-4b39-a288-ef6f4e13425e" providerId="ADAL" clId="{F18F2F66-F006-43C2-8596-6AEA8680A8A4}" dt="2025-01-23T16:38:25.572" v="304"/>
          <ac:spMkLst>
            <pc:docMk/>
            <pc:sldMk cId="137231606" sldId="941"/>
            <ac:spMk id="3" creationId="{6262701E-91B1-DC75-DC19-6C8923BC1EFB}"/>
          </ac:spMkLst>
        </pc:spChg>
        <pc:picChg chg="del">
          <ac:chgData name="Jasmine Walker" userId="438faf2d-7900-4b39-a288-ef6f4e13425e" providerId="ADAL" clId="{F18F2F66-F006-43C2-8596-6AEA8680A8A4}" dt="2025-01-23T16:38:04.324" v="250" actId="478"/>
          <ac:picMkLst>
            <pc:docMk/>
            <pc:sldMk cId="137231606" sldId="941"/>
            <ac:picMk id="6" creationId="{BECB9018-AE5D-F9D7-2E34-1AE9D14A1D18}"/>
          </ac:picMkLst>
        </pc:picChg>
      </pc:sldChg>
      <pc:sldChg chg="del">
        <pc:chgData name="Jasmine Walker" userId="438faf2d-7900-4b39-a288-ef6f4e13425e" providerId="ADAL" clId="{F18F2F66-F006-43C2-8596-6AEA8680A8A4}" dt="2025-01-23T16:35:06.109" v="132" actId="47"/>
        <pc:sldMkLst>
          <pc:docMk/>
          <pc:sldMk cId="1326456370" sldId="967"/>
        </pc:sldMkLst>
      </pc:sldChg>
      <pc:sldChg chg="modNotesTx">
        <pc:chgData name="Jasmine Walker" userId="438faf2d-7900-4b39-a288-ef6f4e13425e" providerId="ADAL" clId="{F18F2F66-F006-43C2-8596-6AEA8680A8A4}" dt="2025-01-23T16:34:27.204" v="130" actId="20577"/>
        <pc:sldMkLst>
          <pc:docMk/>
          <pc:sldMk cId="4072327579" sldId="2458"/>
        </pc:sldMkLst>
      </pc:sldChg>
      <pc:sldChg chg="modNotesTx">
        <pc:chgData name="Jasmine Walker" userId="438faf2d-7900-4b39-a288-ef6f4e13425e" providerId="ADAL" clId="{F18F2F66-F006-43C2-8596-6AEA8680A8A4}" dt="2025-01-23T16:28:14.151" v="2" actId="20577"/>
        <pc:sldMkLst>
          <pc:docMk/>
          <pc:sldMk cId="304989094" sldId="2469"/>
        </pc:sldMkLst>
      </pc:sldChg>
      <pc:sldChg chg="modNotesTx">
        <pc:chgData name="Jasmine Walker" userId="438faf2d-7900-4b39-a288-ef6f4e13425e" providerId="ADAL" clId="{F18F2F66-F006-43C2-8596-6AEA8680A8A4}" dt="2025-01-23T16:28:29.591" v="4" actId="20577"/>
        <pc:sldMkLst>
          <pc:docMk/>
          <pc:sldMk cId="2893341091" sldId="2471"/>
        </pc:sldMkLst>
      </pc:sldChg>
      <pc:sldChg chg="modNotesTx">
        <pc:chgData name="Jasmine Walker" userId="438faf2d-7900-4b39-a288-ef6f4e13425e" providerId="ADAL" clId="{F18F2F66-F006-43C2-8596-6AEA8680A8A4}" dt="2025-01-23T16:32:34.697" v="125" actId="20577"/>
        <pc:sldMkLst>
          <pc:docMk/>
          <pc:sldMk cId="1197203652" sldId="2483"/>
        </pc:sldMkLst>
      </pc:sldChg>
      <pc:sldChg chg="del">
        <pc:chgData name="Jasmine Walker" userId="438faf2d-7900-4b39-a288-ef6f4e13425e" providerId="ADAL" clId="{F18F2F66-F006-43C2-8596-6AEA8680A8A4}" dt="2025-01-23T16:36:03.883" v="241" actId="47"/>
        <pc:sldMkLst>
          <pc:docMk/>
          <pc:sldMk cId="3629332308" sldId="2512"/>
        </pc:sldMkLst>
      </pc:sldChg>
      <pc:sldChg chg="modNotesTx">
        <pc:chgData name="Jasmine Walker" userId="438faf2d-7900-4b39-a288-ef6f4e13425e" providerId="ADAL" clId="{F18F2F66-F006-43C2-8596-6AEA8680A8A4}" dt="2025-01-23T16:36:24.403" v="242" actId="20577"/>
        <pc:sldMkLst>
          <pc:docMk/>
          <pc:sldMk cId="3163428703" sldId="2522"/>
        </pc:sldMkLst>
      </pc:sldChg>
      <pc:sldChg chg="modNotesTx">
        <pc:chgData name="Jasmine Walker" userId="438faf2d-7900-4b39-a288-ef6f4e13425e" providerId="ADAL" clId="{F18F2F66-F006-43C2-8596-6AEA8680A8A4}" dt="2025-01-23T16:36:36.043" v="243" actId="20577"/>
        <pc:sldMkLst>
          <pc:docMk/>
          <pc:sldMk cId="1588751435" sldId="2525"/>
        </pc:sldMkLst>
      </pc:sldChg>
      <pc:sldChg chg="modNotesTx">
        <pc:chgData name="Jasmine Walker" userId="438faf2d-7900-4b39-a288-ef6f4e13425e" providerId="ADAL" clId="{F18F2F66-F006-43C2-8596-6AEA8680A8A4}" dt="2025-01-23T16:36:42.970" v="244" actId="20577"/>
        <pc:sldMkLst>
          <pc:docMk/>
          <pc:sldMk cId="1689449400" sldId="2526"/>
        </pc:sldMkLst>
      </pc:sldChg>
      <pc:sldChg chg="modNotesTx">
        <pc:chgData name="Jasmine Walker" userId="438faf2d-7900-4b39-a288-ef6f4e13425e" providerId="ADAL" clId="{F18F2F66-F006-43C2-8596-6AEA8680A8A4}" dt="2025-01-23T16:36:51.825" v="245" actId="20577"/>
        <pc:sldMkLst>
          <pc:docMk/>
          <pc:sldMk cId="2893033333" sldId="2528"/>
        </pc:sldMkLst>
      </pc:sldChg>
      <pc:sldChg chg="modNotesTx">
        <pc:chgData name="Jasmine Walker" userId="438faf2d-7900-4b39-a288-ef6f4e13425e" providerId="ADAL" clId="{F18F2F66-F006-43C2-8596-6AEA8680A8A4}" dt="2025-01-23T16:37:08.190" v="246" actId="20577"/>
        <pc:sldMkLst>
          <pc:docMk/>
          <pc:sldMk cId="3497497803" sldId="2533"/>
        </pc:sldMkLst>
      </pc:sldChg>
      <pc:sldChg chg="modNotesTx">
        <pc:chgData name="Jasmine Walker" userId="438faf2d-7900-4b39-a288-ef6f4e13425e" providerId="ADAL" clId="{F18F2F66-F006-43C2-8596-6AEA8680A8A4}" dt="2025-01-23T16:37:14.218" v="247" actId="20577"/>
        <pc:sldMkLst>
          <pc:docMk/>
          <pc:sldMk cId="3737049778" sldId="2534"/>
        </pc:sldMkLst>
      </pc:sldChg>
      <pc:sldChg chg="modNotesTx">
        <pc:chgData name="Jasmine Walker" userId="438faf2d-7900-4b39-a288-ef6f4e13425e" providerId="ADAL" clId="{F18F2F66-F006-43C2-8596-6AEA8680A8A4}" dt="2025-01-23T16:37:19.156" v="248" actId="20577"/>
        <pc:sldMkLst>
          <pc:docMk/>
          <pc:sldMk cId="2624751696" sldId="2535"/>
        </pc:sldMkLst>
      </pc:sldChg>
      <pc:sldChg chg="modNotesTx">
        <pc:chgData name="Jasmine Walker" userId="438faf2d-7900-4b39-a288-ef6f4e13425e" providerId="ADAL" clId="{F18F2F66-F006-43C2-8596-6AEA8680A8A4}" dt="2025-01-23T16:37:26.081" v="249" actId="20577"/>
        <pc:sldMkLst>
          <pc:docMk/>
          <pc:sldMk cId="2030553085" sldId="2536"/>
        </pc:sldMkLst>
      </pc:sldChg>
      <pc:sldChg chg="modNotesTx">
        <pc:chgData name="Jasmine Walker" userId="438faf2d-7900-4b39-a288-ef6f4e13425e" providerId="ADAL" clId="{F18F2F66-F006-43C2-8596-6AEA8680A8A4}" dt="2025-01-23T16:28:24.988" v="3" actId="20577"/>
        <pc:sldMkLst>
          <pc:docMk/>
          <pc:sldMk cId="3550283354" sldId="2541"/>
        </pc:sldMkLst>
      </pc:sldChg>
      <pc:sldChg chg="modNotesTx">
        <pc:chgData name="Jasmine Walker" userId="438faf2d-7900-4b39-a288-ef6f4e13425e" providerId="ADAL" clId="{F18F2F66-F006-43C2-8596-6AEA8680A8A4}" dt="2025-01-23T16:33:40.643" v="127" actId="20577"/>
        <pc:sldMkLst>
          <pc:docMk/>
          <pc:sldMk cId="2892059690" sldId="2545"/>
        </pc:sldMkLst>
      </pc:sldChg>
      <pc:sldChg chg="modNotesTx">
        <pc:chgData name="Jasmine Walker" userId="438faf2d-7900-4b39-a288-ef6f4e13425e" providerId="ADAL" clId="{F18F2F66-F006-43C2-8596-6AEA8680A8A4}" dt="2025-01-23T16:33:47.650" v="128" actId="20577"/>
        <pc:sldMkLst>
          <pc:docMk/>
          <pc:sldMk cId="978967873" sldId="2546"/>
        </pc:sldMkLst>
      </pc:sldChg>
      <pc:sldChg chg="modSp new mod">
        <pc:chgData name="Jasmine Walker" userId="438faf2d-7900-4b39-a288-ef6f4e13425e" providerId="ADAL" clId="{F18F2F66-F006-43C2-8596-6AEA8680A8A4}" dt="2025-01-23T16:29:21.430" v="62"/>
        <pc:sldMkLst>
          <pc:docMk/>
          <pc:sldMk cId="723850253" sldId="2550"/>
        </pc:sldMkLst>
        <pc:spChg chg="mod">
          <ac:chgData name="Jasmine Walker" userId="438faf2d-7900-4b39-a288-ef6f4e13425e" providerId="ADAL" clId="{F18F2F66-F006-43C2-8596-6AEA8680A8A4}" dt="2025-01-23T16:29:21.430" v="62"/>
          <ac:spMkLst>
            <pc:docMk/>
            <pc:sldMk cId="723850253" sldId="2550"/>
            <ac:spMk id="3" creationId="{A4E977C7-C61B-FC09-51B8-E9CE50D547C1}"/>
          </ac:spMkLst>
        </pc:spChg>
      </pc:sldChg>
      <pc:sldChg chg="modSp new mod">
        <pc:chgData name="Jasmine Walker" userId="438faf2d-7900-4b39-a288-ef6f4e13425e" providerId="ADAL" clId="{F18F2F66-F006-43C2-8596-6AEA8680A8A4}" dt="2025-01-23T16:35:18.819" v="184"/>
        <pc:sldMkLst>
          <pc:docMk/>
          <pc:sldMk cId="248356302" sldId="2551"/>
        </pc:sldMkLst>
        <pc:spChg chg="mod">
          <ac:chgData name="Jasmine Walker" userId="438faf2d-7900-4b39-a288-ef6f4e13425e" providerId="ADAL" clId="{F18F2F66-F006-43C2-8596-6AEA8680A8A4}" dt="2025-01-23T16:35:18.819" v="184"/>
          <ac:spMkLst>
            <pc:docMk/>
            <pc:sldMk cId="248356302" sldId="2551"/>
            <ac:spMk id="3" creationId="{DEBD4B2F-0ECB-F458-15F6-525AB04B5D9A}"/>
          </ac:spMkLst>
        </pc:spChg>
      </pc:sldChg>
      <pc:sldChg chg="modSp new mod">
        <pc:chgData name="Jasmine Walker" userId="438faf2d-7900-4b39-a288-ef6f4e13425e" providerId="ADAL" clId="{F18F2F66-F006-43C2-8596-6AEA8680A8A4}" dt="2025-01-23T16:35:59.009" v="240" actId="20577"/>
        <pc:sldMkLst>
          <pc:docMk/>
          <pc:sldMk cId="3666617509" sldId="2552"/>
        </pc:sldMkLst>
        <pc:spChg chg="mod">
          <ac:chgData name="Jasmine Walker" userId="438faf2d-7900-4b39-a288-ef6f4e13425e" providerId="ADAL" clId="{F18F2F66-F006-43C2-8596-6AEA8680A8A4}" dt="2025-01-23T16:35:59.009" v="240" actId="20577"/>
          <ac:spMkLst>
            <pc:docMk/>
            <pc:sldMk cId="3666617509" sldId="2552"/>
            <ac:spMk id="3" creationId="{C53EEBD4-8961-58B3-5CFE-AB5A1FE71A0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GHG emissions in Leicester (2019)</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26509851816924"/>
          <c:y val="0.17414325828215166"/>
          <c:w val="0.79179388870422907"/>
          <c:h val="0.56506697773889369"/>
        </c:manualLayout>
      </c:layout>
      <c:barChart>
        <c:barDir val="col"/>
        <c:grouping val="clustered"/>
        <c:varyColors val="0"/>
        <c:ser>
          <c:idx val="0"/>
          <c:order val="0"/>
          <c:tx>
            <c:strRef>
              <c:f>'Baseline Inventory'!$H$52</c:f>
              <c:strCache>
                <c:ptCount val="1"/>
                <c:pt idx="0">
                  <c:v>Pie chart values</c:v>
                </c:pt>
              </c:strCache>
            </c:strRef>
          </c:tx>
          <c:spPr>
            <a:solidFill>
              <a:schemeClr val="accent1"/>
            </a:solidFill>
            <a:ln>
              <a:noFill/>
            </a:ln>
            <a:effectLst/>
          </c:spPr>
          <c:invertIfNegative val="0"/>
          <c:dPt>
            <c:idx val="0"/>
            <c:invertIfNegative val="0"/>
            <c:bubble3D val="0"/>
            <c:spPr>
              <a:solidFill>
                <a:srgbClr val="FAE600"/>
              </a:solidFill>
              <a:ln>
                <a:noFill/>
              </a:ln>
              <a:effectLst/>
            </c:spPr>
            <c:extLst>
              <c:ext xmlns:c16="http://schemas.microsoft.com/office/drawing/2014/chart" uri="{C3380CC4-5D6E-409C-BE32-E72D297353CC}">
                <c16:uniqueId val="{00000001-08E8-404C-B9A2-9C053B118F0D}"/>
              </c:ext>
            </c:extLst>
          </c:dPt>
          <c:dPt>
            <c:idx val="1"/>
            <c:invertIfNegative val="0"/>
            <c:bubble3D val="0"/>
            <c:spPr>
              <a:solidFill>
                <a:srgbClr val="E47E00"/>
              </a:solidFill>
              <a:ln>
                <a:noFill/>
              </a:ln>
              <a:effectLst/>
            </c:spPr>
            <c:extLst>
              <c:ext xmlns:c16="http://schemas.microsoft.com/office/drawing/2014/chart" uri="{C3380CC4-5D6E-409C-BE32-E72D297353CC}">
                <c16:uniqueId val="{00000003-08E8-404C-B9A2-9C053B118F0D}"/>
              </c:ext>
            </c:extLst>
          </c:dPt>
          <c:dPt>
            <c:idx val="2"/>
            <c:invertIfNegative val="0"/>
            <c:bubble3D val="0"/>
            <c:spPr>
              <a:solidFill>
                <a:srgbClr val="99CA3C"/>
              </a:solidFill>
              <a:ln>
                <a:noFill/>
              </a:ln>
              <a:effectLst/>
            </c:spPr>
            <c:extLst>
              <c:ext xmlns:c16="http://schemas.microsoft.com/office/drawing/2014/chart" uri="{C3380CC4-5D6E-409C-BE32-E72D297353CC}">
                <c16:uniqueId val="{00000005-08E8-404C-B9A2-9C053B118F0D}"/>
              </c:ext>
            </c:extLst>
          </c:dPt>
          <c:dPt>
            <c:idx val="3"/>
            <c:invertIfNegative val="0"/>
            <c:bubble3D val="0"/>
            <c:spPr>
              <a:solidFill>
                <a:srgbClr val="006BB7"/>
              </a:solidFill>
              <a:ln>
                <a:noFill/>
              </a:ln>
              <a:effectLst/>
            </c:spPr>
            <c:extLst>
              <c:ext xmlns:c16="http://schemas.microsoft.com/office/drawing/2014/chart" uri="{C3380CC4-5D6E-409C-BE32-E72D297353CC}">
                <c16:uniqueId val="{00000007-08E8-404C-B9A2-9C053B118F0D}"/>
              </c:ext>
            </c:extLst>
          </c:dPt>
          <c:dPt>
            <c:idx val="4"/>
            <c:invertIfNegative val="0"/>
            <c:bubble3D val="0"/>
            <c:spPr>
              <a:solidFill>
                <a:srgbClr val="968A00"/>
              </a:solidFill>
              <a:ln>
                <a:noFill/>
              </a:ln>
              <a:effectLst/>
            </c:spPr>
            <c:extLst>
              <c:ext xmlns:c16="http://schemas.microsoft.com/office/drawing/2014/chart" uri="{C3380CC4-5D6E-409C-BE32-E72D297353CC}">
                <c16:uniqueId val="{00000009-08E8-404C-B9A2-9C053B118F0D}"/>
              </c:ext>
            </c:extLst>
          </c:dPt>
          <c:dPt>
            <c:idx val="5"/>
            <c:invertIfNegative val="0"/>
            <c:bubble3D val="0"/>
            <c:spPr>
              <a:solidFill>
                <a:srgbClr val="894C00"/>
              </a:solidFill>
              <a:ln>
                <a:noFill/>
              </a:ln>
              <a:effectLst/>
            </c:spPr>
            <c:extLst>
              <c:ext xmlns:c16="http://schemas.microsoft.com/office/drawing/2014/chart" uri="{C3380CC4-5D6E-409C-BE32-E72D297353CC}">
                <c16:uniqueId val="{0000000B-08E8-404C-B9A2-9C053B118F0D}"/>
              </c:ext>
            </c:extLst>
          </c:dPt>
          <c:dPt>
            <c:idx val="6"/>
            <c:invertIfNegative val="0"/>
            <c:bubble3D val="0"/>
            <c:spPr>
              <a:solidFill>
                <a:srgbClr val="00406E"/>
              </a:solidFill>
              <a:ln>
                <a:noFill/>
              </a:ln>
              <a:effectLst/>
            </c:spPr>
            <c:extLst>
              <c:ext xmlns:c16="http://schemas.microsoft.com/office/drawing/2014/chart" uri="{C3380CC4-5D6E-409C-BE32-E72D297353CC}">
                <c16:uniqueId val="{0000000D-08E8-404C-B9A2-9C053B118F0D}"/>
              </c:ext>
            </c:extLst>
          </c:dPt>
          <c:dPt>
            <c:idx val="8"/>
            <c:invertIfNegative val="0"/>
            <c:bubble3D val="0"/>
            <c:spPr>
              <a:solidFill>
                <a:srgbClr val="5D7C22"/>
              </a:solidFill>
              <a:ln>
                <a:noFill/>
              </a:ln>
              <a:effectLst/>
            </c:spPr>
            <c:extLst>
              <c:ext xmlns:c16="http://schemas.microsoft.com/office/drawing/2014/chart" uri="{C3380CC4-5D6E-409C-BE32-E72D297353CC}">
                <c16:uniqueId val="{0000000F-08E8-404C-B9A2-9C053B118F0D}"/>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1-08E8-404C-B9A2-9C053B118F0D}"/>
              </c:ext>
            </c:extLst>
          </c:dPt>
          <c:cat>
            <c:strRef>
              <c:f>'Baseline Inventory'!$G$53:$G$62</c:f>
              <c:strCache>
                <c:ptCount val="10"/>
                <c:pt idx="0">
                  <c:v>Domestic</c:v>
                </c:pt>
                <c:pt idx="1">
                  <c:v>Road Transport</c:v>
                </c:pt>
                <c:pt idx="2">
                  <c:v>Industry</c:v>
                </c:pt>
                <c:pt idx="3">
                  <c:v>Commercial</c:v>
                </c:pt>
                <c:pt idx="4">
                  <c:v>Public Sector</c:v>
                </c:pt>
                <c:pt idx="5">
                  <c:v>F-gases</c:v>
                </c:pt>
                <c:pt idx="6">
                  <c:v>Agriculture</c:v>
                </c:pt>
                <c:pt idx="7">
                  <c:v>Railways</c:v>
                </c:pt>
                <c:pt idx="8">
                  <c:v>LULUCF</c:v>
                </c:pt>
                <c:pt idx="9">
                  <c:v>Waste*</c:v>
                </c:pt>
              </c:strCache>
            </c:strRef>
          </c:cat>
          <c:val>
            <c:numRef>
              <c:f>'Baseline Inventory'!$H$53:$H$62</c:f>
              <c:numCache>
                <c:formatCode>_(* #,##0.00_);_(* \(#,##0.00\);_(* "-"??_);_(@_)</c:formatCode>
                <c:ptCount val="10"/>
                <c:pt idx="0">
                  <c:v>417.09477818490529</c:v>
                </c:pt>
                <c:pt idx="1">
                  <c:v>305.85619352973981</c:v>
                </c:pt>
                <c:pt idx="2">
                  <c:v>292.60406271260001</c:v>
                </c:pt>
                <c:pt idx="3">
                  <c:v>124.06513591948553</c:v>
                </c:pt>
                <c:pt idx="4">
                  <c:v>85.68555049120198</c:v>
                </c:pt>
                <c:pt idx="5">
                  <c:v>71.244552926454716</c:v>
                </c:pt>
                <c:pt idx="6">
                  <c:v>5.3781876300230635</c:v>
                </c:pt>
                <c:pt idx="7">
                  <c:v>1.6593308385012639</c:v>
                </c:pt>
                <c:pt idx="8">
                  <c:v>-3.1204114981334028</c:v>
                </c:pt>
                <c:pt idx="9">
                  <c:v>100.74106212805945</c:v>
                </c:pt>
              </c:numCache>
            </c:numRef>
          </c:val>
          <c:extLst>
            <c:ext xmlns:c16="http://schemas.microsoft.com/office/drawing/2014/chart" uri="{C3380CC4-5D6E-409C-BE32-E72D297353CC}">
              <c16:uniqueId val="{00000012-08E8-404C-B9A2-9C053B118F0D}"/>
            </c:ext>
          </c:extLst>
        </c:ser>
        <c:dLbls>
          <c:showLegendKey val="0"/>
          <c:showVal val="0"/>
          <c:showCatName val="0"/>
          <c:showSerName val="0"/>
          <c:showPercent val="0"/>
          <c:showBubbleSize val="0"/>
        </c:dLbls>
        <c:gapWidth val="150"/>
        <c:axId val="1114290216"/>
        <c:axId val="1114298416"/>
      </c:barChart>
      <c:catAx>
        <c:axId val="1114290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4298416"/>
        <c:crosses val="autoZero"/>
        <c:auto val="1"/>
        <c:lblAlgn val="ctr"/>
        <c:lblOffset val="100"/>
        <c:noMultiLvlLbl val="0"/>
      </c:catAx>
      <c:valAx>
        <c:axId val="1114298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ktCO</a:t>
                </a:r>
                <a:r>
                  <a:rPr lang="en-GB" baseline="-25000"/>
                  <a:t>2</a:t>
                </a:r>
                <a:r>
                  <a:rPr lang="en-GB"/>
                  <a:t>e per year</a:t>
                </a:r>
              </a:p>
            </c:rich>
          </c:tx>
          <c:layout>
            <c:manualLayout>
              <c:xMode val="edge"/>
              <c:yMode val="edge"/>
              <c:x val="1.8609919329985732E-2"/>
              <c:y val="0.2110191454857514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42902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99A_F2BAC99B.xml><?xml version="1.0" encoding="utf-8"?>
<p188:cmLst xmlns:a="http://schemas.openxmlformats.org/drawingml/2006/main" xmlns:r="http://schemas.openxmlformats.org/officeDocument/2006/relationships" xmlns:p188="http://schemas.microsoft.com/office/powerpoint/2018/8/main">
  <p188:cm id="{76AC3639-14F5-425F-A794-01A8E2546D05}" authorId="{5351F4E6-A269-A12E-1404-417DDA92AEF7}" status="resolved" created="2024-10-31T17:36:37.471" complete="100000">
    <pc:sldMkLst xmlns:pc="http://schemas.microsoft.com/office/powerpoint/2013/main/command">
      <pc:docMk/>
      <pc:sldMk cId="1530594654" sldId="981"/>
    </pc:sldMkLst>
    <p188:txBody>
      <a:bodyPr/>
      <a:lstStyle/>
      <a:p>
        <a:r>
          <a:rPr lang="en-GB"/>
          <a:t>Beth to add in Brent context</a:t>
        </a:r>
      </a:p>
    </p188:txBody>
  </p188:cm>
</p188:cmLst>
</file>

<file path=ppt/comments/modernComment_9BC_C07CEC2F.xml><?xml version="1.0" encoding="utf-8"?>
<p188:cmLst xmlns:a="http://schemas.openxmlformats.org/drawingml/2006/main" xmlns:r="http://schemas.openxmlformats.org/officeDocument/2006/relationships" xmlns:p188="http://schemas.microsoft.com/office/powerpoint/2018/8/main">
  <p188:cm id="{4551A56D-86C6-419B-98C4-41989B29BD85}" authorId="{5351F4E6-A269-A12E-1404-417DDA92AEF7}" status="resolved" created="2024-10-31T17:36:00.938" complete="100000">
    <pc:sldMkLst xmlns:pc="http://schemas.microsoft.com/office/powerpoint/2013/main/command">
      <pc:docMk/>
      <pc:sldMk cId="3074264392" sldId="939"/>
    </pc:sldMkLst>
    <p188:txBody>
      <a:bodyPr/>
      <a:lstStyle/>
      <a:p>
        <a:r>
          <a:rPr lang="en-GB"/>
          <a:t>Are we going to have these printed? Seems a bit much for a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89B5B-44E5-4E98-889A-924B0FE5EE22}"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GB"/>
        </a:p>
      </dgm:t>
    </dgm:pt>
    <dgm:pt modelId="{9B55F09E-7F65-4E6D-BC2C-9ED8D8E00465}">
      <dgm:prSet phldrT="[Text]" custT="1"/>
      <dgm:spPr/>
      <dgm:t>
        <a:bodyPr/>
        <a:lstStyle/>
        <a:p>
          <a:r>
            <a:rPr lang="en-GB" sz="2000" b="1">
              <a:solidFill>
                <a:schemeClr val="tx1"/>
              </a:solidFill>
            </a:rPr>
            <a:t>Set ‘smart’ targets – balance of impact and ease</a:t>
          </a:r>
        </a:p>
      </dgm:t>
    </dgm:pt>
    <dgm:pt modelId="{935F0238-361F-4AB2-A359-C7E290DA8CD0}" type="parTrans" cxnId="{309B0C12-26C0-4B0C-A4FF-F39E305544E3}">
      <dgm:prSet/>
      <dgm:spPr/>
      <dgm:t>
        <a:bodyPr/>
        <a:lstStyle/>
        <a:p>
          <a:endParaRPr lang="en-GB"/>
        </a:p>
      </dgm:t>
    </dgm:pt>
    <dgm:pt modelId="{96C9AECB-495C-4197-BE42-40F4E81B8EF9}" type="sibTrans" cxnId="{309B0C12-26C0-4B0C-A4FF-F39E305544E3}">
      <dgm:prSet/>
      <dgm:spPr/>
      <dgm:t>
        <a:bodyPr/>
        <a:lstStyle/>
        <a:p>
          <a:endParaRPr lang="en-GB"/>
        </a:p>
      </dgm:t>
    </dgm:pt>
    <dgm:pt modelId="{A3BE10A5-09BB-4EDC-9448-2CF9A23A4199}">
      <dgm:prSet phldrT="[Text]" custT="1"/>
      <dgm:spPr/>
      <dgm:t>
        <a:bodyPr/>
        <a:lstStyle/>
        <a:p>
          <a:r>
            <a:rPr lang="en-GB" sz="2000" b="1">
              <a:solidFill>
                <a:schemeClr val="tx1"/>
              </a:solidFill>
            </a:rPr>
            <a:t>Roles and responsibilities</a:t>
          </a:r>
        </a:p>
      </dgm:t>
    </dgm:pt>
    <dgm:pt modelId="{71492ECC-3037-473E-9100-6AAFEBD61F38}" type="parTrans" cxnId="{911AFE20-4373-41B5-9978-AA48E52F2603}">
      <dgm:prSet/>
      <dgm:spPr/>
      <dgm:t>
        <a:bodyPr/>
        <a:lstStyle/>
        <a:p>
          <a:endParaRPr lang="en-GB"/>
        </a:p>
      </dgm:t>
    </dgm:pt>
    <dgm:pt modelId="{1239C3FB-9524-48FA-955B-7DB4FBEB6531}" type="sibTrans" cxnId="{911AFE20-4373-41B5-9978-AA48E52F2603}">
      <dgm:prSet/>
      <dgm:spPr/>
      <dgm:t>
        <a:bodyPr/>
        <a:lstStyle/>
        <a:p>
          <a:endParaRPr lang="en-GB"/>
        </a:p>
      </dgm:t>
    </dgm:pt>
    <dgm:pt modelId="{F029C8E2-45AD-46FF-9251-6B3D1D06DD6F}">
      <dgm:prSet phldrT="[Text]" custT="1"/>
      <dgm:spPr/>
      <dgm:t>
        <a:bodyPr/>
        <a:lstStyle/>
        <a:p>
          <a:r>
            <a:rPr lang="en-GB" sz="2000" b="1">
              <a:solidFill>
                <a:schemeClr val="tx1"/>
              </a:solidFill>
            </a:rPr>
            <a:t>Education and understanding</a:t>
          </a:r>
        </a:p>
      </dgm:t>
    </dgm:pt>
    <dgm:pt modelId="{ADC8E356-E349-435D-8A88-626B4A7DCDF4}" type="parTrans" cxnId="{5FD503C7-5B63-49EB-B074-7AF3CB17F98E}">
      <dgm:prSet/>
      <dgm:spPr/>
      <dgm:t>
        <a:bodyPr/>
        <a:lstStyle/>
        <a:p>
          <a:endParaRPr lang="en-GB"/>
        </a:p>
      </dgm:t>
    </dgm:pt>
    <dgm:pt modelId="{55E290F7-FFA2-47E9-9742-7AF0D0452F73}" type="sibTrans" cxnId="{5FD503C7-5B63-49EB-B074-7AF3CB17F98E}">
      <dgm:prSet/>
      <dgm:spPr/>
      <dgm:t>
        <a:bodyPr/>
        <a:lstStyle/>
        <a:p>
          <a:endParaRPr lang="en-GB"/>
        </a:p>
      </dgm:t>
    </dgm:pt>
    <dgm:pt modelId="{C09573ED-C866-4622-89BD-4BD079FF0CC3}">
      <dgm:prSet phldrT="[Text]" custT="1"/>
      <dgm:spPr/>
      <dgm:t>
        <a:bodyPr/>
        <a:lstStyle/>
        <a:p>
          <a:r>
            <a:rPr lang="en-GB" sz="2000" b="1">
              <a:solidFill>
                <a:schemeClr val="tx1"/>
              </a:solidFill>
            </a:rPr>
            <a:t>Campaigning</a:t>
          </a:r>
        </a:p>
      </dgm:t>
    </dgm:pt>
    <dgm:pt modelId="{DAF9E99A-33B8-45CD-BEEF-4BC65A529AE3}" type="parTrans" cxnId="{824A7CAA-CF78-4DDE-B948-46987D666000}">
      <dgm:prSet/>
      <dgm:spPr/>
      <dgm:t>
        <a:bodyPr/>
        <a:lstStyle/>
        <a:p>
          <a:endParaRPr lang="en-GB"/>
        </a:p>
      </dgm:t>
    </dgm:pt>
    <dgm:pt modelId="{60306106-342B-45C1-A5E4-0F5CDC8E1D57}" type="sibTrans" cxnId="{824A7CAA-CF78-4DDE-B948-46987D666000}">
      <dgm:prSet/>
      <dgm:spPr/>
      <dgm:t>
        <a:bodyPr/>
        <a:lstStyle/>
        <a:p>
          <a:endParaRPr lang="en-GB"/>
        </a:p>
      </dgm:t>
    </dgm:pt>
    <dgm:pt modelId="{B021E9FC-2104-479E-B585-AECA519C3217}">
      <dgm:prSet phldrT="[Text]" custT="1"/>
      <dgm:spPr/>
      <dgm:t>
        <a:bodyPr/>
        <a:lstStyle/>
        <a:p>
          <a:r>
            <a:rPr lang="en-GB" sz="2000" b="1">
              <a:solidFill>
                <a:schemeClr val="tx1"/>
              </a:solidFill>
            </a:rPr>
            <a:t>Audit / establish baselines </a:t>
          </a:r>
        </a:p>
      </dgm:t>
    </dgm:pt>
    <dgm:pt modelId="{55BE7E01-F6A0-486C-9D39-CE6D919B422C}" type="sibTrans" cxnId="{22BB2315-153D-49DC-9862-EFE6BD2AE5E4}">
      <dgm:prSet/>
      <dgm:spPr/>
      <dgm:t>
        <a:bodyPr/>
        <a:lstStyle/>
        <a:p>
          <a:endParaRPr lang="en-GB"/>
        </a:p>
      </dgm:t>
    </dgm:pt>
    <dgm:pt modelId="{1C47BB02-809A-4492-920B-B9465FE08D01}" type="parTrans" cxnId="{22BB2315-153D-49DC-9862-EFE6BD2AE5E4}">
      <dgm:prSet/>
      <dgm:spPr/>
      <dgm:t>
        <a:bodyPr/>
        <a:lstStyle/>
        <a:p>
          <a:endParaRPr lang="en-GB"/>
        </a:p>
      </dgm:t>
    </dgm:pt>
    <dgm:pt modelId="{08FEC1FF-390A-46C1-88CB-9F007B54A9A9}">
      <dgm:prSet custT="1"/>
      <dgm:spPr/>
      <dgm:t>
        <a:bodyPr/>
        <a:lstStyle/>
        <a:p>
          <a:r>
            <a:rPr lang="en-GB" sz="2000" b="1">
              <a:solidFill>
                <a:schemeClr val="tx1"/>
              </a:solidFill>
            </a:rPr>
            <a:t>Cultural, behavioural and operational change evaluated</a:t>
          </a:r>
        </a:p>
      </dgm:t>
    </dgm:pt>
    <dgm:pt modelId="{7983E414-FCA3-4589-AF11-FD329F87EDCE}" type="parTrans" cxnId="{0D41D6EC-D1F6-4B1E-ACF1-C97B156A77E9}">
      <dgm:prSet/>
      <dgm:spPr/>
      <dgm:t>
        <a:bodyPr/>
        <a:lstStyle/>
        <a:p>
          <a:endParaRPr lang="en-GB"/>
        </a:p>
      </dgm:t>
    </dgm:pt>
    <dgm:pt modelId="{141CE648-2723-40F3-ADB6-3B1B36D6A0D3}" type="sibTrans" cxnId="{0D41D6EC-D1F6-4B1E-ACF1-C97B156A77E9}">
      <dgm:prSet/>
      <dgm:spPr/>
      <dgm:t>
        <a:bodyPr/>
        <a:lstStyle/>
        <a:p>
          <a:endParaRPr lang="en-GB"/>
        </a:p>
      </dgm:t>
    </dgm:pt>
    <dgm:pt modelId="{75696315-100E-4FA7-A7F4-595AA86D5CD4}" type="pres">
      <dgm:prSet presAssocID="{A5189B5B-44E5-4E98-889A-924B0FE5EE22}" presName="cycle" presStyleCnt="0">
        <dgm:presLayoutVars>
          <dgm:dir/>
          <dgm:resizeHandles val="exact"/>
        </dgm:presLayoutVars>
      </dgm:prSet>
      <dgm:spPr/>
    </dgm:pt>
    <dgm:pt modelId="{8AA2FA0F-9342-4EFB-8F13-3709668E4CBF}" type="pres">
      <dgm:prSet presAssocID="{B021E9FC-2104-479E-B585-AECA519C3217}" presName="node" presStyleLbl="node1" presStyleIdx="0" presStyleCnt="6" custScaleX="200747" custScaleY="124739" custRadScaleRad="92186" custRadScaleInc="-622">
        <dgm:presLayoutVars>
          <dgm:bulletEnabled val="1"/>
        </dgm:presLayoutVars>
      </dgm:prSet>
      <dgm:spPr/>
    </dgm:pt>
    <dgm:pt modelId="{6D32755F-090F-4FCD-A0E5-CDBED4AA566F}" type="pres">
      <dgm:prSet presAssocID="{55BE7E01-F6A0-486C-9D39-CE6D919B422C}" presName="sibTrans" presStyleLbl="sibTrans2D1" presStyleIdx="0" presStyleCnt="6"/>
      <dgm:spPr/>
    </dgm:pt>
    <dgm:pt modelId="{E6C7EC07-B3C8-44D8-9D03-03E2E1993AA8}" type="pres">
      <dgm:prSet presAssocID="{55BE7E01-F6A0-486C-9D39-CE6D919B422C}" presName="connectorText" presStyleLbl="sibTrans2D1" presStyleIdx="0" presStyleCnt="6"/>
      <dgm:spPr/>
    </dgm:pt>
    <dgm:pt modelId="{15BB1D50-1686-425F-B96F-504F161ED9D8}" type="pres">
      <dgm:prSet presAssocID="{9B55F09E-7F65-4E6D-BC2C-9ED8D8E00465}" presName="node" presStyleLbl="node1" presStyleIdx="1" presStyleCnt="6" custScaleX="210892" custScaleY="115266">
        <dgm:presLayoutVars>
          <dgm:bulletEnabled val="1"/>
        </dgm:presLayoutVars>
      </dgm:prSet>
      <dgm:spPr/>
    </dgm:pt>
    <dgm:pt modelId="{07890556-CD9D-43EF-B04B-409B34718D0E}" type="pres">
      <dgm:prSet presAssocID="{96C9AECB-495C-4197-BE42-40F4E81B8EF9}" presName="sibTrans" presStyleLbl="sibTrans2D1" presStyleIdx="1" presStyleCnt="6"/>
      <dgm:spPr/>
    </dgm:pt>
    <dgm:pt modelId="{FD376F35-781C-4572-B1EE-1A3FDC1CDEF5}" type="pres">
      <dgm:prSet presAssocID="{96C9AECB-495C-4197-BE42-40F4E81B8EF9}" presName="connectorText" presStyleLbl="sibTrans2D1" presStyleIdx="1" presStyleCnt="6"/>
      <dgm:spPr/>
    </dgm:pt>
    <dgm:pt modelId="{FD6AA6E0-79E0-44A6-AE63-FF14CB95EB63}" type="pres">
      <dgm:prSet presAssocID="{A3BE10A5-09BB-4EDC-9448-2CF9A23A4199}" presName="node" presStyleLbl="node1" presStyleIdx="2" presStyleCnt="6" custScaleX="216828" custScaleY="120521">
        <dgm:presLayoutVars>
          <dgm:bulletEnabled val="1"/>
        </dgm:presLayoutVars>
      </dgm:prSet>
      <dgm:spPr/>
    </dgm:pt>
    <dgm:pt modelId="{FC8EC318-7921-490E-AB7C-E20D73F6912C}" type="pres">
      <dgm:prSet presAssocID="{1239C3FB-9524-48FA-955B-7DB4FBEB6531}" presName="sibTrans" presStyleLbl="sibTrans2D1" presStyleIdx="2" presStyleCnt="6"/>
      <dgm:spPr/>
    </dgm:pt>
    <dgm:pt modelId="{91730F6D-A93C-477A-96CC-BEE5D2A2BFA1}" type="pres">
      <dgm:prSet presAssocID="{1239C3FB-9524-48FA-955B-7DB4FBEB6531}" presName="connectorText" presStyleLbl="sibTrans2D1" presStyleIdx="2" presStyleCnt="6"/>
      <dgm:spPr/>
    </dgm:pt>
    <dgm:pt modelId="{67FD0B62-B722-4FD6-A228-7DEDB7148DC6}" type="pres">
      <dgm:prSet presAssocID="{F029C8E2-45AD-46FF-9251-6B3D1D06DD6F}" presName="node" presStyleLbl="node1" presStyleIdx="3" presStyleCnt="6" custScaleX="196101" custScaleY="121874" custRadScaleRad="91220" custRadScaleInc="628">
        <dgm:presLayoutVars>
          <dgm:bulletEnabled val="1"/>
        </dgm:presLayoutVars>
      </dgm:prSet>
      <dgm:spPr/>
    </dgm:pt>
    <dgm:pt modelId="{C8D67C12-BA51-40D2-9DE9-FC283D31E262}" type="pres">
      <dgm:prSet presAssocID="{55E290F7-FFA2-47E9-9742-7AF0D0452F73}" presName="sibTrans" presStyleLbl="sibTrans2D1" presStyleIdx="3" presStyleCnt="6"/>
      <dgm:spPr/>
    </dgm:pt>
    <dgm:pt modelId="{C309971A-1545-4CB5-AEC5-7B97504580C9}" type="pres">
      <dgm:prSet presAssocID="{55E290F7-FFA2-47E9-9742-7AF0D0452F73}" presName="connectorText" presStyleLbl="sibTrans2D1" presStyleIdx="3" presStyleCnt="6"/>
      <dgm:spPr/>
    </dgm:pt>
    <dgm:pt modelId="{A0CCAC60-E45A-4B7C-88E1-9759A7FCED86}" type="pres">
      <dgm:prSet presAssocID="{C09573ED-C866-4622-89BD-4BD079FF0CC3}" presName="node" presStyleLbl="node1" presStyleIdx="4" presStyleCnt="6" custScaleX="217502" custScaleY="126961" custRadScaleRad="99834" custRadScaleInc="10376">
        <dgm:presLayoutVars>
          <dgm:bulletEnabled val="1"/>
        </dgm:presLayoutVars>
      </dgm:prSet>
      <dgm:spPr/>
    </dgm:pt>
    <dgm:pt modelId="{BD990A50-933C-4E53-A07F-1C00C536AB5E}" type="pres">
      <dgm:prSet presAssocID="{60306106-342B-45C1-A5E4-0F5CDC8E1D57}" presName="sibTrans" presStyleLbl="sibTrans2D1" presStyleIdx="4" presStyleCnt="6"/>
      <dgm:spPr/>
    </dgm:pt>
    <dgm:pt modelId="{D4A89D26-44F3-4A2D-8567-5A6C4AAE1408}" type="pres">
      <dgm:prSet presAssocID="{60306106-342B-45C1-A5E4-0F5CDC8E1D57}" presName="connectorText" presStyleLbl="sibTrans2D1" presStyleIdx="4" presStyleCnt="6"/>
      <dgm:spPr/>
    </dgm:pt>
    <dgm:pt modelId="{9824C604-CD82-4F91-A729-74CB9D1D7A94}" type="pres">
      <dgm:prSet presAssocID="{08FEC1FF-390A-46C1-88CB-9F007B54A9A9}" presName="node" presStyleLbl="node1" presStyleIdx="5" presStyleCnt="6" custScaleX="201072" custScaleY="120883">
        <dgm:presLayoutVars>
          <dgm:bulletEnabled val="1"/>
        </dgm:presLayoutVars>
      </dgm:prSet>
      <dgm:spPr/>
    </dgm:pt>
    <dgm:pt modelId="{DA9A111C-F456-4521-BB70-919FDCFEABAD}" type="pres">
      <dgm:prSet presAssocID="{141CE648-2723-40F3-ADB6-3B1B36D6A0D3}" presName="sibTrans" presStyleLbl="sibTrans2D1" presStyleIdx="5" presStyleCnt="6" custLinFactX="113147" custLinFactY="100000" custLinFactNeighborX="200000" custLinFactNeighborY="116768"/>
      <dgm:spPr/>
    </dgm:pt>
    <dgm:pt modelId="{2BC074C3-AF11-4903-A70F-88BA20A34952}" type="pres">
      <dgm:prSet presAssocID="{141CE648-2723-40F3-ADB6-3B1B36D6A0D3}" presName="connectorText" presStyleLbl="sibTrans2D1" presStyleIdx="5" presStyleCnt="6"/>
      <dgm:spPr/>
    </dgm:pt>
  </dgm:ptLst>
  <dgm:cxnLst>
    <dgm:cxn modelId="{3610B001-3557-4C79-9EFC-38EC116103D1}" type="presOf" srcId="{60306106-342B-45C1-A5E4-0F5CDC8E1D57}" destId="{BD990A50-933C-4E53-A07F-1C00C536AB5E}" srcOrd="0" destOrd="0" presId="urn:microsoft.com/office/officeart/2005/8/layout/cycle2"/>
    <dgm:cxn modelId="{309B0C12-26C0-4B0C-A4FF-F39E305544E3}" srcId="{A5189B5B-44E5-4E98-889A-924B0FE5EE22}" destId="{9B55F09E-7F65-4E6D-BC2C-9ED8D8E00465}" srcOrd="1" destOrd="0" parTransId="{935F0238-361F-4AB2-A359-C7E290DA8CD0}" sibTransId="{96C9AECB-495C-4197-BE42-40F4E81B8EF9}"/>
    <dgm:cxn modelId="{8FA62814-0B92-4C76-A208-85216511C912}" type="presOf" srcId="{55E290F7-FFA2-47E9-9742-7AF0D0452F73}" destId="{C8D67C12-BA51-40D2-9DE9-FC283D31E262}" srcOrd="0" destOrd="0" presId="urn:microsoft.com/office/officeart/2005/8/layout/cycle2"/>
    <dgm:cxn modelId="{22BB2315-153D-49DC-9862-EFE6BD2AE5E4}" srcId="{A5189B5B-44E5-4E98-889A-924B0FE5EE22}" destId="{B021E9FC-2104-479E-B585-AECA519C3217}" srcOrd="0" destOrd="0" parTransId="{1C47BB02-809A-4492-920B-B9465FE08D01}" sibTransId="{55BE7E01-F6A0-486C-9D39-CE6D919B422C}"/>
    <dgm:cxn modelId="{2FE1811C-53BF-4A3F-BA75-47500AA88AC1}" type="presOf" srcId="{A3BE10A5-09BB-4EDC-9448-2CF9A23A4199}" destId="{FD6AA6E0-79E0-44A6-AE63-FF14CB95EB63}" srcOrd="0" destOrd="0" presId="urn:microsoft.com/office/officeart/2005/8/layout/cycle2"/>
    <dgm:cxn modelId="{911AFE20-4373-41B5-9978-AA48E52F2603}" srcId="{A5189B5B-44E5-4E98-889A-924B0FE5EE22}" destId="{A3BE10A5-09BB-4EDC-9448-2CF9A23A4199}" srcOrd="2" destOrd="0" parTransId="{71492ECC-3037-473E-9100-6AAFEBD61F38}" sibTransId="{1239C3FB-9524-48FA-955B-7DB4FBEB6531}"/>
    <dgm:cxn modelId="{661C2522-03C7-42A9-BF03-2728726A7F24}" type="presOf" srcId="{55BE7E01-F6A0-486C-9D39-CE6D919B422C}" destId="{E6C7EC07-B3C8-44D8-9D03-03E2E1993AA8}" srcOrd="1" destOrd="0" presId="urn:microsoft.com/office/officeart/2005/8/layout/cycle2"/>
    <dgm:cxn modelId="{F69CE53B-A5C9-4E32-8E78-86F2A72E99B0}" type="presOf" srcId="{60306106-342B-45C1-A5E4-0F5CDC8E1D57}" destId="{D4A89D26-44F3-4A2D-8567-5A6C4AAE1408}" srcOrd="1" destOrd="0" presId="urn:microsoft.com/office/officeart/2005/8/layout/cycle2"/>
    <dgm:cxn modelId="{3945BA5B-60E0-4056-8698-2AD7EA83B3BD}" type="presOf" srcId="{55BE7E01-F6A0-486C-9D39-CE6D919B422C}" destId="{6D32755F-090F-4FCD-A0E5-CDBED4AA566F}" srcOrd="0" destOrd="0" presId="urn:microsoft.com/office/officeart/2005/8/layout/cycle2"/>
    <dgm:cxn modelId="{E6C77E5E-DE0A-4A5A-80B5-A71416D793F4}" type="presOf" srcId="{F029C8E2-45AD-46FF-9251-6B3D1D06DD6F}" destId="{67FD0B62-B722-4FD6-A228-7DEDB7148DC6}" srcOrd="0" destOrd="0" presId="urn:microsoft.com/office/officeart/2005/8/layout/cycle2"/>
    <dgm:cxn modelId="{C921C145-C2DD-4D53-8A30-F1E2B95382C4}" type="presOf" srcId="{1239C3FB-9524-48FA-955B-7DB4FBEB6531}" destId="{91730F6D-A93C-477A-96CC-BEE5D2A2BFA1}" srcOrd="1" destOrd="0" presId="urn:microsoft.com/office/officeart/2005/8/layout/cycle2"/>
    <dgm:cxn modelId="{5CA2626D-8C0C-478E-8269-5668B6F58CED}" type="presOf" srcId="{141CE648-2723-40F3-ADB6-3B1B36D6A0D3}" destId="{2BC074C3-AF11-4903-A70F-88BA20A34952}" srcOrd="1" destOrd="0" presId="urn:microsoft.com/office/officeart/2005/8/layout/cycle2"/>
    <dgm:cxn modelId="{02D84482-CCBD-4B33-92E4-295AB8F5DF11}" type="presOf" srcId="{A5189B5B-44E5-4E98-889A-924B0FE5EE22}" destId="{75696315-100E-4FA7-A7F4-595AA86D5CD4}" srcOrd="0" destOrd="0" presId="urn:microsoft.com/office/officeart/2005/8/layout/cycle2"/>
    <dgm:cxn modelId="{1E865E87-DE85-4F01-B54C-F0266EC73FB9}" type="presOf" srcId="{9B55F09E-7F65-4E6D-BC2C-9ED8D8E00465}" destId="{15BB1D50-1686-425F-B96F-504F161ED9D8}" srcOrd="0" destOrd="0" presId="urn:microsoft.com/office/officeart/2005/8/layout/cycle2"/>
    <dgm:cxn modelId="{A5F2C48D-BD8F-4D96-8017-4CE3EF4DAC80}" type="presOf" srcId="{55E290F7-FFA2-47E9-9742-7AF0D0452F73}" destId="{C309971A-1545-4CB5-AEC5-7B97504580C9}" srcOrd="1" destOrd="0" presId="urn:microsoft.com/office/officeart/2005/8/layout/cycle2"/>
    <dgm:cxn modelId="{FA471491-BB18-4E42-80E7-05E733D4500D}" type="presOf" srcId="{96C9AECB-495C-4197-BE42-40F4E81B8EF9}" destId="{07890556-CD9D-43EF-B04B-409B34718D0E}" srcOrd="0" destOrd="0" presId="urn:microsoft.com/office/officeart/2005/8/layout/cycle2"/>
    <dgm:cxn modelId="{A62AB196-BC6D-430F-B322-D6B45C5C4387}" type="presOf" srcId="{08FEC1FF-390A-46C1-88CB-9F007B54A9A9}" destId="{9824C604-CD82-4F91-A729-74CB9D1D7A94}" srcOrd="0" destOrd="0" presId="urn:microsoft.com/office/officeart/2005/8/layout/cycle2"/>
    <dgm:cxn modelId="{FA196598-122A-4817-ADB8-19DB28C8E609}" type="presOf" srcId="{1239C3FB-9524-48FA-955B-7DB4FBEB6531}" destId="{FC8EC318-7921-490E-AB7C-E20D73F6912C}" srcOrd="0" destOrd="0" presId="urn:microsoft.com/office/officeart/2005/8/layout/cycle2"/>
    <dgm:cxn modelId="{824A7CAA-CF78-4DDE-B948-46987D666000}" srcId="{A5189B5B-44E5-4E98-889A-924B0FE5EE22}" destId="{C09573ED-C866-4622-89BD-4BD079FF0CC3}" srcOrd="4" destOrd="0" parTransId="{DAF9E99A-33B8-45CD-BEEF-4BC65A529AE3}" sibTransId="{60306106-342B-45C1-A5E4-0F5CDC8E1D57}"/>
    <dgm:cxn modelId="{4CFCC5B5-6D8F-47D8-A7CB-E8F8033242A2}" type="presOf" srcId="{141CE648-2723-40F3-ADB6-3B1B36D6A0D3}" destId="{DA9A111C-F456-4521-BB70-919FDCFEABAD}" srcOrd="0" destOrd="0" presId="urn:microsoft.com/office/officeart/2005/8/layout/cycle2"/>
    <dgm:cxn modelId="{5FD503C7-5B63-49EB-B074-7AF3CB17F98E}" srcId="{A5189B5B-44E5-4E98-889A-924B0FE5EE22}" destId="{F029C8E2-45AD-46FF-9251-6B3D1D06DD6F}" srcOrd="3" destOrd="0" parTransId="{ADC8E356-E349-435D-8A88-626B4A7DCDF4}" sibTransId="{55E290F7-FFA2-47E9-9742-7AF0D0452F73}"/>
    <dgm:cxn modelId="{1B9F4BDB-34E0-42FD-9351-5C4927F66346}" type="presOf" srcId="{B021E9FC-2104-479E-B585-AECA519C3217}" destId="{8AA2FA0F-9342-4EFB-8F13-3709668E4CBF}" srcOrd="0" destOrd="0" presId="urn:microsoft.com/office/officeart/2005/8/layout/cycle2"/>
    <dgm:cxn modelId="{40FC70E8-7768-4F9C-B0FB-E8C25E3DCAEF}" type="presOf" srcId="{96C9AECB-495C-4197-BE42-40F4E81B8EF9}" destId="{FD376F35-781C-4572-B1EE-1A3FDC1CDEF5}" srcOrd="1" destOrd="0" presId="urn:microsoft.com/office/officeart/2005/8/layout/cycle2"/>
    <dgm:cxn modelId="{0D41D6EC-D1F6-4B1E-ACF1-C97B156A77E9}" srcId="{A5189B5B-44E5-4E98-889A-924B0FE5EE22}" destId="{08FEC1FF-390A-46C1-88CB-9F007B54A9A9}" srcOrd="5" destOrd="0" parTransId="{7983E414-FCA3-4589-AF11-FD329F87EDCE}" sibTransId="{141CE648-2723-40F3-ADB6-3B1B36D6A0D3}"/>
    <dgm:cxn modelId="{BE85B6F6-D242-45BB-8267-2BED5D7C9ED9}" type="presOf" srcId="{C09573ED-C866-4622-89BD-4BD079FF0CC3}" destId="{A0CCAC60-E45A-4B7C-88E1-9759A7FCED86}" srcOrd="0" destOrd="0" presId="urn:microsoft.com/office/officeart/2005/8/layout/cycle2"/>
    <dgm:cxn modelId="{85DFC5D5-1A20-4EFB-805A-2B4522ACF51B}" type="presParOf" srcId="{75696315-100E-4FA7-A7F4-595AA86D5CD4}" destId="{8AA2FA0F-9342-4EFB-8F13-3709668E4CBF}" srcOrd="0" destOrd="0" presId="urn:microsoft.com/office/officeart/2005/8/layout/cycle2"/>
    <dgm:cxn modelId="{F4DCD1E4-4705-4673-915B-7A6F02BCE5E8}" type="presParOf" srcId="{75696315-100E-4FA7-A7F4-595AA86D5CD4}" destId="{6D32755F-090F-4FCD-A0E5-CDBED4AA566F}" srcOrd="1" destOrd="0" presId="urn:microsoft.com/office/officeart/2005/8/layout/cycle2"/>
    <dgm:cxn modelId="{938F0EC8-170E-40C2-B1F7-81232E24FAFC}" type="presParOf" srcId="{6D32755F-090F-4FCD-A0E5-CDBED4AA566F}" destId="{E6C7EC07-B3C8-44D8-9D03-03E2E1993AA8}" srcOrd="0" destOrd="0" presId="urn:microsoft.com/office/officeart/2005/8/layout/cycle2"/>
    <dgm:cxn modelId="{4175D105-2C3F-4AF3-8832-C3653D71A327}" type="presParOf" srcId="{75696315-100E-4FA7-A7F4-595AA86D5CD4}" destId="{15BB1D50-1686-425F-B96F-504F161ED9D8}" srcOrd="2" destOrd="0" presId="urn:microsoft.com/office/officeart/2005/8/layout/cycle2"/>
    <dgm:cxn modelId="{65C53B0A-6AF7-4FCE-A73A-C8716E6DED08}" type="presParOf" srcId="{75696315-100E-4FA7-A7F4-595AA86D5CD4}" destId="{07890556-CD9D-43EF-B04B-409B34718D0E}" srcOrd="3" destOrd="0" presId="urn:microsoft.com/office/officeart/2005/8/layout/cycle2"/>
    <dgm:cxn modelId="{284EB0D1-6AE6-42D2-B87B-33384F72D957}" type="presParOf" srcId="{07890556-CD9D-43EF-B04B-409B34718D0E}" destId="{FD376F35-781C-4572-B1EE-1A3FDC1CDEF5}" srcOrd="0" destOrd="0" presId="urn:microsoft.com/office/officeart/2005/8/layout/cycle2"/>
    <dgm:cxn modelId="{C72BF63C-2981-4D2C-964B-6E18094BC5BC}" type="presParOf" srcId="{75696315-100E-4FA7-A7F4-595AA86D5CD4}" destId="{FD6AA6E0-79E0-44A6-AE63-FF14CB95EB63}" srcOrd="4" destOrd="0" presId="urn:microsoft.com/office/officeart/2005/8/layout/cycle2"/>
    <dgm:cxn modelId="{4F813FB8-9270-4D3F-ABED-61835488AA6A}" type="presParOf" srcId="{75696315-100E-4FA7-A7F4-595AA86D5CD4}" destId="{FC8EC318-7921-490E-AB7C-E20D73F6912C}" srcOrd="5" destOrd="0" presId="urn:microsoft.com/office/officeart/2005/8/layout/cycle2"/>
    <dgm:cxn modelId="{EB06FBAC-C38C-4AEC-A89F-4A2502D411AB}" type="presParOf" srcId="{FC8EC318-7921-490E-AB7C-E20D73F6912C}" destId="{91730F6D-A93C-477A-96CC-BEE5D2A2BFA1}" srcOrd="0" destOrd="0" presId="urn:microsoft.com/office/officeart/2005/8/layout/cycle2"/>
    <dgm:cxn modelId="{1E14A254-9B2D-4187-9B2F-32BBFA2586E8}" type="presParOf" srcId="{75696315-100E-4FA7-A7F4-595AA86D5CD4}" destId="{67FD0B62-B722-4FD6-A228-7DEDB7148DC6}" srcOrd="6" destOrd="0" presId="urn:microsoft.com/office/officeart/2005/8/layout/cycle2"/>
    <dgm:cxn modelId="{01FC31D6-903B-414B-BDFB-233D43C9F747}" type="presParOf" srcId="{75696315-100E-4FA7-A7F4-595AA86D5CD4}" destId="{C8D67C12-BA51-40D2-9DE9-FC283D31E262}" srcOrd="7" destOrd="0" presId="urn:microsoft.com/office/officeart/2005/8/layout/cycle2"/>
    <dgm:cxn modelId="{3D097169-41F8-401E-B027-EBE51A80A583}" type="presParOf" srcId="{C8D67C12-BA51-40D2-9DE9-FC283D31E262}" destId="{C309971A-1545-4CB5-AEC5-7B97504580C9}" srcOrd="0" destOrd="0" presId="urn:microsoft.com/office/officeart/2005/8/layout/cycle2"/>
    <dgm:cxn modelId="{44DBD782-E21C-4EBF-9C9D-2EC348A51D9A}" type="presParOf" srcId="{75696315-100E-4FA7-A7F4-595AA86D5CD4}" destId="{A0CCAC60-E45A-4B7C-88E1-9759A7FCED86}" srcOrd="8" destOrd="0" presId="urn:microsoft.com/office/officeart/2005/8/layout/cycle2"/>
    <dgm:cxn modelId="{BFF2C749-6246-4326-9183-1B305EDBFEE6}" type="presParOf" srcId="{75696315-100E-4FA7-A7F4-595AA86D5CD4}" destId="{BD990A50-933C-4E53-A07F-1C00C536AB5E}" srcOrd="9" destOrd="0" presId="urn:microsoft.com/office/officeart/2005/8/layout/cycle2"/>
    <dgm:cxn modelId="{0C92423B-CC8B-4A43-B3EF-7400C1CE39DF}" type="presParOf" srcId="{BD990A50-933C-4E53-A07F-1C00C536AB5E}" destId="{D4A89D26-44F3-4A2D-8567-5A6C4AAE1408}" srcOrd="0" destOrd="0" presId="urn:microsoft.com/office/officeart/2005/8/layout/cycle2"/>
    <dgm:cxn modelId="{4CE8908A-6015-4155-8C42-F1D3CC6BFA79}" type="presParOf" srcId="{75696315-100E-4FA7-A7F4-595AA86D5CD4}" destId="{9824C604-CD82-4F91-A729-74CB9D1D7A94}" srcOrd="10" destOrd="0" presId="urn:microsoft.com/office/officeart/2005/8/layout/cycle2"/>
    <dgm:cxn modelId="{CE7B49FF-1952-44C3-9D0D-CF526D1CEF58}" type="presParOf" srcId="{75696315-100E-4FA7-A7F4-595AA86D5CD4}" destId="{DA9A111C-F456-4521-BB70-919FDCFEABAD}" srcOrd="11" destOrd="0" presId="urn:microsoft.com/office/officeart/2005/8/layout/cycle2"/>
    <dgm:cxn modelId="{10EC5856-2352-45AD-9398-6625E082D5F4}" type="presParOf" srcId="{DA9A111C-F456-4521-BB70-919FDCFEABAD}" destId="{2BC074C3-AF11-4903-A70F-88BA20A34952}"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4F9074-6C64-42B3-9CA4-F00C25073AE6}"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GB"/>
        </a:p>
      </dgm:t>
    </dgm:pt>
    <dgm:pt modelId="{4D2F3938-1641-42D0-9965-2FD7EDC6C90F}">
      <dgm:prSet phldrT="[Text]" custT="1"/>
      <dgm:spPr>
        <a:xfrm>
          <a:off x="3779266" y="475648"/>
          <a:ext cx="754949" cy="479392"/>
        </a:xfrm>
        <a:prstGeom prst="roundRect">
          <a:avLst>
            <a:gd name="adj" fmla="val 10000"/>
          </a:avLst>
        </a:prstGeom>
      </dgm:spPr>
      <dgm:t>
        <a:bodyPr/>
        <a:lstStyle/>
        <a:p>
          <a:r>
            <a:rPr lang="en-GB" sz="1400"/>
            <a:t>Climate Ready Leicester aims</a:t>
          </a:r>
        </a:p>
      </dgm:t>
    </dgm:pt>
    <dgm:pt modelId="{DEB34F99-4E6C-4ACE-B764-9F9540E06F70}" type="parTrans" cxnId="{E1E2AC2D-76CC-4325-8A1D-8F8F86969837}">
      <dgm:prSet/>
      <dgm:spPr>
        <a:xfrm rot="16810650">
          <a:off x="739533" y="5050859"/>
          <a:ext cx="3120018" cy="11271"/>
        </a:xfrm>
      </dgm:spPr>
      <dgm:t>
        <a:bodyPr/>
        <a:lstStyle/>
        <a:p>
          <a:endParaRPr lang="en-GB" sz="1400"/>
        </a:p>
      </dgm:t>
    </dgm:pt>
    <dgm:pt modelId="{5CE4B486-902F-42A9-80A3-385005B39701}" type="sibTrans" cxnId="{E1E2AC2D-76CC-4325-8A1D-8F8F86969837}">
      <dgm:prSet/>
      <dgm:spPr/>
      <dgm:t>
        <a:bodyPr/>
        <a:lstStyle/>
        <a:p>
          <a:endParaRPr lang="en-GB" sz="1400"/>
        </a:p>
      </dgm:t>
    </dgm:pt>
    <dgm:pt modelId="{AE1E9685-5992-4A1E-9FDC-0539643776DE}">
      <dgm:prSet phldrT="[Text]" custT="1"/>
      <dgm:spPr>
        <a:xfrm>
          <a:off x="3779266" y="475648"/>
          <a:ext cx="754949" cy="479392"/>
        </a:xfrm>
      </dgm:spPr>
      <dgm:t>
        <a:bodyPr/>
        <a:lstStyle/>
        <a:p>
          <a:r>
            <a:rPr lang="en-GB" sz="1400"/>
            <a:t>1. A net zero city</a:t>
          </a:r>
        </a:p>
      </dgm:t>
    </dgm:pt>
    <dgm:pt modelId="{2AB6A221-F8DC-4CA3-B823-928205D09A27}" type="parTrans" cxnId="{0C6D8CEF-41F2-4A47-BF5E-1B8B218ABA76}">
      <dgm:prSet/>
      <dgm:spPr/>
      <dgm:t>
        <a:bodyPr/>
        <a:lstStyle/>
        <a:p>
          <a:endParaRPr lang="en-GB" sz="1400"/>
        </a:p>
      </dgm:t>
    </dgm:pt>
    <dgm:pt modelId="{DC01736B-7293-4F97-BC4A-2AFDF1836243}" type="sibTrans" cxnId="{0C6D8CEF-41F2-4A47-BF5E-1B8B218ABA76}">
      <dgm:prSet/>
      <dgm:spPr/>
      <dgm:t>
        <a:bodyPr/>
        <a:lstStyle/>
        <a:p>
          <a:endParaRPr lang="en-GB" sz="1400"/>
        </a:p>
      </dgm:t>
    </dgm:pt>
    <dgm:pt modelId="{C12D4425-D05D-4F86-AC3F-4E0511526528}">
      <dgm:prSet phldrT="[Text]" custT="1"/>
      <dgm:spPr>
        <a:xfrm>
          <a:off x="3779266" y="475648"/>
          <a:ext cx="754949" cy="479392"/>
        </a:xfrm>
      </dgm:spPr>
      <dgm:t>
        <a:bodyPr/>
        <a:lstStyle/>
        <a:p>
          <a:r>
            <a:rPr lang="en-GB" sz="1400"/>
            <a:t>2. Reduced emissions outside the city</a:t>
          </a:r>
        </a:p>
      </dgm:t>
    </dgm:pt>
    <dgm:pt modelId="{31C5F2B5-1CC6-47C3-B690-5E69C74A2C46}" type="parTrans" cxnId="{C982A0D5-63C2-41FD-A4BF-EB35760907CD}">
      <dgm:prSet/>
      <dgm:spPr/>
      <dgm:t>
        <a:bodyPr/>
        <a:lstStyle/>
        <a:p>
          <a:endParaRPr lang="en-GB" sz="1400"/>
        </a:p>
      </dgm:t>
    </dgm:pt>
    <dgm:pt modelId="{BB9922EE-A63F-461B-9E45-D415100CFD02}" type="sibTrans" cxnId="{C982A0D5-63C2-41FD-A4BF-EB35760907CD}">
      <dgm:prSet/>
      <dgm:spPr/>
      <dgm:t>
        <a:bodyPr/>
        <a:lstStyle/>
        <a:p>
          <a:endParaRPr lang="en-GB" sz="1400"/>
        </a:p>
      </dgm:t>
    </dgm:pt>
    <dgm:pt modelId="{05AFF9BE-3DD7-4AC7-AE63-3991BCEFD40C}">
      <dgm:prSet phldrT="[Text]" custT="1"/>
      <dgm:spPr>
        <a:xfrm>
          <a:off x="3779266" y="475648"/>
          <a:ext cx="754949" cy="479392"/>
        </a:xfrm>
      </dgm:spPr>
      <dgm:t>
        <a:bodyPr/>
        <a:lstStyle/>
        <a:p>
          <a:r>
            <a:rPr lang="en-GB" sz="1400"/>
            <a:t>3. An adapted and resilient city</a:t>
          </a:r>
        </a:p>
      </dgm:t>
    </dgm:pt>
    <dgm:pt modelId="{E6FAC13A-5BF8-429B-BA93-D75B042F0D7A}" type="parTrans" cxnId="{D0EAD6F6-E548-470A-9BBF-655400ABE64D}">
      <dgm:prSet/>
      <dgm:spPr/>
      <dgm:t>
        <a:bodyPr/>
        <a:lstStyle/>
        <a:p>
          <a:endParaRPr lang="en-GB" sz="1400"/>
        </a:p>
      </dgm:t>
    </dgm:pt>
    <dgm:pt modelId="{FFC56354-F3A9-410F-ABE0-3A08AE39CA1C}" type="sibTrans" cxnId="{D0EAD6F6-E548-470A-9BBF-655400ABE64D}">
      <dgm:prSet/>
      <dgm:spPr/>
      <dgm:t>
        <a:bodyPr/>
        <a:lstStyle/>
        <a:p>
          <a:endParaRPr lang="en-GB" sz="1400"/>
        </a:p>
      </dgm:t>
    </dgm:pt>
    <dgm:pt modelId="{AA98B2FE-4C46-4B30-AEDD-763202178C48}">
      <dgm:prSet phldrT="[Text]" custT="1"/>
      <dgm:spPr>
        <a:xfrm>
          <a:off x="3779266" y="475648"/>
          <a:ext cx="754949" cy="479392"/>
        </a:xfrm>
      </dgm:spPr>
      <dgm:t>
        <a:bodyPr/>
        <a:lstStyle/>
        <a:p>
          <a:r>
            <a:rPr lang="en-GB" sz="1400"/>
            <a:t>4. A people-centred transition</a:t>
          </a:r>
        </a:p>
      </dgm:t>
    </dgm:pt>
    <dgm:pt modelId="{9AE41094-CE7B-4F64-AA39-51CB6930FED8}" type="parTrans" cxnId="{451C054D-8C64-4DC8-B55A-E04979DB908C}">
      <dgm:prSet/>
      <dgm:spPr/>
      <dgm:t>
        <a:bodyPr/>
        <a:lstStyle/>
        <a:p>
          <a:endParaRPr lang="en-GB" sz="1400"/>
        </a:p>
      </dgm:t>
    </dgm:pt>
    <dgm:pt modelId="{E9B2EE48-AF36-4BC7-ACBA-0300DBEEF6DE}" type="sibTrans" cxnId="{451C054D-8C64-4DC8-B55A-E04979DB908C}">
      <dgm:prSet/>
      <dgm:spPr/>
      <dgm:t>
        <a:bodyPr/>
        <a:lstStyle/>
        <a:p>
          <a:endParaRPr lang="en-GB" sz="1400"/>
        </a:p>
      </dgm:t>
    </dgm:pt>
    <dgm:pt modelId="{9AA8D40A-AB63-432F-969E-E51EB4B5159E}">
      <dgm:prSet phldrT="[Text]" custT="1"/>
      <dgm:spPr>
        <a:xfrm>
          <a:off x="3779266" y="475648"/>
          <a:ext cx="754949" cy="479392"/>
        </a:xfrm>
      </dgm:spPr>
      <dgm:t>
        <a:bodyPr/>
        <a:lstStyle/>
        <a:p>
          <a:r>
            <a:rPr lang="en-GB" sz="1400"/>
            <a:t>5. A net zero and climate-adapted council</a:t>
          </a:r>
        </a:p>
      </dgm:t>
    </dgm:pt>
    <dgm:pt modelId="{DA75005C-7B22-4973-8A87-13C83E97411F}" type="parTrans" cxnId="{D01CAFBA-F6B9-4FA4-970E-461F40C93880}">
      <dgm:prSet/>
      <dgm:spPr/>
      <dgm:t>
        <a:bodyPr/>
        <a:lstStyle/>
        <a:p>
          <a:endParaRPr lang="en-GB" sz="1400"/>
        </a:p>
      </dgm:t>
    </dgm:pt>
    <dgm:pt modelId="{11B36455-919A-46C3-90D6-80827121AF75}" type="sibTrans" cxnId="{D01CAFBA-F6B9-4FA4-970E-461F40C93880}">
      <dgm:prSet/>
      <dgm:spPr/>
      <dgm:t>
        <a:bodyPr/>
        <a:lstStyle/>
        <a:p>
          <a:endParaRPr lang="en-GB" sz="1400"/>
        </a:p>
      </dgm:t>
    </dgm:pt>
    <dgm:pt modelId="{766648D5-B9E1-48FD-9E58-0113F31FC122}" type="pres">
      <dgm:prSet presAssocID="{A64F9074-6C64-42B3-9CA4-F00C25073AE6}" presName="hierChild1" presStyleCnt="0">
        <dgm:presLayoutVars>
          <dgm:chPref val="1"/>
          <dgm:dir/>
          <dgm:animOne val="branch"/>
          <dgm:animLvl val="lvl"/>
          <dgm:resizeHandles/>
        </dgm:presLayoutVars>
      </dgm:prSet>
      <dgm:spPr/>
    </dgm:pt>
    <dgm:pt modelId="{F1F4AFA6-6292-42F4-A8F7-627FACA6AE95}" type="pres">
      <dgm:prSet presAssocID="{4D2F3938-1641-42D0-9965-2FD7EDC6C90F}" presName="hierRoot1" presStyleCnt="0"/>
      <dgm:spPr/>
    </dgm:pt>
    <dgm:pt modelId="{12BEB4EB-7FD7-4C06-95F1-C502A00120EC}" type="pres">
      <dgm:prSet presAssocID="{4D2F3938-1641-42D0-9965-2FD7EDC6C90F}" presName="composite" presStyleCnt="0"/>
      <dgm:spPr/>
    </dgm:pt>
    <dgm:pt modelId="{4AF9D66E-6EE5-4846-8D51-4EB9FBE8947A}" type="pres">
      <dgm:prSet presAssocID="{4D2F3938-1641-42D0-9965-2FD7EDC6C90F}" presName="background" presStyleLbl="node0" presStyleIdx="0" presStyleCnt="1"/>
      <dgm:spPr>
        <a:xfrm>
          <a:off x="3695383" y="395959"/>
          <a:ext cx="754949" cy="479392"/>
        </a:xfrm>
      </dgm:spPr>
    </dgm:pt>
    <dgm:pt modelId="{473EF767-AC8D-441E-B19E-359811FD9346}" type="pres">
      <dgm:prSet presAssocID="{4D2F3938-1641-42D0-9965-2FD7EDC6C90F}" presName="text" presStyleLbl="fgAcc0" presStyleIdx="0" presStyleCnt="1">
        <dgm:presLayoutVars>
          <dgm:chPref val="3"/>
        </dgm:presLayoutVars>
      </dgm:prSet>
      <dgm:spPr/>
    </dgm:pt>
    <dgm:pt modelId="{F6E08DD9-9D21-44F6-A4CE-526BEA0474FC}" type="pres">
      <dgm:prSet presAssocID="{4D2F3938-1641-42D0-9965-2FD7EDC6C90F}" presName="hierChild2" presStyleCnt="0"/>
      <dgm:spPr/>
    </dgm:pt>
    <dgm:pt modelId="{41A12E89-2235-47F1-829A-272E9A77CE10}" type="pres">
      <dgm:prSet presAssocID="{2AB6A221-F8DC-4CA3-B823-928205D09A27}" presName="Name10" presStyleLbl="parChTrans1D2" presStyleIdx="0" presStyleCnt="5"/>
      <dgm:spPr/>
    </dgm:pt>
    <dgm:pt modelId="{4C54C251-6182-4502-B6F4-630CEA630C51}" type="pres">
      <dgm:prSet presAssocID="{AE1E9685-5992-4A1E-9FDC-0539643776DE}" presName="hierRoot2" presStyleCnt="0"/>
      <dgm:spPr/>
    </dgm:pt>
    <dgm:pt modelId="{13CC8CD6-39AC-4697-A9C9-F0612F240126}" type="pres">
      <dgm:prSet presAssocID="{AE1E9685-5992-4A1E-9FDC-0539643776DE}" presName="composite2" presStyleCnt="0"/>
      <dgm:spPr/>
    </dgm:pt>
    <dgm:pt modelId="{B2D7F4A6-3DB9-401B-9B45-582885FC665C}" type="pres">
      <dgm:prSet presAssocID="{AE1E9685-5992-4A1E-9FDC-0539643776DE}" presName="background2" presStyleLbl="node2" presStyleIdx="0" presStyleCnt="5"/>
      <dgm:spPr/>
    </dgm:pt>
    <dgm:pt modelId="{1CD9125D-BF1C-49DE-8D37-0C5B3AA4FB94}" type="pres">
      <dgm:prSet presAssocID="{AE1E9685-5992-4A1E-9FDC-0539643776DE}" presName="text2" presStyleLbl="fgAcc2" presStyleIdx="0" presStyleCnt="5">
        <dgm:presLayoutVars>
          <dgm:chPref val="3"/>
        </dgm:presLayoutVars>
      </dgm:prSet>
      <dgm:spPr/>
    </dgm:pt>
    <dgm:pt modelId="{72DDAC2F-9B9E-41AA-AA2B-0433503C7E86}" type="pres">
      <dgm:prSet presAssocID="{AE1E9685-5992-4A1E-9FDC-0539643776DE}" presName="hierChild3" presStyleCnt="0"/>
      <dgm:spPr/>
    </dgm:pt>
    <dgm:pt modelId="{1F20A0A5-EBB1-4E68-BF68-A762EBA6FEEB}" type="pres">
      <dgm:prSet presAssocID="{31C5F2B5-1CC6-47C3-B690-5E69C74A2C46}" presName="Name10" presStyleLbl="parChTrans1D2" presStyleIdx="1" presStyleCnt="5"/>
      <dgm:spPr/>
    </dgm:pt>
    <dgm:pt modelId="{35BD1A55-14B1-4E22-B9B4-8D5BE8FF21C1}" type="pres">
      <dgm:prSet presAssocID="{C12D4425-D05D-4F86-AC3F-4E0511526528}" presName="hierRoot2" presStyleCnt="0"/>
      <dgm:spPr/>
    </dgm:pt>
    <dgm:pt modelId="{0B12BCFB-94A3-4807-8EAE-AB5113CC01A4}" type="pres">
      <dgm:prSet presAssocID="{C12D4425-D05D-4F86-AC3F-4E0511526528}" presName="composite2" presStyleCnt="0"/>
      <dgm:spPr/>
    </dgm:pt>
    <dgm:pt modelId="{B2C11212-36CF-4A19-8025-6A61F87C3C97}" type="pres">
      <dgm:prSet presAssocID="{C12D4425-D05D-4F86-AC3F-4E0511526528}" presName="background2" presStyleLbl="node2" presStyleIdx="1" presStyleCnt="5"/>
      <dgm:spPr/>
    </dgm:pt>
    <dgm:pt modelId="{0F9E7161-0AA8-41B5-B2A0-1A92A032B788}" type="pres">
      <dgm:prSet presAssocID="{C12D4425-D05D-4F86-AC3F-4E0511526528}" presName="text2" presStyleLbl="fgAcc2" presStyleIdx="1" presStyleCnt="5">
        <dgm:presLayoutVars>
          <dgm:chPref val="3"/>
        </dgm:presLayoutVars>
      </dgm:prSet>
      <dgm:spPr/>
    </dgm:pt>
    <dgm:pt modelId="{9DAEA34E-F0FD-4995-B4B6-0973B2E5867E}" type="pres">
      <dgm:prSet presAssocID="{C12D4425-D05D-4F86-AC3F-4E0511526528}" presName="hierChild3" presStyleCnt="0"/>
      <dgm:spPr/>
    </dgm:pt>
    <dgm:pt modelId="{751F2372-6A24-4569-9585-4891E1CFA4EF}" type="pres">
      <dgm:prSet presAssocID="{E6FAC13A-5BF8-429B-BA93-D75B042F0D7A}" presName="Name10" presStyleLbl="parChTrans1D2" presStyleIdx="2" presStyleCnt="5"/>
      <dgm:spPr/>
    </dgm:pt>
    <dgm:pt modelId="{DA58E044-9CD2-4651-A7CE-64A1BD63E36E}" type="pres">
      <dgm:prSet presAssocID="{05AFF9BE-3DD7-4AC7-AE63-3991BCEFD40C}" presName="hierRoot2" presStyleCnt="0"/>
      <dgm:spPr/>
    </dgm:pt>
    <dgm:pt modelId="{863AA16B-B96F-4FD3-A6FE-275C7F0E3328}" type="pres">
      <dgm:prSet presAssocID="{05AFF9BE-3DD7-4AC7-AE63-3991BCEFD40C}" presName="composite2" presStyleCnt="0"/>
      <dgm:spPr/>
    </dgm:pt>
    <dgm:pt modelId="{228B01BC-46AE-451E-8047-4F0B5CA62ACE}" type="pres">
      <dgm:prSet presAssocID="{05AFF9BE-3DD7-4AC7-AE63-3991BCEFD40C}" presName="background2" presStyleLbl="node2" presStyleIdx="2" presStyleCnt="5"/>
      <dgm:spPr/>
    </dgm:pt>
    <dgm:pt modelId="{7F1C44D2-41F7-4021-8A2C-6E0D57F359A7}" type="pres">
      <dgm:prSet presAssocID="{05AFF9BE-3DD7-4AC7-AE63-3991BCEFD40C}" presName="text2" presStyleLbl="fgAcc2" presStyleIdx="2" presStyleCnt="5">
        <dgm:presLayoutVars>
          <dgm:chPref val="3"/>
        </dgm:presLayoutVars>
      </dgm:prSet>
      <dgm:spPr/>
    </dgm:pt>
    <dgm:pt modelId="{8C0FCC5A-715E-4A2F-AA82-8218CC309339}" type="pres">
      <dgm:prSet presAssocID="{05AFF9BE-3DD7-4AC7-AE63-3991BCEFD40C}" presName="hierChild3" presStyleCnt="0"/>
      <dgm:spPr/>
    </dgm:pt>
    <dgm:pt modelId="{325C331A-B54E-4112-AB50-A95E5ACEA647}" type="pres">
      <dgm:prSet presAssocID="{9AE41094-CE7B-4F64-AA39-51CB6930FED8}" presName="Name10" presStyleLbl="parChTrans1D2" presStyleIdx="3" presStyleCnt="5"/>
      <dgm:spPr/>
    </dgm:pt>
    <dgm:pt modelId="{B4BF9CFC-DDED-4825-80CD-2A685D801C2F}" type="pres">
      <dgm:prSet presAssocID="{AA98B2FE-4C46-4B30-AEDD-763202178C48}" presName="hierRoot2" presStyleCnt="0"/>
      <dgm:spPr/>
    </dgm:pt>
    <dgm:pt modelId="{7C6D193A-93A7-4FF2-A463-B02E91D12F46}" type="pres">
      <dgm:prSet presAssocID="{AA98B2FE-4C46-4B30-AEDD-763202178C48}" presName="composite2" presStyleCnt="0"/>
      <dgm:spPr/>
    </dgm:pt>
    <dgm:pt modelId="{2D56F571-4017-4E10-A57D-80E3C76ACADA}" type="pres">
      <dgm:prSet presAssocID="{AA98B2FE-4C46-4B30-AEDD-763202178C48}" presName="background2" presStyleLbl="node2" presStyleIdx="3" presStyleCnt="5"/>
      <dgm:spPr/>
    </dgm:pt>
    <dgm:pt modelId="{4EE883B3-745B-4298-A3C7-AA99571109BA}" type="pres">
      <dgm:prSet presAssocID="{AA98B2FE-4C46-4B30-AEDD-763202178C48}" presName="text2" presStyleLbl="fgAcc2" presStyleIdx="3" presStyleCnt="5">
        <dgm:presLayoutVars>
          <dgm:chPref val="3"/>
        </dgm:presLayoutVars>
      </dgm:prSet>
      <dgm:spPr/>
    </dgm:pt>
    <dgm:pt modelId="{F5989B36-3035-466D-8042-C8636ABE6C17}" type="pres">
      <dgm:prSet presAssocID="{AA98B2FE-4C46-4B30-AEDD-763202178C48}" presName="hierChild3" presStyleCnt="0"/>
      <dgm:spPr/>
    </dgm:pt>
    <dgm:pt modelId="{4ADC0FC5-635A-435F-9E32-F028EB6DF243}" type="pres">
      <dgm:prSet presAssocID="{DA75005C-7B22-4973-8A87-13C83E97411F}" presName="Name10" presStyleLbl="parChTrans1D2" presStyleIdx="4" presStyleCnt="5"/>
      <dgm:spPr/>
    </dgm:pt>
    <dgm:pt modelId="{801C552F-780F-4CB5-B678-A62920D77CEC}" type="pres">
      <dgm:prSet presAssocID="{9AA8D40A-AB63-432F-969E-E51EB4B5159E}" presName="hierRoot2" presStyleCnt="0"/>
      <dgm:spPr/>
    </dgm:pt>
    <dgm:pt modelId="{A0FEE830-1D55-465C-BC6B-8E814B29F399}" type="pres">
      <dgm:prSet presAssocID="{9AA8D40A-AB63-432F-969E-E51EB4B5159E}" presName="composite2" presStyleCnt="0"/>
      <dgm:spPr/>
    </dgm:pt>
    <dgm:pt modelId="{17364EBC-7AD9-44B8-8B13-FF7CE7EB6DA9}" type="pres">
      <dgm:prSet presAssocID="{9AA8D40A-AB63-432F-969E-E51EB4B5159E}" presName="background2" presStyleLbl="node2" presStyleIdx="4" presStyleCnt="5"/>
      <dgm:spPr/>
    </dgm:pt>
    <dgm:pt modelId="{8B7749F2-7C20-435C-AD9C-515E96157470}" type="pres">
      <dgm:prSet presAssocID="{9AA8D40A-AB63-432F-969E-E51EB4B5159E}" presName="text2" presStyleLbl="fgAcc2" presStyleIdx="4" presStyleCnt="5">
        <dgm:presLayoutVars>
          <dgm:chPref val="3"/>
        </dgm:presLayoutVars>
      </dgm:prSet>
      <dgm:spPr/>
    </dgm:pt>
    <dgm:pt modelId="{F763B570-61DB-423B-A76F-F3C35C809861}" type="pres">
      <dgm:prSet presAssocID="{9AA8D40A-AB63-432F-969E-E51EB4B5159E}" presName="hierChild3" presStyleCnt="0"/>
      <dgm:spPr/>
    </dgm:pt>
  </dgm:ptLst>
  <dgm:cxnLst>
    <dgm:cxn modelId="{02D4092D-EB7F-48D6-B17B-2F007E79C9A1}" type="presOf" srcId="{05AFF9BE-3DD7-4AC7-AE63-3991BCEFD40C}" destId="{7F1C44D2-41F7-4021-8A2C-6E0D57F359A7}" srcOrd="0" destOrd="0" presId="urn:microsoft.com/office/officeart/2005/8/layout/hierarchy1"/>
    <dgm:cxn modelId="{E1E2AC2D-76CC-4325-8A1D-8F8F86969837}" srcId="{A64F9074-6C64-42B3-9CA4-F00C25073AE6}" destId="{4D2F3938-1641-42D0-9965-2FD7EDC6C90F}" srcOrd="0" destOrd="0" parTransId="{DEB34F99-4E6C-4ACE-B764-9F9540E06F70}" sibTransId="{5CE4B486-902F-42A9-80A3-385005B39701}"/>
    <dgm:cxn modelId="{A05A0240-2A74-4BE4-B009-6DF48D896B05}" type="presOf" srcId="{31C5F2B5-1CC6-47C3-B690-5E69C74A2C46}" destId="{1F20A0A5-EBB1-4E68-BF68-A762EBA6FEEB}" srcOrd="0" destOrd="0" presId="urn:microsoft.com/office/officeart/2005/8/layout/hierarchy1"/>
    <dgm:cxn modelId="{451C054D-8C64-4DC8-B55A-E04979DB908C}" srcId="{4D2F3938-1641-42D0-9965-2FD7EDC6C90F}" destId="{AA98B2FE-4C46-4B30-AEDD-763202178C48}" srcOrd="3" destOrd="0" parTransId="{9AE41094-CE7B-4F64-AA39-51CB6930FED8}" sibTransId="{E9B2EE48-AF36-4BC7-ACBA-0300DBEEF6DE}"/>
    <dgm:cxn modelId="{D39E3656-7082-4280-80B1-D9605BAA37BF}" type="presOf" srcId="{DA75005C-7B22-4973-8A87-13C83E97411F}" destId="{4ADC0FC5-635A-435F-9E32-F028EB6DF243}" srcOrd="0" destOrd="0" presId="urn:microsoft.com/office/officeart/2005/8/layout/hierarchy1"/>
    <dgm:cxn modelId="{0A4A4185-827E-4F4C-8850-564ACB5A708D}" type="presOf" srcId="{E6FAC13A-5BF8-429B-BA93-D75B042F0D7A}" destId="{751F2372-6A24-4569-9585-4891E1CFA4EF}" srcOrd="0" destOrd="0" presId="urn:microsoft.com/office/officeart/2005/8/layout/hierarchy1"/>
    <dgm:cxn modelId="{197D0986-93D2-4EC7-860E-A736438D1B4D}" type="presOf" srcId="{A64F9074-6C64-42B3-9CA4-F00C25073AE6}" destId="{766648D5-B9E1-48FD-9E58-0113F31FC122}" srcOrd="0" destOrd="0" presId="urn:microsoft.com/office/officeart/2005/8/layout/hierarchy1"/>
    <dgm:cxn modelId="{C68815A3-CDFF-4839-8B45-29EC69A8B495}" type="presOf" srcId="{9AA8D40A-AB63-432F-969E-E51EB4B5159E}" destId="{8B7749F2-7C20-435C-AD9C-515E96157470}" srcOrd="0" destOrd="0" presId="urn:microsoft.com/office/officeart/2005/8/layout/hierarchy1"/>
    <dgm:cxn modelId="{8B1E6BAF-F482-4D79-A83E-7A6BDCDFB38E}" type="presOf" srcId="{C12D4425-D05D-4F86-AC3F-4E0511526528}" destId="{0F9E7161-0AA8-41B5-B2A0-1A92A032B788}" srcOrd="0" destOrd="0" presId="urn:microsoft.com/office/officeart/2005/8/layout/hierarchy1"/>
    <dgm:cxn modelId="{D01CAFBA-F6B9-4FA4-970E-461F40C93880}" srcId="{4D2F3938-1641-42D0-9965-2FD7EDC6C90F}" destId="{9AA8D40A-AB63-432F-969E-E51EB4B5159E}" srcOrd="4" destOrd="0" parTransId="{DA75005C-7B22-4973-8A87-13C83E97411F}" sibTransId="{11B36455-919A-46C3-90D6-80827121AF75}"/>
    <dgm:cxn modelId="{C982A0D5-63C2-41FD-A4BF-EB35760907CD}" srcId="{4D2F3938-1641-42D0-9965-2FD7EDC6C90F}" destId="{C12D4425-D05D-4F86-AC3F-4E0511526528}" srcOrd="1" destOrd="0" parTransId="{31C5F2B5-1CC6-47C3-B690-5E69C74A2C46}" sibTransId="{BB9922EE-A63F-461B-9E45-D415100CFD02}"/>
    <dgm:cxn modelId="{8A94D3E3-9F78-4D47-B5E8-9E6BE869BCB1}" type="presOf" srcId="{AA98B2FE-4C46-4B30-AEDD-763202178C48}" destId="{4EE883B3-745B-4298-A3C7-AA99571109BA}" srcOrd="0" destOrd="0" presId="urn:microsoft.com/office/officeart/2005/8/layout/hierarchy1"/>
    <dgm:cxn modelId="{09BB39E9-CB5A-4181-BE1E-D574C30705BD}" type="presOf" srcId="{4D2F3938-1641-42D0-9965-2FD7EDC6C90F}" destId="{473EF767-AC8D-441E-B19E-359811FD9346}" srcOrd="0" destOrd="0" presId="urn:microsoft.com/office/officeart/2005/8/layout/hierarchy1"/>
    <dgm:cxn modelId="{27BC21EF-9156-43B1-B3D2-348DECDBD528}" type="presOf" srcId="{2AB6A221-F8DC-4CA3-B823-928205D09A27}" destId="{41A12E89-2235-47F1-829A-272E9A77CE10}" srcOrd="0" destOrd="0" presId="urn:microsoft.com/office/officeart/2005/8/layout/hierarchy1"/>
    <dgm:cxn modelId="{0C6D8CEF-41F2-4A47-BF5E-1B8B218ABA76}" srcId="{4D2F3938-1641-42D0-9965-2FD7EDC6C90F}" destId="{AE1E9685-5992-4A1E-9FDC-0539643776DE}" srcOrd="0" destOrd="0" parTransId="{2AB6A221-F8DC-4CA3-B823-928205D09A27}" sibTransId="{DC01736B-7293-4F97-BC4A-2AFDF1836243}"/>
    <dgm:cxn modelId="{D0EAD6F6-E548-470A-9BBF-655400ABE64D}" srcId="{4D2F3938-1641-42D0-9965-2FD7EDC6C90F}" destId="{05AFF9BE-3DD7-4AC7-AE63-3991BCEFD40C}" srcOrd="2" destOrd="0" parTransId="{E6FAC13A-5BF8-429B-BA93-D75B042F0D7A}" sibTransId="{FFC56354-F3A9-410F-ABE0-3A08AE39CA1C}"/>
    <dgm:cxn modelId="{1D41F2F7-BC69-47B3-9994-39983ECA0C9F}" type="presOf" srcId="{AE1E9685-5992-4A1E-9FDC-0539643776DE}" destId="{1CD9125D-BF1C-49DE-8D37-0C5B3AA4FB94}" srcOrd="0" destOrd="0" presId="urn:microsoft.com/office/officeart/2005/8/layout/hierarchy1"/>
    <dgm:cxn modelId="{73FE31F9-C92D-4B4B-8CAB-5107C1F7F9FB}" type="presOf" srcId="{9AE41094-CE7B-4F64-AA39-51CB6930FED8}" destId="{325C331A-B54E-4112-AB50-A95E5ACEA647}" srcOrd="0" destOrd="0" presId="urn:microsoft.com/office/officeart/2005/8/layout/hierarchy1"/>
    <dgm:cxn modelId="{9E7E1BA6-4BD0-4E64-BB7D-C418749E72C8}" type="presParOf" srcId="{766648D5-B9E1-48FD-9E58-0113F31FC122}" destId="{F1F4AFA6-6292-42F4-A8F7-627FACA6AE95}" srcOrd="0" destOrd="0" presId="urn:microsoft.com/office/officeart/2005/8/layout/hierarchy1"/>
    <dgm:cxn modelId="{DA72496E-E86A-43B1-B689-4F185FD0B2EE}" type="presParOf" srcId="{F1F4AFA6-6292-42F4-A8F7-627FACA6AE95}" destId="{12BEB4EB-7FD7-4C06-95F1-C502A00120EC}" srcOrd="0" destOrd="0" presId="urn:microsoft.com/office/officeart/2005/8/layout/hierarchy1"/>
    <dgm:cxn modelId="{B737891F-300A-4CFA-A605-72EB9E3DE4C6}" type="presParOf" srcId="{12BEB4EB-7FD7-4C06-95F1-C502A00120EC}" destId="{4AF9D66E-6EE5-4846-8D51-4EB9FBE8947A}" srcOrd="0" destOrd="0" presId="urn:microsoft.com/office/officeart/2005/8/layout/hierarchy1"/>
    <dgm:cxn modelId="{CA59D429-9E98-4948-9138-175B407A9F20}" type="presParOf" srcId="{12BEB4EB-7FD7-4C06-95F1-C502A00120EC}" destId="{473EF767-AC8D-441E-B19E-359811FD9346}" srcOrd="1" destOrd="0" presId="urn:microsoft.com/office/officeart/2005/8/layout/hierarchy1"/>
    <dgm:cxn modelId="{2D63091D-0D11-4E34-8C07-A848CA32399B}" type="presParOf" srcId="{F1F4AFA6-6292-42F4-A8F7-627FACA6AE95}" destId="{F6E08DD9-9D21-44F6-A4CE-526BEA0474FC}" srcOrd="1" destOrd="0" presId="urn:microsoft.com/office/officeart/2005/8/layout/hierarchy1"/>
    <dgm:cxn modelId="{1E31BF85-4EBF-4317-A25F-E3F9D92AF43F}" type="presParOf" srcId="{F6E08DD9-9D21-44F6-A4CE-526BEA0474FC}" destId="{41A12E89-2235-47F1-829A-272E9A77CE10}" srcOrd="0" destOrd="0" presId="urn:microsoft.com/office/officeart/2005/8/layout/hierarchy1"/>
    <dgm:cxn modelId="{BC4A10E0-D360-4BA7-B406-F2068DB97B05}" type="presParOf" srcId="{F6E08DD9-9D21-44F6-A4CE-526BEA0474FC}" destId="{4C54C251-6182-4502-B6F4-630CEA630C51}" srcOrd="1" destOrd="0" presId="urn:microsoft.com/office/officeart/2005/8/layout/hierarchy1"/>
    <dgm:cxn modelId="{FD739DDE-114F-4609-B8ED-2065B8E13C02}" type="presParOf" srcId="{4C54C251-6182-4502-B6F4-630CEA630C51}" destId="{13CC8CD6-39AC-4697-A9C9-F0612F240126}" srcOrd="0" destOrd="0" presId="urn:microsoft.com/office/officeart/2005/8/layout/hierarchy1"/>
    <dgm:cxn modelId="{53B20A51-177B-45B2-9524-70902F8A4B6B}" type="presParOf" srcId="{13CC8CD6-39AC-4697-A9C9-F0612F240126}" destId="{B2D7F4A6-3DB9-401B-9B45-582885FC665C}" srcOrd="0" destOrd="0" presId="urn:microsoft.com/office/officeart/2005/8/layout/hierarchy1"/>
    <dgm:cxn modelId="{50DE6AEF-E151-4F47-8A6F-7F94A78702F7}" type="presParOf" srcId="{13CC8CD6-39AC-4697-A9C9-F0612F240126}" destId="{1CD9125D-BF1C-49DE-8D37-0C5B3AA4FB94}" srcOrd="1" destOrd="0" presId="urn:microsoft.com/office/officeart/2005/8/layout/hierarchy1"/>
    <dgm:cxn modelId="{629D1CDB-2EF4-4BF5-A599-ED7E6960E198}" type="presParOf" srcId="{4C54C251-6182-4502-B6F4-630CEA630C51}" destId="{72DDAC2F-9B9E-41AA-AA2B-0433503C7E86}" srcOrd="1" destOrd="0" presId="urn:microsoft.com/office/officeart/2005/8/layout/hierarchy1"/>
    <dgm:cxn modelId="{CF157D95-08C7-450E-B4A7-1B31E07694B6}" type="presParOf" srcId="{F6E08DD9-9D21-44F6-A4CE-526BEA0474FC}" destId="{1F20A0A5-EBB1-4E68-BF68-A762EBA6FEEB}" srcOrd="2" destOrd="0" presId="urn:microsoft.com/office/officeart/2005/8/layout/hierarchy1"/>
    <dgm:cxn modelId="{6C12A2DA-2927-478F-9358-76B41A4485DE}" type="presParOf" srcId="{F6E08DD9-9D21-44F6-A4CE-526BEA0474FC}" destId="{35BD1A55-14B1-4E22-B9B4-8D5BE8FF21C1}" srcOrd="3" destOrd="0" presId="urn:microsoft.com/office/officeart/2005/8/layout/hierarchy1"/>
    <dgm:cxn modelId="{D0A4B561-92CF-4852-A38C-6183359AABAA}" type="presParOf" srcId="{35BD1A55-14B1-4E22-B9B4-8D5BE8FF21C1}" destId="{0B12BCFB-94A3-4807-8EAE-AB5113CC01A4}" srcOrd="0" destOrd="0" presId="urn:microsoft.com/office/officeart/2005/8/layout/hierarchy1"/>
    <dgm:cxn modelId="{005A9CD6-70C4-4339-AFA2-458220314B1B}" type="presParOf" srcId="{0B12BCFB-94A3-4807-8EAE-AB5113CC01A4}" destId="{B2C11212-36CF-4A19-8025-6A61F87C3C97}" srcOrd="0" destOrd="0" presId="urn:microsoft.com/office/officeart/2005/8/layout/hierarchy1"/>
    <dgm:cxn modelId="{9B66FCAA-F406-4740-8F76-9FC0E854065C}" type="presParOf" srcId="{0B12BCFB-94A3-4807-8EAE-AB5113CC01A4}" destId="{0F9E7161-0AA8-41B5-B2A0-1A92A032B788}" srcOrd="1" destOrd="0" presId="urn:microsoft.com/office/officeart/2005/8/layout/hierarchy1"/>
    <dgm:cxn modelId="{32685317-44E7-47D5-A25A-8DE4161470F0}" type="presParOf" srcId="{35BD1A55-14B1-4E22-B9B4-8D5BE8FF21C1}" destId="{9DAEA34E-F0FD-4995-B4B6-0973B2E5867E}" srcOrd="1" destOrd="0" presId="urn:microsoft.com/office/officeart/2005/8/layout/hierarchy1"/>
    <dgm:cxn modelId="{EAB87C92-DAB4-42D0-AF79-2134ED67968C}" type="presParOf" srcId="{F6E08DD9-9D21-44F6-A4CE-526BEA0474FC}" destId="{751F2372-6A24-4569-9585-4891E1CFA4EF}" srcOrd="4" destOrd="0" presId="urn:microsoft.com/office/officeart/2005/8/layout/hierarchy1"/>
    <dgm:cxn modelId="{3B4776F1-82FC-44B0-889B-991417100192}" type="presParOf" srcId="{F6E08DD9-9D21-44F6-A4CE-526BEA0474FC}" destId="{DA58E044-9CD2-4651-A7CE-64A1BD63E36E}" srcOrd="5" destOrd="0" presId="urn:microsoft.com/office/officeart/2005/8/layout/hierarchy1"/>
    <dgm:cxn modelId="{E47759AB-080C-41A4-AD55-0757935208A4}" type="presParOf" srcId="{DA58E044-9CD2-4651-A7CE-64A1BD63E36E}" destId="{863AA16B-B96F-4FD3-A6FE-275C7F0E3328}" srcOrd="0" destOrd="0" presId="urn:microsoft.com/office/officeart/2005/8/layout/hierarchy1"/>
    <dgm:cxn modelId="{5CF282A2-9C43-4168-A676-3DD01A75A8D8}" type="presParOf" srcId="{863AA16B-B96F-4FD3-A6FE-275C7F0E3328}" destId="{228B01BC-46AE-451E-8047-4F0B5CA62ACE}" srcOrd="0" destOrd="0" presId="urn:microsoft.com/office/officeart/2005/8/layout/hierarchy1"/>
    <dgm:cxn modelId="{2587D7EA-4E87-42E8-9DE4-C36158E09997}" type="presParOf" srcId="{863AA16B-B96F-4FD3-A6FE-275C7F0E3328}" destId="{7F1C44D2-41F7-4021-8A2C-6E0D57F359A7}" srcOrd="1" destOrd="0" presId="urn:microsoft.com/office/officeart/2005/8/layout/hierarchy1"/>
    <dgm:cxn modelId="{AB884729-6A6A-4AAC-82C2-16EBD073B9A7}" type="presParOf" srcId="{DA58E044-9CD2-4651-A7CE-64A1BD63E36E}" destId="{8C0FCC5A-715E-4A2F-AA82-8218CC309339}" srcOrd="1" destOrd="0" presId="urn:microsoft.com/office/officeart/2005/8/layout/hierarchy1"/>
    <dgm:cxn modelId="{50669388-9148-4E36-9EC7-FF50214F6890}" type="presParOf" srcId="{F6E08DD9-9D21-44F6-A4CE-526BEA0474FC}" destId="{325C331A-B54E-4112-AB50-A95E5ACEA647}" srcOrd="6" destOrd="0" presId="urn:microsoft.com/office/officeart/2005/8/layout/hierarchy1"/>
    <dgm:cxn modelId="{386F48FC-8738-4595-9A35-EDAFC7F43D85}" type="presParOf" srcId="{F6E08DD9-9D21-44F6-A4CE-526BEA0474FC}" destId="{B4BF9CFC-DDED-4825-80CD-2A685D801C2F}" srcOrd="7" destOrd="0" presId="urn:microsoft.com/office/officeart/2005/8/layout/hierarchy1"/>
    <dgm:cxn modelId="{77801FA6-85DC-4EF8-B5F6-9AC8D3A4A0AB}" type="presParOf" srcId="{B4BF9CFC-DDED-4825-80CD-2A685D801C2F}" destId="{7C6D193A-93A7-4FF2-A463-B02E91D12F46}" srcOrd="0" destOrd="0" presId="urn:microsoft.com/office/officeart/2005/8/layout/hierarchy1"/>
    <dgm:cxn modelId="{7BE11BB5-1A27-4242-B74F-6F3D77625A71}" type="presParOf" srcId="{7C6D193A-93A7-4FF2-A463-B02E91D12F46}" destId="{2D56F571-4017-4E10-A57D-80E3C76ACADA}" srcOrd="0" destOrd="0" presId="urn:microsoft.com/office/officeart/2005/8/layout/hierarchy1"/>
    <dgm:cxn modelId="{DC0E5F62-3CB7-45FD-B9DC-197A89F567B3}" type="presParOf" srcId="{7C6D193A-93A7-4FF2-A463-B02E91D12F46}" destId="{4EE883B3-745B-4298-A3C7-AA99571109BA}" srcOrd="1" destOrd="0" presId="urn:microsoft.com/office/officeart/2005/8/layout/hierarchy1"/>
    <dgm:cxn modelId="{7567BEC1-35D7-49FE-84AD-B9E6F368AD61}" type="presParOf" srcId="{B4BF9CFC-DDED-4825-80CD-2A685D801C2F}" destId="{F5989B36-3035-466D-8042-C8636ABE6C17}" srcOrd="1" destOrd="0" presId="urn:microsoft.com/office/officeart/2005/8/layout/hierarchy1"/>
    <dgm:cxn modelId="{8DD600BA-0D23-4588-B6A5-0E1E95FF5641}" type="presParOf" srcId="{F6E08DD9-9D21-44F6-A4CE-526BEA0474FC}" destId="{4ADC0FC5-635A-435F-9E32-F028EB6DF243}" srcOrd="8" destOrd="0" presId="urn:microsoft.com/office/officeart/2005/8/layout/hierarchy1"/>
    <dgm:cxn modelId="{5B9E8E84-FE45-4419-A521-381BD01B6379}" type="presParOf" srcId="{F6E08DD9-9D21-44F6-A4CE-526BEA0474FC}" destId="{801C552F-780F-4CB5-B678-A62920D77CEC}" srcOrd="9" destOrd="0" presId="urn:microsoft.com/office/officeart/2005/8/layout/hierarchy1"/>
    <dgm:cxn modelId="{189C92BD-ADF9-4EE7-8AA8-E7656B56743E}" type="presParOf" srcId="{801C552F-780F-4CB5-B678-A62920D77CEC}" destId="{A0FEE830-1D55-465C-BC6B-8E814B29F399}" srcOrd="0" destOrd="0" presId="urn:microsoft.com/office/officeart/2005/8/layout/hierarchy1"/>
    <dgm:cxn modelId="{0661D282-AF23-4943-A6F1-8D1BC6B13454}" type="presParOf" srcId="{A0FEE830-1D55-465C-BC6B-8E814B29F399}" destId="{17364EBC-7AD9-44B8-8B13-FF7CE7EB6DA9}" srcOrd="0" destOrd="0" presId="urn:microsoft.com/office/officeart/2005/8/layout/hierarchy1"/>
    <dgm:cxn modelId="{0F0084F2-7D54-43F7-833B-BEB9CE4F2F6D}" type="presParOf" srcId="{A0FEE830-1D55-465C-BC6B-8E814B29F399}" destId="{8B7749F2-7C20-435C-AD9C-515E96157470}" srcOrd="1" destOrd="0" presId="urn:microsoft.com/office/officeart/2005/8/layout/hierarchy1"/>
    <dgm:cxn modelId="{34A589B3-C211-4AAE-A211-E8206B451ED4}" type="presParOf" srcId="{801C552F-780F-4CB5-B678-A62920D77CEC}" destId="{F763B570-61DB-423B-A76F-F3C35C809861}"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D45DB-FD0C-4312-A13D-3D76E0E6BBC1}" type="doc">
      <dgm:prSet loTypeId="urn:microsoft.com/office/officeart/2011/layout/HexagonRadial" loCatId="cycle" qsTypeId="urn:microsoft.com/office/officeart/2005/8/quickstyle/simple1" qsCatId="simple" csTypeId="urn:microsoft.com/office/officeart/2005/8/colors/accent3_2" csCatId="accent3" phldr="1"/>
      <dgm:spPr/>
      <dgm:t>
        <a:bodyPr/>
        <a:lstStyle/>
        <a:p>
          <a:endParaRPr lang="en-GB"/>
        </a:p>
      </dgm:t>
    </dgm:pt>
    <dgm:pt modelId="{5D9BC30B-DE41-4690-B42C-8E29B4A85E9A}">
      <dgm:prSet phldrT="[Text]" custT="1"/>
      <dgm:spPr/>
      <dgm:t>
        <a:bodyPr/>
        <a:lstStyle/>
        <a:p>
          <a:r>
            <a:rPr lang="en-GB" sz="2000" b="1"/>
            <a:t>A good procurement decision</a:t>
          </a:r>
        </a:p>
      </dgm:t>
    </dgm:pt>
    <dgm:pt modelId="{D473572D-E0DB-4927-8507-E636D28BB38A}" type="parTrans" cxnId="{BFF8FCE4-C112-45B7-8CD9-2C2BD7513C54}">
      <dgm:prSet/>
      <dgm:spPr/>
      <dgm:t>
        <a:bodyPr/>
        <a:lstStyle/>
        <a:p>
          <a:endParaRPr lang="en-GB" sz="2000"/>
        </a:p>
      </dgm:t>
    </dgm:pt>
    <dgm:pt modelId="{CC73A055-ECA1-4F32-B9BD-AAE113623077}" type="sibTrans" cxnId="{BFF8FCE4-C112-45B7-8CD9-2C2BD7513C54}">
      <dgm:prSet/>
      <dgm:spPr/>
      <dgm:t>
        <a:bodyPr/>
        <a:lstStyle/>
        <a:p>
          <a:endParaRPr lang="en-GB" sz="2000"/>
        </a:p>
      </dgm:t>
    </dgm:pt>
    <dgm:pt modelId="{705B725E-EF5A-4F8F-BA80-EA56175ABE9F}">
      <dgm:prSet phldrT="[Text]" custT="1"/>
      <dgm:spPr/>
      <dgm:t>
        <a:bodyPr/>
        <a:lstStyle/>
        <a:p>
          <a:r>
            <a:rPr lang="en-GB" sz="2000"/>
            <a:t>Initial cost</a:t>
          </a:r>
        </a:p>
      </dgm:t>
    </dgm:pt>
    <dgm:pt modelId="{609B9F44-5657-4AB8-A8E8-B1F87A0997AD}" type="parTrans" cxnId="{316B0F0B-8482-43A6-AB30-D3FD50D5336B}">
      <dgm:prSet/>
      <dgm:spPr/>
      <dgm:t>
        <a:bodyPr/>
        <a:lstStyle/>
        <a:p>
          <a:endParaRPr lang="en-GB" sz="2000"/>
        </a:p>
      </dgm:t>
    </dgm:pt>
    <dgm:pt modelId="{83A92D0D-AE37-40C3-948F-398C302FA066}" type="sibTrans" cxnId="{316B0F0B-8482-43A6-AB30-D3FD50D5336B}">
      <dgm:prSet/>
      <dgm:spPr/>
      <dgm:t>
        <a:bodyPr/>
        <a:lstStyle/>
        <a:p>
          <a:endParaRPr lang="en-GB" sz="2000"/>
        </a:p>
      </dgm:t>
    </dgm:pt>
    <dgm:pt modelId="{E73BE07A-8646-4FCE-A13E-5610180870B4}">
      <dgm:prSet phldrT="[Text]" custT="1"/>
      <dgm:spPr/>
      <dgm:t>
        <a:bodyPr/>
        <a:lstStyle/>
        <a:p>
          <a:r>
            <a:rPr lang="en-GB" sz="2000"/>
            <a:t>Greener product e.g. fair trade, energy efficient, recycled</a:t>
          </a:r>
        </a:p>
      </dgm:t>
    </dgm:pt>
    <dgm:pt modelId="{3841D22D-13DF-4F64-91B9-DA2F40BBF188}" type="parTrans" cxnId="{C03A1931-F217-4579-82E1-11D17C89C873}">
      <dgm:prSet/>
      <dgm:spPr/>
      <dgm:t>
        <a:bodyPr/>
        <a:lstStyle/>
        <a:p>
          <a:endParaRPr lang="en-GB" sz="2000"/>
        </a:p>
      </dgm:t>
    </dgm:pt>
    <dgm:pt modelId="{0EBA7C69-20CC-449E-B181-6A7A1C6B75C8}" type="sibTrans" cxnId="{C03A1931-F217-4579-82E1-11D17C89C873}">
      <dgm:prSet/>
      <dgm:spPr/>
      <dgm:t>
        <a:bodyPr/>
        <a:lstStyle/>
        <a:p>
          <a:endParaRPr lang="en-GB" sz="2000"/>
        </a:p>
      </dgm:t>
    </dgm:pt>
    <dgm:pt modelId="{45E1C149-DD68-4E66-B922-79791F66AFF1}">
      <dgm:prSet phldrT="[Text]" custT="1"/>
      <dgm:spPr/>
      <dgm:t>
        <a:bodyPr/>
        <a:lstStyle/>
        <a:p>
          <a:r>
            <a:rPr lang="en-GB" sz="2000" b="1"/>
            <a:t>Delivery</a:t>
          </a:r>
          <a:endParaRPr lang="en-GB" sz="2000"/>
        </a:p>
      </dgm:t>
    </dgm:pt>
    <dgm:pt modelId="{CCC80376-1B7E-4B75-A3F6-D27240069A0A}" type="parTrans" cxnId="{7394CB05-0DC9-4E4A-A6A9-03BE708509B6}">
      <dgm:prSet/>
      <dgm:spPr/>
      <dgm:t>
        <a:bodyPr/>
        <a:lstStyle/>
        <a:p>
          <a:endParaRPr lang="en-GB" sz="2000"/>
        </a:p>
      </dgm:t>
    </dgm:pt>
    <dgm:pt modelId="{4601DAF6-0087-4286-AA88-17816FA9B3E6}" type="sibTrans" cxnId="{7394CB05-0DC9-4E4A-A6A9-03BE708509B6}">
      <dgm:prSet/>
      <dgm:spPr/>
      <dgm:t>
        <a:bodyPr/>
        <a:lstStyle/>
        <a:p>
          <a:endParaRPr lang="en-GB" sz="2000"/>
        </a:p>
      </dgm:t>
    </dgm:pt>
    <dgm:pt modelId="{8496500B-1413-4E55-BD70-AF9FC971DCF0}">
      <dgm:prSet phldrT="[Text]" custT="1"/>
      <dgm:spPr/>
      <dgm:t>
        <a:bodyPr/>
        <a:lstStyle/>
        <a:p>
          <a:r>
            <a:rPr lang="en-GB" sz="2000"/>
            <a:t>Running costs</a:t>
          </a:r>
        </a:p>
      </dgm:t>
    </dgm:pt>
    <dgm:pt modelId="{93B77CC6-255F-4E1E-A9BF-B11CE0038177}" type="parTrans" cxnId="{FAD228C1-029E-4E0A-8846-8368EB3E475F}">
      <dgm:prSet/>
      <dgm:spPr/>
      <dgm:t>
        <a:bodyPr/>
        <a:lstStyle/>
        <a:p>
          <a:endParaRPr lang="en-GB" sz="2000"/>
        </a:p>
      </dgm:t>
    </dgm:pt>
    <dgm:pt modelId="{07F4F6FF-2254-4D3E-9486-EB33FF9A87C1}" type="sibTrans" cxnId="{FAD228C1-029E-4E0A-8846-8368EB3E475F}">
      <dgm:prSet/>
      <dgm:spPr/>
      <dgm:t>
        <a:bodyPr/>
        <a:lstStyle/>
        <a:p>
          <a:endParaRPr lang="en-GB" sz="2000"/>
        </a:p>
      </dgm:t>
    </dgm:pt>
    <dgm:pt modelId="{0957C962-E5EE-43E9-9A89-EAE363F05E0E}">
      <dgm:prSet phldrT="[Text]" custT="1"/>
      <dgm:spPr/>
      <dgm:t>
        <a:bodyPr/>
        <a:lstStyle/>
        <a:p>
          <a:r>
            <a:rPr lang="en-GB" sz="2000"/>
            <a:t>Management</a:t>
          </a:r>
        </a:p>
      </dgm:t>
    </dgm:pt>
    <dgm:pt modelId="{A02B1096-39D2-4BBD-A6C9-5A1927511B85}" type="parTrans" cxnId="{011D3FA1-5A37-44EB-92D8-C65920ED1464}">
      <dgm:prSet/>
      <dgm:spPr/>
      <dgm:t>
        <a:bodyPr/>
        <a:lstStyle/>
        <a:p>
          <a:endParaRPr lang="en-GB" sz="2000"/>
        </a:p>
      </dgm:t>
    </dgm:pt>
    <dgm:pt modelId="{BDC4EF22-2E2C-426B-A84C-5E76ED66BE72}" type="sibTrans" cxnId="{011D3FA1-5A37-44EB-92D8-C65920ED1464}">
      <dgm:prSet/>
      <dgm:spPr/>
      <dgm:t>
        <a:bodyPr/>
        <a:lstStyle/>
        <a:p>
          <a:endParaRPr lang="en-GB" sz="2000"/>
        </a:p>
      </dgm:t>
    </dgm:pt>
    <dgm:pt modelId="{FFD16249-FFBC-4CCA-B7EB-757B551DB544}">
      <dgm:prSet phldrT="[Text]" custT="1"/>
      <dgm:spPr/>
      <dgm:t>
        <a:bodyPr/>
        <a:lstStyle/>
        <a:p>
          <a:r>
            <a:rPr lang="en-GB" sz="2000"/>
            <a:t>Disposal</a:t>
          </a:r>
        </a:p>
      </dgm:t>
    </dgm:pt>
    <dgm:pt modelId="{B1CB1537-7CC5-4965-B71E-0DC0670B5A8B}" type="parTrans" cxnId="{C89B6C32-72F6-4DD4-B35D-37011D84F64C}">
      <dgm:prSet/>
      <dgm:spPr/>
      <dgm:t>
        <a:bodyPr/>
        <a:lstStyle/>
        <a:p>
          <a:endParaRPr lang="en-GB" sz="2000"/>
        </a:p>
      </dgm:t>
    </dgm:pt>
    <dgm:pt modelId="{7122BEFC-BC26-4239-B7A0-A4FD9DB05F10}" type="sibTrans" cxnId="{C89B6C32-72F6-4DD4-B35D-37011D84F64C}">
      <dgm:prSet/>
      <dgm:spPr/>
      <dgm:t>
        <a:bodyPr/>
        <a:lstStyle/>
        <a:p>
          <a:endParaRPr lang="en-GB" sz="2000"/>
        </a:p>
      </dgm:t>
    </dgm:pt>
    <dgm:pt modelId="{B1F8E03C-6490-435D-91B5-953DB69FA627}" type="pres">
      <dgm:prSet presAssocID="{3C7D45DB-FD0C-4312-A13D-3D76E0E6BBC1}" presName="Name0" presStyleCnt="0">
        <dgm:presLayoutVars>
          <dgm:chMax val="1"/>
          <dgm:chPref val="1"/>
          <dgm:dir/>
          <dgm:animOne val="branch"/>
          <dgm:animLvl val="lvl"/>
        </dgm:presLayoutVars>
      </dgm:prSet>
      <dgm:spPr/>
    </dgm:pt>
    <dgm:pt modelId="{A9724D62-4762-42FA-A696-221C57FFFBBC}" type="pres">
      <dgm:prSet presAssocID="{5D9BC30B-DE41-4690-B42C-8E29B4A85E9A}" presName="Parent" presStyleLbl="node0" presStyleIdx="0" presStyleCnt="1" custScaleX="125736" custScaleY="114017">
        <dgm:presLayoutVars>
          <dgm:chMax val="6"/>
          <dgm:chPref val="6"/>
        </dgm:presLayoutVars>
      </dgm:prSet>
      <dgm:spPr/>
    </dgm:pt>
    <dgm:pt modelId="{B6524CAF-B0F1-43AA-86AE-C35D9FD0FEEA}" type="pres">
      <dgm:prSet presAssocID="{705B725E-EF5A-4F8F-BA80-EA56175ABE9F}" presName="Accent1" presStyleCnt="0"/>
      <dgm:spPr/>
    </dgm:pt>
    <dgm:pt modelId="{C9DAF2D3-FB88-4F2B-99E6-97107D05AA80}" type="pres">
      <dgm:prSet presAssocID="{705B725E-EF5A-4F8F-BA80-EA56175ABE9F}" presName="Accent" presStyleLbl="bgShp" presStyleIdx="0" presStyleCnt="6"/>
      <dgm:spPr/>
    </dgm:pt>
    <dgm:pt modelId="{0B88E188-23EE-46D7-A94E-6B6611DF9CE2}" type="pres">
      <dgm:prSet presAssocID="{705B725E-EF5A-4F8F-BA80-EA56175ABE9F}" presName="Child1" presStyleLbl="node1" presStyleIdx="0" presStyleCnt="6" custScaleX="129507" custScaleY="108772">
        <dgm:presLayoutVars>
          <dgm:chMax val="0"/>
          <dgm:chPref val="0"/>
          <dgm:bulletEnabled val="1"/>
        </dgm:presLayoutVars>
      </dgm:prSet>
      <dgm:spPr/>
    </dgm:pt>
    <dgm:pt modelId="{78779B59-FEDC-4810-AB18-0DBACEC4EDFB}" type="pres">
      <dgm:prSet presAssocID="{E73BE07A-8646-4FCE-A13E-5610180870B4}" presName="Accent2" presStyleCnt="0"/>
      <dgm:spPr/>
    </dgm:pt>
    <dgm:pt modelId="{EFF3B92D-F5E4-4C36-9BB4-12DA6D23E223}" type="pres">
      <dgm:prSet presAssocID="{E73BE07A-8646-4FCE-A13E-5610180870B4}" presName="Accent" presStyleLbl="bgShp" presStyleIdx="1" presStyleCnt="6"/>
      <dgm:spPr/>
    </dgm:pt>
    <dgm:pt modelId="{F7C8FBFB-7939-43B3-80D2-8E935437CEA1}" type="pres">
      <dgm:prSet presAssocID="{E73BE07A-8646-4FCE-A13E-5610180870B4}" presName="Child2" presStyleLbl="node1" presStyleIdx="1" presStyleCnt="6" custScaleX="122437" custScaleY="129199">
        <dgm:presLayoutVars>
          <dgm:chMax val="0"/>
          <dgm:chPref val="0"/>
          <dgm:bulletEnabled val="1"/>
        </dgm:presLayoutVars>
      </dgm:prSet>
      <dgm:spPr/>
    </dgm:pt>
    <dgm:pt modelId="{0A991A46-687A-4586-BB34-FEE64B824117}" type="pres">
      <dgm:prSet presAssocID="{45E1C149-DD68-4E66-B922-79791F66AFF1}" presName="Accent3" presStyleCnt="0"/>
      <dgm:spPr/>
    </dgm:pt>
    <dgm:pt modelId="{62DE2919-CFA9-4DC7-8118-E116BAE1AB7A}" type="pres">
      <dgm:prSet presAssocID="{45E1C149-DD68-4E66-B922-79791F66AFF1}" presName="Accent" presStyleLbl="bgShp" presStyleIdx="2" presStyleCnt="6"/>
      <dgm:spPr/>
    </dgm:pt>
    <dgm:pt modelId="{665C9354-AC0F-4EF9-8946-1712FB4966EB}" type="pres">
      <dgm:prSet presAssocID="{45E1C149-DD68-4E66-B922-79791F66AFF1}" presName="Child3" presStyleLbl="node1" presStyleIdx="2" presStyleCnt="6" custScaleX="128057" custScaleY="127117">
        <dgm:presLayoutVars>
          <dgm:chMax val="0"/>
          <dgm:chPref val="0"/>
          <dgm:bulletEnabled val="1"/>
        </dgm:presLayoutVars>
      </dgm:prSet>
      <dgm:spPr/>
    </dgm:pt>
    <dgm:pt modelId="{E98239C6-7AAB-4B77-BAA2-617B4976099D}" type="pres">
      <dgm:prSet presAssocID="{8496500B-1413-4E55-BD70-AF9FC971DCF0}" presName="Accent4" presStyleCnt="0"/>
      <dgm:spPr/>
    </dgm:pt>
    <dgm:pt modelId="{5A68D30C-38E4-4AB9-AD83-59CC89354092}" type="pres">
      <dgm:prSet presAssocID="{8496500B-1413-4E55-BD70-AF9FC971DCF0}" presName="Accent" presStyleLbl="bgShp" presStyleIdx="3" presStyleCnt="6"/>
      <dgm:spPr/>
    </dgm:pt>
    <dgm:pt modelId="{867D51C3-FB56-4F5E-BCD2-CD825913D6C0}" type="pres">
      <dgm:prSet presAssocID="{8496500B-1413-4E55-BD70-AF9FC971DCF0}" presName="Child4" presStyleLbl="node1" presStyleIdx="3" presStyleCnt="6" custScaleX="122759" custScaleY="125633">
        <dgm:presLayoutVars>
          <dgm:chMax val="0"/>
          <dgm:chPref val="0"/>
          <dgm:bulletEnabled val="1"/>
        </dgm:presLayoutVars>
      </dgm:prSet>
      <dgm:spPr/>
    </dgm:pt>
    <dgm:pt modelId="{127357BF-669F-4F0E-A682-673164881F1D}" type="pres">
      <dgm:prSet presAssocID="{0957C962-E5EE-43E9-9A89-EAE363F05E0E}" presName="Accent5" presStyleCnt="0"/>
      <dgm:spPr/>
    </dgm:pt>
    <dgm:pt modelId="{2110964C-61F2-4CB4-B990-33C6D417B17C}" type="pres">
      <dgm:prSet presAssocID="{0957C962-E5EE-43E9-9A89-EAE363F05E0E}" presName="Accent" presStyleLbl="bgShp" presStyleIdx="4" presStyleCnt="6"/>
      <dgm:spPr/>
    </dgm:pt>
    <dgm:pt modelId="{2E59C38E-56E2-4453-A810-988EB94AA3B5}" type="pres">
      <dgm:prSet presAssocID="{0957C962-E5EE-43E9-9A89-EAE363F05E0E}" presName="Child5" presStyleLbl="node1" presStyleIdx="4" presStyleCnt="6" custScaleX="132536" custScaleY="124802">
        <dgm:presLayoutVars>
          <dgm:chMax val="0"/>
          <dgm:chPref val="0"/>
          <dgm:bulletEnabled val="1"/>
        </dgm:presLayoutVars>
      </dgm:prSet>
      <dgm:spPr/>
    </dgm:pt>
    <dgm:pt modelId="{A8E99BDF-FAE5-4299-9C2E-55CF36EE8166}" type="pres">
      <dgm:prSet presAssocID="{FFD16249-FFBC-4CCA-B7EB-757B551DB544}" presName="Accent6" presStyleCnt="0"/>
      <dgm:spPr/>
    </dgm:pt>
    <dgm:pt modelId="{A8B4AA33-86D4-4D14-A63D-A767210F81D5}" type="pres">
      <dgm:prSet presAssocID="{FFD16249-FFBC-4CCA-B7EB-757B551DB544}" presName="Accent" presStyleLbl="bgShp" presStyleIdx="5" presStyleCnt="6"/>
      <dgm:spPr/>
    </dgm:pt>
    <dgm:pt modelId="{5D03C66E-EFD2-4B91-9F55-E23390226479}" type="pres">
      <dgm:prSet presAssocID="{FFD16249-FFBC-4CCA-B7EB-757B551DB544}" presName="Child6" presStyleLbl="node1" presStyleIdx="5" presStyleCnt="6" custScaleX="132457" custScaleY="121601">
        <dgm:presLayoutVars>
          <dgm:chMax val="0"/>
          <dgm:chPref val="0"/>
          <dgm:bulletEnabled val="1"/>
        </dgm:presLayoutVars>
      </dgm:prSet>
      <dgm:spPr/>
    </dgm:pt>
  </dgm:ptLst>
  <dgm:cxnLst>
    <dgm:cxn modelId="{7394CB05-0DC9-4E4A-A6A9-03BE708509B6}" srcId="{5D9BC30B-DE41-4690-B42C-8E29B4A85E9A}" destId="{45E1C149-DD68-4E66-B922-79791F66AFF1}" srcOrd="2" destOrd="0" parTransId="{CCC80376-1B7E-4B75-A3F6-D27240069A0A}" sibTransId="{4601DAF6-0087-4286-AA88-17816FA9B3E6}"/>
    <dgm:cxn modelId="{05D1C607-6271-4E19-8842-D2FF95CD4139}" type="presOf" srcId="{705B725E-EF5A-4F8F-BA80-EA56175ABE9F}" destId="{0B88E188-23EE-46D7-A94E-6B6611DF9CE2}" srcOrd="0" destOrd="0" presId="urn:microsoft.com/office/officeart/2011/layout/HexagonRadial"/>
    <dgm:cxn modelId="{316B0F0B-8482-43A6-AB30-D3FD50D5336B}" srcId="{5D9BC30B-DE41-4690-B42C-8E29B4A85E9A}" destId="{705B725E-EF5A-4F8F-BA80-EA56175ABE9F}" srcOrd="0" destOrd="0" parTransId="{609B9F44-5657-4AB8-A8E8-B1F87A0997AD}" sibTransId="{83A92D0D-AE37-40C3-948F-398C302FA066}"/>
    <dgm:cxn modelId="{DE54971E-C048-4021-B00B-58E45CBD1F43}" type="presOf" srcId="{5D9BC30B-DE41-4690-B42C-8E29B4A85E9A}" destId="{A9724D62-4762-42FA-A696-221C57FFFBBC}" srcOrd="0" destOrd="0" presId="urn:microsoft.com/office/officeart/2011/layout/HexagonRadial"/>
    <dgm:cxn modelId="{C03A1931-F217-4579-82E1-11D17C89C873}" srcId="{5D9BC30B-DE41-4690-B42C-8E29B4A85E9A}" destId="{E73BE07A-8646-4FCE-A13E-5610180870B4}" srcOrd="1" destOrd="0" parTransId="{3841D22D-13DF-4F64-91B9-DA2F40BBF188}" sibTransId="{0EBA7C69-20CC-449E-B181-6A7A1C6B75C8}"/>
    <dgm:cxn modelId="{C89B6C32-72F6-4DD4-B35D-37011D84F64C}" srcId="{5D9BC30B-DE41-4690-B42C-8E29B4A85E9A}" destId="{FFD16249-FFBC-4CCA-B7EB-757B551DB544}" srcOrd="5" destOrd="0" parTransId="{B1CB1537-7CC5-4965-B71E-0DC0670B5A8B}" sibTransId="{7122BEFC-BC26-4239-B7A0-A4FD9DB05F10}"/>
    <dgm:cxn modelId="{E24A1F94-02AF-4D5C-B8C7-E8FBDCD40D92}" type="presOf" srcId="{FFD16249-FFBC-4CCA-B7EB-757B551DB544}" destId="{5D03C66E-EFD2-4B91-9F55-E23390226479}" srcOrd="0" destOrd="0" presId="urn:microsoft.com/office/officeart/2011/layout/HexagonRadial"/>
    <dgm:cxn modelId="{011D3FA1-5A37-44EB-92D8-C65920ED1464}" srcId="{5D9BC30B-DE41-4690-B42C-8E29B4A85E9A}" destId="{0957C962-E5EE-43E9-9A89-EAE363F05E0E}" srcOrd="4" destOrd="0" parTransId="{A02B1096-39D2-4BBD-A6C9-5A1927511B85}" sibTransId="{BDC4EF22-2E2C-426B-A84C-5E76ED66BE72}"/>
    <dgm:cxn modelId="{851937AA-3F4A-43B9-B564-FC47DEC3177C}" type="presOf" srcId="{8496500B-1413-4E55-BD70-AF9FC971DCF0}" destId="{867D51C3-FB56-4F5E-BCD2-CD825913D6C0}" srcOrd="0" destOrd="0" presId="urn:microsoft.com/office/officeart/2011/layout/HexagonRadial"/>
    <dgm:cxn modelId="{FAD228C1-029E-4E0A-8846-8368EB3E475F}" srcId="{5D9BC30B-DE41-4690-B42C-8E29B4A85E9A}" destId="{8496500B-1413-4E55-BD70-AF9FC971DCF0}" srcOrd="3" destOrd="0" parTransId="{93B77CC6-255F-4E1E-A9BF-B11CE0038177}" sibTransId="{07F4F6FF-2254-4D3E-9486-EB33FF9A87C1}"/>
    <dgm:cxn modelId="{0FB49CD2-0B50-4840-BFAD-3B9230EFBDD0}" type="presOf" srcId="{3C7D45DB-FD0C-4312-A13D-3D76E0E6BBC1}" destId="{B1F8E03C-6490-435D-91B5-953DB69FA627}" srcOrd="0" destOrd="0" presId="urn:microsoft.com/office/officeart/2011/layout/HexagonRadial"/>
    <dgm:cxn modelId="{C079B1D3-7014-4940-92F9-F81973558510}" type="presOf" srcId="{45E1C149-DD68-4E66-B922-79791F66AFF1}" destId="{665C9354-AC0F-4EF9-8946-1712FB4966EB}" srcOrd="0" destOrd="0" presId="urn:microsoft.com/office/officeart/2011/layout/HexagonRadial"/>
    <dgm:cxn modelId="{BFF8FCE4-C112-45B7-8CD9-2C2BD7513C54}" srcId="{3C7D45DB-FD0C-4312-A13D-3D76E0E6BBC1}" destId="{5D9BC30B-DE41-4690-B42C-8E29B4A85E9A}" srcOrd="0" destOrd="0" parTransId="{D473572D-E0DB-4927-8507-E636D28BB38A}" sibTransId="{CC73A055-ECA1-4F32-B9BD-AAE113623077}"/>
    <dgm:cxn modelId="{852457FC-46AB-43EF-A802-BC2B23F00647}" type="presOf" srcId="{E73BE07A-8646-4FCE-A13E-5610180870B4}" destId="{F7C8FBFB-7939-43B3-80D2-8E935437CEA1}" srcOrd="0" destOrd="0" presId="urn:microsoft.com/office/officeart/2011/layout/HexagonRadial"/>
    <dgm:cxn modelId="{0CDC49FE-03C6-41ED-BC30-F839F9E0AF70}" type="presOf" srcId="{0957C962-E5EE-43E9-9A89-EAE363F05E0E}" destId="{2E59C38E-56E2-4453-A810-988EB94AA3B5}" srcOrd="0" destOrd="0" presId="urn:microsoft.com/office/officeart/2011/layout/HexagonRadial"/>
    <dgm:cxn modelId="{C333D890-840D-4399-9489-80A28DB3DBB0}" type="presParOf" srcId="{B1F8E03C-6490-435D-91B5-953DB69FA627}" destId="{A9724D62-4762-42FA-A696-221C57FFFBBC}" srcOrd="0" destOrd="0" presId="urn:microsoft.com/office/officeart/2011/layout/HexagonRadial"/>
    <dgm:cxn modelId="{71A3A0DF-DF75-465F-BEC0-1FC1B6D64C64}" type="presParOf" srcId="{B1F8E03C-6490-435D-91B5-953DB69FA627}" destId="{B6524CAF-B0F1-43AA-86AE-C35D9FD0FEEA}" srcOrd="1" destOrd="0" presId="urn:microsoft.com/office/officeart/2011/layout/HexagonRadial"/>
    <dgm:cxn modelId="{6A9B1EE6-F146-4967-AA1C-5474F6D4780A}" type="presParOf" srcId="{B6524CAF-B0F1-43AA-86AE-C35D9FD0FEEA}" destId="{C9DAF2D3-FB88-4F2B-99E6-97107D05AA80}" srcOrd="0" destOrd="0" presId="urn:microsoft.com/office/officeart/2011/layout/HexagonRadial"/>
    <dgm:cxn modelId="{325BC9BC-ED48-4304-B5B1-9BF656F028B6}" type="presParOf" srcId="{B1F8E03C-6490-435D-91B5-953DB69FA627}" destId="{0B88E188-23EE-46D7-A94E-6B6611DF9CE2}" srcOrd="2" destOrd="0" presId="urn:microsoft.com/office/officeart/2011/layout/HexagonRadial"/>
    <dgm:cxn modelId="{AA91612D-5521-40BE-B99E-6F493733D526}" type="presParOf" srcId="{B1F8E03C-6490-435D-91B5-953DB69FA627}" destId="{78779B59-FEDC-4810-AB18-0DBACEC4EDFB}" srcOrd="3" destOrd="0" presId="urn:microsoft.com/office/officeart/2011/layout/HexagonRadial"/>
    <dgm:cxn modelId="{18EEEE21-4998-486A-B677-704ED43FEB96}" type="presParOf" srcId="{78779B59-FEDC-4810-AB18-0DBACEC4EDFB}" destId="{EFF3B92D-F5E4-4C36-9BB4-12DA6D23E223}" srcOrd="0" destOrd="0" presId="urn:microsoft.com/office/officeart/2011/layout/HexagonRadial"/>
    <dgm:cxn modelId="{4B34DB6B-131E-4C21-850B-595FEE9726DC}" type="presParOf" srcId="{B1F8E03C-6490-435D-91B5-953DB69FA627}" destId="{F7C8FBFB-7939-43B3-80D2-8E935437CEA1}" srcOrd="4" destOrd="0" presId="urn:microsoft.com/office/officeart/2011/layout/HexagonRadial"/>
    <dgm:cxn modelId="{D2F7F527-67F8-4854-96AC-E8B818F03FC7}" type="presParOf" srcId="{B1F8E03C-6490-435D-91B5-953DB69FA627}" destId="{0A991A46-687A-4586-BB34-FEE64B824117}" srcOrd="5" destOrd="0" presId="urn:microsoft.com/office/officeart/2011/layout/HexagonRadial"/>
    <dgm:cxn modelId="{63978D79-46C3-4B00-9C9E-32B386D0A6AD}" type="presParOf" srcId="{0A991A46-687A-4586-BB34-FEE64B824117}" destId="{62DE2919-CFA9-4DC7-8118-E116BAE1AB7A}" srcOrd="0" destOrd="0" presId="urn:microsoft.com/office/officeart/2011/layout/HexagonRadial"/>
    <dgm:cxn modelId="{E7C6000A-3A5B-4EB5-8AA4-6DB7B923CBD2}" type="presParOf" srcId="{B1F8E03C-6490-435D-91B5-953DB69FA627}" destId="{665C9354-AC0F-4EF9-8946-1712FB4966EB}" srcOrd="6" destOrd="0" presId="urn:microsoft.com/office/officeart/2011/layout/HexagonRadial"/>
    <dgm:cxn modelId="{D56BC4B4-EEB6-416B-B1B9-966D56E842C7}" type="presParOf" srcId="{B1F8E03C-6490-435D-91B5-953DB69FA627}" destId="{E98239C6-7AAB-4B77-BAA2-617B4976099D}" srcOrd="7" destOrd="0" presId="urn:microsoft.com/office/officeart/2011/layout/HexagonRadial"/>
    <dgm:cxn modelId="{46E8386B-4212-4041-BF4C-1F7D2CED159A}" type="presParOf" srcId="{E98239C6-7AAB-4B77-BAA2-617B4976099D}" destId="{5A68D30C-38E4-4AB9-AD83-59CC89354092}" srcOrd="0" destOrd="0" presId="urn:microsoft.com/office/officeart/2011/layout/HexagonRadial"/>
    <dgm:cxn modelId="{434E1FC9-A8FF-4451-A16D-947628AC0E1A}" type="presParOf" srcId="{B1F8E03C-6490-435D-91B5-953DB69FA627}" destId="{867D51C3-FB56-4F5E-BCD2-CD825913D6C0}" srcOrd="8" destOrd="0" presId="urn:microsoft.com/office/officeart/2011/layout/HexagonRadial"/>
    <dgm:cxn modelId="{8CF01D9D-E0EE-4C72-A253-E299604969E8}" type="presParOf" srcId="{B1F8E03C-6490-435D-91B5-953DB69FA627}" destId="{127357BF-669F-4F0E-A682-673164881F1D}" srcOrd="9" destOrd="0" presId="urn:microsoft.com/office/officeart/2011/layout/HexagonRadial"/>
    <dgm:cxn modelId="{3C281E74-C657-4572-8267-2BB0224BFBD4}" type="presParOf" srcId="{127357BF-669F-4F0E-A682-673164881F1D}" destId="{2110964C-61F2-4CB4-B990-33C6D417B17C}" srcOrd="0" destOrd="0" presId="urn:microsoft.com/office/officeart/2011/layout/HexagonRadial"/>
    <dgm:cxn modelId="{FB7F5752-7408-4276-B278-B5A52F873F6E}" type="presParOf" srcId="{B1F8E03C-6490-435D-91B5-953DB69FA627}" destId="{2E59C38E-56E2-4453-A810-988EB94AA3B5}" srcOrd="10" destOrd="0" presId="urn:microsoft.com/office/officeart/2011/layout/HexagonRadial"/>
    <dgm:cxn modelId="{49A17F55-8363-4C8B-B7E4-8C14CDF6580A}" type="presParOf" srcId="{B1F8E03C-6490-435D-91B5-953DB69FA627}" destId="{A8E99BDF-FAE5-4299-9C2E-55CF36EE8166}" srcOrd="11" destOrd="0" presId="urn:microsoft.com/office/officeart/2011/layout/HexagonRadial"/>
    <dgm:cxn modelId="{4652819D-6212-4938-8822-D7043CE36FE7}" type="presParOf" srcId="{A8E99BDF-FAE5-4299-9C2E-55CF36EE8166}" destId="{A8B4AA33-86D4-4D14-A63D-A767210F81D5}" srcOrd="0" destOrd="0" presId="urn:microsoft.com/office/officeart/2011/layout/HexagonRadial"/>
    <dgm:cxn modelId="{B01539A5-6150-4E5E-8CDA-EF9A4358C6C1}" type="presParOf" srcId="{B1F8E03C-6490-435D-91B5-953DB69FA627}" destId="{5D03C66E-EFD2-4B91-9F55-E23390226479}"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2FA0F-9342-4EFB-8F13-3709668E4CBF}">
      <dsp:nvSpPr>
        <dsp:cNvPr id="0" name=""/>
        <dsp:cNvSpPr/>
      </dsp:nvSpPr>
      <dsp:spPr>
        <a:xfrm>
          <a:off x="2701781" y="1716"/>
          <a:ext cx="2716796" cy="1688147"/>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Audit / establish baselines </a:t>
          </a:r>
        </a:p>
      </dsp:txBody>
      <dsp:txXfrm>
        <a:off x="3099647" y="248939"/>
        <a:ext cx="1921064" cy="1193701"/>
      </dsp:txXfrm>
    </dsp:sp>
    <dsp:sp modelId="{6D32755F-090F-4FCD-A0E5-CDBED4AA566F}">
      <dsp:nvSpPr>
        <dsp:cNvPr id="0" name=""/>
        <dsp:cNvSpPr/>
      </dsp:nvSpPr>
      <dsp:spPr>
        <a:xfrm rot="12353609">
          <a:off x="4840992" y="1049576"/>
          <a:ext cx="218897"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4903365" y="1155266"/>
        <a:ext cx="153228" cy="274051"/>
      </dsp:txXfrm>
    </dsp:sp>
    <dsp:sp modelId="{15BB1D50-1686-425F-B96F-504F161ED9D8}">
      <dsp:nvSpPr>
        <dsp:cNvPr id="0" name=""/>
        <dsp:cNvSpPr/>
      </dsp:nvSpPr>
      <dsp:spPr>
        <a:xfrm>
          <a:off x="4399022" y="923039"/>
          <a:ext cx="2854093" cy="155994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Set ‘smart’ targets – balance of impact and ease</a:t>
          </a:r>
        </a:p>
      </dsp:txBody>
      <dsp:txXfrm>
        <a:off x="4816994" y="1151488"/>
        <a:ext cx="2018149" cy="1103047"/>
      </dsp:txXfrm>
    </dsp:sp>
    <dsp:sp modelId="{07890556-CD9D-43EF-B04B-409B34718D0E}">
      <dsp:nvSpPr>
        <dsp:cNvPr id="0" name=""/>
        <dsp:cNvSpPr/>
      </dsp:nvSpPr>
      <dsp:spPr>
        <a:xfrm rot="5400000">
          <a:off x="5710390" y="2466322"/>
          <a:ext cx="231358"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5745094" y="2522970"/>
        <a:ext cx="161951" cy="274051"/>
      </dsp:txXfrm>
    </dsp:sp>
    <dsp:sp modelId="{FD6AA6E0-79E0-44A6-AE63-FF14CB95EB63}">
      <dsp:nvSpPr>
        <dsp:cNvPr id="0" name=""/>
        <dsp:cNvSpPr/>
      </dsp:nvSpPr>
      <dsp:spPr>
        <a:xfrm>
          <a:off x="4358855" y="2919509"/>
          <a:ext cx="2934428" cy="1631063"/>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Roles and responsibilities</a:t>
          </a:r>
        </a:p>
      </dsp:txBody>
      <dsp:txXfrm>
        <a:off x="4788592" y="3158373"/>
        <a:ext cx="2074954" cy="1153335"/>
      </dsp:txXfrm>
    </dsp:sp>
    <dsp:sp modelId="{FC8EC318-7921-490E-AB7C-E20D73F6912C}">
      <dsp:nvSpPr>
        <dsp:cNvPr id="0" name=""/>
        <dsp:cNvSpPr/>
      </dsp:nvSpPr>
      <dsp:spPr>
        <a:xfrm rot="20077447">
          <a:off x="4787632" y="3942866"/>
          <a:ext cx="237599"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791071" y="4049491"/>
        <a:ext cx="166319" cy="274051"/>
      </dsp:txXfrm>
    </dsp:sp>
    <dsp:sp modelId="{67FD0B62-B722-4FD6-A228-7DEDB7148DC6}">
      <dsp:nvSpPr>
        <dsp:cNvPr id="0" name=""/>
        <dsp:cNvSpPr/>
      </dsp:nvSpPr>
      <dsp:spPr>
        <a:xfrm>
          <a:off x="2733225" y="3747947"/>
          <a:ext cx="2653920" cy="1649374"/>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Education and understanding</a:t>
          </a:r>
        </a:p>
      </dsp:txBody>
      <dsp:txXfrm>
        <a:off x="3121883" y="3989492"/>
        <a:ext cx="1876604" cy="1166284"/>
      </dsp:txXfrm>
    </dsp:sp>
    <dsp:sp modelId="{C8D67C12-BA51-40D2-9DE9-FC283D31E262}">
      <dsp:nvSpPr>
        <dsp:cNvPr id="0" name=""/>
        <dsp:cNvSpPr/>
      </dsp:nvSpPr>
      <dsp:spPr>
        <a:xfrm rot="1646186">
          <a:off x="3100493" y="3894835"/>
          <a:ext cx="188031"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103665" y="3973190"/>
        <a:ext cx="131622" cy="274051"/>
      </dsp:txXfrm>
    </dsp:sp>
    <dsp:sp modelId="{A0CCAC60-E45A-4B7C-88E1-9759A7FCED86}">
      <dsp:nvSpPr>
        <dsp:cNvPr id="0" name=""/>
        <dsp:cNvSpPr/>
      </dsp:nvSpPr>
      <dsp:spPr>
        <a:xfrm>
          <a:off x="785149" y="2777347"/>
          <a:ext cx="2943549" cy="1718218"/>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Campaigning</a:t>
          </a:r>
        </a:p>
      </dsp:txBody>
      <dsp:txXfrm>
        <a:off x="1216222" y="3028974"/>
        <a:ext cx="2081403" cy="1214964"/>
      </dsp:txXfrm>
    </dsp:sp>
    <dsp:sp modelId="{BD990A50-933C-4E53-A07F-1C00C536AB5E}">
      <dsp:nvSpPr>
        <dsp:cNvPr id="0" name=""/>
        <dsp:cNvSpPr/>
      </dsp:nvSpPr>
      <dsp:spPr>
        <a:xfrm rot="16288112">
          <a:off x="2214128" y="2424641"/>
          <a:ext cx="136015"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34007" y="2536387"/>
        <a:ext cx="95211" cy="274051"/>
      </dsp:txXfrm>
    </dsp:sp>
    <dsp:sp modelId="{9824C604-CD82-4F91-A729-74CB9D1D7A94}">
      <dsp:nvSpPr>
        <dsp:cNvPr id="0" name=""/>
        <dsp:cNvSpPr/>
      </dsp:nvSpPr>
      <dsp:spPr>
        <a:xfrm>
          <a:off x="945893" y="885030"/>
          <a:ext cx="2721195" cy="163596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Cultural, behavioural and operational change evaluated</a:t>
          </a:r>
        </a:p>
      </dsp:txBody>
      <dsp:txXfrm>
        <a:off x="1344403" y="1124611"/>
        <a:ext cx="1924175" cy="1156800"/>
      </dsp:txXfrm>
    </dsp:sp>
    <dsp:sp modelId="{DA9A111C-F456-4521-BB70-919FDCFEABAD}">
      <dsp:nvSpPr>
        <dsp:cNvPr id="0" name=""/>
        <dsp:cNvSpPr/>
      </dsp:nvSpPr>
      <dsp:spPr>
        <a:xfrm rot="9237007">
          <a:off x="3756722" y="2036331"/>
          <a:ext cx="218061"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3818817" y="2113318"/>
        <a:ext cx="152643" cy="274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C0FC5-635A-435F-9E32-F028EB6DF243}">
      <dsp:nvSpPr>
        <dsp:cNvPr id="0" name=""/>
        <dsp:cNvSpPr/>
      </dsp:nvSpPr>
      <dsp:spPr>
        <a:xfrm>
          <a:off x="4716086" y="2058338"/>
          <a:ext cx="3912514" cy="465500"/>
        </a:xfrm>
        <a:custGeom>
          <a:avLst/>
          <a:gdLst/>
          <a:ahLst/>
          <a:cxnLst/>
          <a:rect l="0" t="0" r="0" b="0"/>
          <a:pathLst>
            <a:path>
              <a:moveTo>
                <a:pt x="0" y="0"/>
              </a:moveTo>
              <a:lnTo>
                <a:pt x="0" y="317224"/>
              </a:lnTo>
              <a:lnTo>
                <a:pt x="3912514" y="317224"/>
              </a:lnTo>
              <a:lnTo>
                <a:pt x="3912514" y="4655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5C331A-B54E-4112-AB50-A95E5ACEA647}">
      <dsp:nvSpPr>
        <dsp:cNvPr id="0" name=""/>
        <dsp:cNvSpPr/>
      </dsp:nvSpPr>
      <dsp:spPr>
        <a:xfrm>
          <a:off x="4716086" y="2058338"/>
          <a:ext cx="1956257" cy="465500"/>
        </a:xfrm>
        <a:custGeom>
          <a:avLst/>
          <a:gdLst/>
          <a:ahLst/>
          <a:cxnLst/>
          <a:rect l="0" t="0" r="0" b="0"/>
          <a:pathLst>
            <a:path>
              <a:moveTo>
                <a:pt x="0" y="0"/>
              </a:moveTo>
              <a:lnTo>
                <a:pt x="0" y="317224"/>
              </a:lnTo>
              <a:lnTo>
                <a:pt x="1956257" y="317224"/>
              </a:lnTo>
              <a:lnTo>
                <a:pt x="1956257" y="4655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F2372-6A24-4569-9585-4891E1CFA4EF}">
      <dsp:nvSpPr>
        <dsp:cNvPr id="0" name=""/>
        <dsp:cNvSpPr/>
      </dsp:nvSpPr>
      <dsp:spPr>
        <a:xfrm>
          <a:off x="4670366" y="2058338"/>
          <a:ext cx="91440" cy="465500"/>
        </a:xfrm>
        <a:custGeom>
          <a:avLst/>
          <a:gdLst/>
          <a:ahLst/>
          <a:cxnLst/>
          <a:rect l="0" t="0" r="0" b="0"/>
          <a:pathLst>
            <a:path>
              <a:moveTo>
                <a:pt x="45720" y="0"/>
              </a:moveTo>
              <a:lnTo>
                <a:pt x="45720" y="4655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0A0A5-EBB1-4E68-BF68-A762EBA6FEEB}">
      <dsp:nvSpPr>
        <dsp:cNvPr id="0" name=""/>
        <dsp:cNvSpPr/>
      </dsp:nvSpPr>
      <dsp:spPr>
        <a:xfrm>
          <a:off x="2759828" y="2058338"/>
          <a:ext cx="1956257" cy="465500"/>
        </a:xfrm>
        <a:custGeom>
          <a:avLst/>
          <a:gdLst/>
          <a:ahLst/>
          <a:cxnLst/>
          <a:rect l="0" t="0" r="0" b="0"/>
          <a:pathLst>
            <a:path>
              <a:moveTo>
                <a:pt x="1956257" y="0"/>
              </a:moveTo>
              <a:lnTo>
                <a:pt x="1956257" y="317224"/>
              </a:lnTo>
              <a:lnTo>
                <a:pt x="0" y="317224"/>
              </a:lnTo>
              <a:lnTo>
                <a:pt x="0" y="4655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12E89-2235-47F1-829A-272E9A77CE10}">
      <dsp:nvSpPr>
        <dsp:cNvPr id="0" name=""/>
        <dsp:cNvSpPr/>
      </dsp:nvSpPr>
      <dsp:spPr>
        <a:xfrm>
          <a:off x="803571" y="2058338"/>
          <a:ext cx="3912514" cy="465500"/>
        </a:xfrm>
        <a:custGeom>
          <a:avLst/>
          <a:gdLst/>
          <a:ahLst/>
          <a:cxnLst/>
          <a:rect l="0" t="0" r="0" b="0"/>
          <a:pathLst>
            <a:path>
              <a:moveTo>
                <a:pt x="3912514" y="0"/>
              </a:moveTo>
              <a:lnTo>
                <a:pt x="3912514" y="317224"/>
              </a:lnTo>
              <a:lnTo>
                <a:pt x="0" y="317224"/>
              </a:lnTo>
              <a:lnTo>
                <a:pt x="0" y="4655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F9D66E-6EE5-4846-8D51-4EB9FBE8947A}">
      <dsp:nvSpPr>
        <dsp:cNvPr id="0" name=""/>
        <dsp:cNvSpPr/>
      </dsp:nvSpPr>
      <dsp:spPr>
        <a:xfrm>
          <a:off x="3915799" y="1041974"/>
          <a:ext cx="1600574" cy="101636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EF767-AC8D-441E-B19E-359811FD9346}">
      <dsp:nvSpPr>
        <dsp:cNvPr id="0" name=""/>
        <dsp:cNvSpPr/>
      </dsp:nvSpPr>
      <dsp:spPr>
        <a:xfrm>
          <a:off x="4093640" y="1210923"/>
          <a:ext cx="1600574" cy="101636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Climate Ready Leicester aims</a:t>
          </a:r>
        </a:p>
      </dsp:txBody>
      <dsp:txXfrm>
        <a:off x="4123408" y="1240691"/>
        <a:ext cx="1541038" cy="956828"/>
      </dsp:txXfrm>
    </dsp:sp>
    <dsp:sp modelId="{B2D7F4A6-3DB9-401B-9B45-582885FC665C}">
      <dsp:nvSpPr>
        <dsp:cNvPr id="0" name=""/>
        <dsp:cNvSpPr/>
      </dsp:nvSpPr>
      <dsp:spPr>
        <a:xfrm>
          <a:off x="3284" y="2523838"/>
          <a:ext cx="1600574" cy="101636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9125D-BF1C-49DE-8D37-0C5B3AA4FB94}">
      <dsp:nvSpPr>
        <dsp:cNvPr id="0" name=""/>
        <dsp:cNvSpPr/>
      </dsp:nvSpPr>
      <dsp:spPr>
        <a:xfrm>
          <a:off x="181126" y="2692788"/>
          <a:ext cx="1600574" cy="101636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1. A net zero city</a:t>
          </a:r>
        </a:p>
      </dsp:txBody>
      <dsp:txXfrm>
        <a:off x="210894" y="2722556"/>
        <a:ext cx="1541038" cy="956828"/>
      </dsp:txXfrm>
    </dsp:sp>
    <dsp:sp modelId="{B2C11212-36CF-4A19-8025-6A61F87C3C97}">
      <dsp:nvSpPr>
        <dsp:cNvPr id="0" name=""/>
        <dsp:cNvSpPr/>
      </dsp:nvSpPr>
      <dsp:spPr>
        <a:xfrm>
          <a:off x="1959541" y="2523838"/>
          <a:ext cx="1600574" cy="101636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E7161-0AA8-41B5-B2A0-1A92A032B788}">
      <dsp:nvSpPr>
        <dsp:cNvPr id="0" name=""/>
        <dsp:cNvSpPr/>
      </dsp:nvSpPr>
      <dsp:spPr>
        <a:xfrm>
          <a:off x="2137383" y="2692788"/>
          <a:ext cx="1600574" cy="101636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2. Reduced emissions outside the city</a:t>
          </a:r>
        </a:p>
      </dsp:txBody>
      <dsp:txXfrm>
        <a:off x="2167151" y="2722556"/>
        <a:ext cx="1541038" cy="956828"/>
      </dsp:txXfrm>
    </dsp:sp>
    <dsp:sp modelId="{228B01BC-46AE-451E-8047-4F0B5CA62ACE}">
      <dsp:nvSpPr>
        <dsp:cNvPr id="0" name=""/>
        <dsp:cNvSpPr/>
      </dsp:nvSpPr>
      <dsp:spPr>
        <a:xfrm>
          <a:off x="3915799" y="2523838"/>
          <a:ext cx="1600574" cy="101636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1C44D2-41F7-4021-8A2C-6E0D57F359A7}">
      <dsp:nvSpPr>
        <dsp:cNvPr id="0" name=""/>
        <dsp:cNvSpPr/>
      </dsp:nvSpPr>
      <dsp:spPr>
        <a:xfrm>
          <a:off x="4093640" y="2692788"/>
          <a:ext cx="1600574" cy="101636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3. An adapted and resilient city</a:t>
          </a:r>
        </a:p>
      </dsp:txBody>
      <dsp:txXfrm>
        <a:off x="4123408" y="2722556"/>
        <a:ext cx="1541038" cy="956828"/>
      </dsp:txXfrm>
    </dsp:sp>
    <dsp:sp modelId="{2D56F571-4017-4E10-A57D-80E3C76ACADA}">
      <dsp:nvSpPr>
        <dsp:cNvPr id="0" name=""/>
        <dsp:cNvSpPr/>
      </dsp:nvSpPr>
      <dsp:spPr>
        <a:xfrm>
          <a:off x="5872056" y="2523838"/>
          <a:ext cx="1600574" cy="101636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883B3-745B-4298-A3C7-AA99571109BA}">
      <dsp:nvSpPr>
        <dsp:cNvPr id="0" name=""/>
        <dsp:cNvSpPr/>
      </dsp:nvSpPr>
      <dsp:spPr>
        <a:xfrm>
          <a:off x="6049897" y="2692788"/>
          <a:ext cx="1600574" cy="101636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4. A people-centred transition</a:t>
          </a:r>
        </a:p>
      </dsp:txBody>
      <dsp:txXfrm>
        <a:off x="6079665" y="2722556"/>
        <a:ext cx="1541038" cy="956828"/>
      </dsp:txXfrm>
    </dsp:sp>
    <dsp:sp modelId="{17364EBC-7AD9-44B8-8B13-FF7CE7EB6DA9}">
      <dsp:nvSpPr>
        <dsp:cNvPr id="0" name=""/>
        <dsp:cNvSpPr/>
      </dsp:nvSpPr>
      <dsp:spPr>
        <a:xfrm>
          <a:off x="7828313" y="2523838"/>
          <a:ext cx="1600574" cy="101636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7749F2-7C20-435C-AD9C-515E96157470}">
      <dsp:nvSpPr>
        <dsp:cNvPr id="0" name=""/>
        <dsp:cNvSpPr/>
      </dsp:nvSpPr>
      <dsp:spPr>
        <a:xfrm>
          <a:off x="8006155" y="2692788"/>
          <a:ext cx="1600574" cy="1016364"/>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5. A net zero and climate-adapted council</a:t>
          </a:r>
        </a:p>
      </dsp:txBody>
      <dsp:txXfrm>
        <a:off x="8035923" y="2722556"/>
        <a:ext cx="1541038" cy="956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24D62-4762-42FA-A696-221C57FFFBBC}">
      <dsp:nvSpPr>
        <dsp:cNvPr id="0" name=""/>
        <dsp:cNvSpPr/>
      </dsp:nvSpPr>
      <dsp:spPr>
        <a:xfrm>
          <a:off x="2687289" y="1546959"/>
          <a:ext cx="2793681" cy="2191408"/>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A good procurement decision</a:t>
          </a:r>
        </a:p>
      </dsp:txBody>
      <dsp:txXfrm>
        <a:off x="3128791" y="1893280"/>
        <a:ext cx="1910677" cy="1498766"/>
      </dsp:txXfrm>
    </dsp:sp>
    <dsp:sp modelId="{EFF3B92D-F5E4-4C36-9BB4-12DA6D23E223}">
      <dsp:nvSpPr>
        <dsp:cNvPr id="0" name=""/>
        <dsp:cNvSpPr/>
      </dsp:nvSpPr>
      <dsp:spPr>
        <a:xfrm>
          <a:off x="4364511" y="762115"/>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8E188-23EE-46D7-A94E-6B6611DF9CE2}">
      <dsp:nvSpPr>
        <dsp:cNvPr id="0" name=""/>
        <dsp:cNvSpPr/>
      </dsp:nvSpPr>
      <dsp:spPr>
        <a:xfrm>
          <a:off x="2909232" y="-135487"/>
          <a:ext cx="2358064" cy="1713383"/>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Initial cost</a:t>
          </a:r>
        </a:p>
      </dsp:txBody>
      <dsp:txXfrm>
        <a:off x="3268909" y="125856"/>
        <a:ext cx="1638710" cy="1190697"/>
      </dsp:txXfrm>
    </dsp:sp>
    <dsp:sp modelId="{62DE2919-CFA9-4DC7-8118-E116BAE1AB7A}">
      <dsp:nvSpPr>
        <dsp:cNvPr id="0" name=""/>
        <dsp:cNvSpPr/>
      </dsp:nvSpPr>
      <dsp:spPr>
        <a:xfrm>
          <a:off x="5342875" y="2112447"/>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8FBFB-7939-43B3-80D2-8E935437CEA1}">
      <dsp:nvSpPr>
        <dsp:cNvPr id="0" name=""/>
        <dsp:cNvSpPr/>
      </dsp:nvSpPr>
      <dsp:spPr>
        <a:xfrm>
          <a:off x="4643483" y="672486"/>
          <a:ext cx="2229333" cy="2035151"/>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Greener product e.g. fair trade, energy efficient, recycled</a:t>
          </a:r>
        </a:p>
      </dsp:txBody>
      <dsp:txXfrm>
        <a:off x="5027093" y="1022683"/>
        <a:ext cx="1462113" cy="1334757"/>
      </dsp:txXfrm>
    </dsp:sp>
    <dsp:sp modelId="{5A68D30C-38E4-4AB9-AD83-59CC89354092}">
      <dsp:nvSpPr>
        <dsp:cNvPr id="0" name=""/>
        <dsp:cNvSpPr/>
      </dsp:nvSpPr>
      <dsp:spPr>
        <a:xfrm>
          <a:off x="4663240" y="3636718"/>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C9354-AC0F-4EF9-8946-1712FB4966EB}">
      <dsp:nvSpPr>
        <dsp:cNvPr id="0" name=""/>
        <dsp:cNvSpPr/>
      </dsp:nvSpPr>
      <dsp:spPr>
        <a:xfrm>
          <a:off x="4592318" y="2593545"/>
          <a:ext cx="2331662" cy="2002355"/>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Delivery</a:t>
          </a:r>
          <a:endParaRPr lang="en-GB" sz="2000" kern="1200"/>
        </a:p>
      </dsp:txBody>
      <dsp:txXfrm>
        <a:off x="4977314" y="2924167"/>
        <a:ext cx="1561670" cy="1341111"/>
      </dsp:txXfrm>
    </dsp:sp>
    <dsp:sp modelId="{2110964C-61F2-4CB4-B990-33C6D417B17C}">
      <dsp:nvSpPr>
        <dsp:cNvPr id="0" name=""/>
        <dsp:cNvSpPr/>
      </dsp:nvSpPr>
      <dsp:spPr>
        <a:xfrm>
          <a:off x="2977333" y="3794943"/>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7D51C3-FB56-4F5E-BCD2-CD825913D6C0}">
      <dsp:nvSpPr>
        <dsp:cNvPr id="0" name=""/>
        <dsp:cNvSpPr/>
      </dsp:nvSpPr>
      <dsp:spPr>
        <a:xfrm>
          <a:off x="2970666" y="3575175"/>
          <a:ext cx="2235196" cy="1978979"/>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Running costs</a:t>
          </a:r>
        </a:p>
      </dsp:txBody>
      <dsp:txXfrm>
        <a:off x="3346496" y="3907924"/>
        <a:ext cx="1483536" cy="1313481"/>
      </dsp:txXfrm>
    </dsp:sp>
    <dsp:sp modelId="{A8B4AA33-86D4-4D14-A63D-A767210F81D5}">
      <dsp:nvSpPr>
        <dsp:cNvPr id="0" name=""/>
        <dsp:cNvSpPr/>
      </dsp:nvSpPr>
      <dsp:spPr>
        <a:xfrm>
          <a:off x="1982947" y="2445153"/>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9C38E-56E2-4453-A810-988EB94AA3B5}">
      <dsp:nvSpPr>
        <dsp:cNvPr id="0" name=""/>
        <dsp:cNvSpPr/>
      </dsp:nvSpPr>
      <dsp:spPr>
        <a:xfrm>
          <a:off x="1204018" y="2612862"/>
          <a:ext cx="2413216" cy="1965889"/>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Management</a:t>
          </a:r>
        </a:p>
      </dsp:txBody>
      <dsp:txXfrm>
        <a:off x="1592337" y="2929200"/>
        <a:ext cx="1636578" cy="1333213"/>
      </dsp:txXfrm>
    </dsp:sp>
    <dsp:sp modelId="{5D03C66E-EFD2-4B91-9F55-E23390226479}">
      <dsp:nvSpPr>
        <dsp:cNvPr id="0" name=""/>
        <dsp:cNvSpPr/>
      </dsp:nvSpPr>
      <dsp:spPr>
        <a:xfrm>
          <a:off x="1204737" y="730161"/>
          <a:ext cx="2411778" cy="1915466"/>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Disposal</a:t>
          </a:r>
        </a:p>
      </dsp:txBody>
      <dsp:txXfrm>
        <a:off x="1588135" y="1034661"/>
        <a:ext cx="1644982" cy="130646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AE670-92FF-4DAE-A33F-F5011B3C6D5A}" type="datetimeFigureOut">
              <a:t>1/23/2025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B7A73-8578-4F46-B3EE-29CC8BA46D44}" type="slidenum">
              <a:t>‹#›</a:t>
            </a:fld>
            <a:endParaRPr lang="en-GB"/>
          </a:p>
        </p:txBody>
      </p:sp>
    </p:spTree>
    <p:extLst>
      <p:ext uri="{BB962C8B-B14F-4D97-AF65-F5344CB8AC3E}">
        <p14:creationId xmlns:p14="http://schemas.microsoft.com/office/powerpoint/2010/main" val="359951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hemetoffice.maps.arcgis.com/apps/dashboards/506ff7d53c884badb0d8fd36d6280a9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latin typeface="+mn-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702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C9A827-7189-4FDE-84CF-0DACFC5C656E}" type="slidenum">
              <a:rPr lang="en-US" smtClean="0"/>
              <a:t>22</a:t>
            </a:fld>
            <a:endParaRPr lang="en-US"/>
          </a:p>
        </p:txBody>
      </p:sp>
    </p:spTree>
    <p:extLst>
      <p:ext uri="{BB962C8B-B14F-4D97-AF65-F5344CB8AC3E}">
        <p14:creationId xmlns:p14="http://schemas.microsoft.com/office/powerpoint/2010/main" val="2277609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C9A827-7189-4FDE-84CF-0DACFC5C656E}" type="slidenum">
              <a:rPr lang="en-US" smtClean="0"/>
              <a:t>23</a:t>
            </a:fld>
            <a:endParaRPr lang="en-US"/>
          </a:p>
        </p:txBody>
      </p:sp>
    </p:spTree>
    <p:extLst>
      <p:ext uri="{BB962C8B-B14F-4D97-AF65-F5344CB8AC3E}">
        <p14:creationId xmlns:p14="http://schemas.microsoft.com/office/powerpoint/2010/main" val="3172974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9074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BE44F-1B26-4D70-A6FF-01FF68E1FD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BE44F-1B26-4D70-A6FF-01FF68E1FD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685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381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43</a:t>
            </a:fld>
            <a:endParaRPr lang="en-GB"/>
          </a:p>
        </p:txBody>
      </p:sp>
    </p:spTree>
    <p:extLst>
      <p:ext uri="{BB962C8B-B14F-4D97-AF65-F5344CB8AC3E}">
        <p14:creationId xmlns:p14="http://schemas.microsoft.com/office/powerpoint/2010/main" val="96095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46</a:t>
            </a:fld>
            <a:endParaRPr lang="en-GB"/>
          </a:p>
        </p:txBody>
      </p:sp>
    </p:spTree>
    <p:extLst>
      <p:ext uri="{BB962C8B-B14F-4D97-AF65-F5344CB8AC3E}">
        <p14:creationId xmlns:p14="http://schemas.microsoft.com/office/powerpoint/2010/main" val="3166419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Explore the Climate of your Local Authority</a:t>
            </a:r>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47</a:t>
            </a:fld>
            <a:endParaRPr lang="en-GB"/>
          </a:p>
        </p:txBody>
      </p:sp>
    </p:spTree>
    <p:extLst>
      <p:ext uri="{BB962C8B-B14F-4D97-AF65-F5344CB8AC3E}">
        <p14:creationId xmlns:p14="http://schemas.microsoft.com/office/powerpoint/2010/main" val="3835238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endParaRPr dirty="0"/>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66B7A73-8578-4F46-B3EE-29CC8BA46D44}" type="slidenum">
              <a:rPr lang="en-GB" smtClean="0"/>
              <a:t>48</a:t>
            </a:fld>
            <a:endParaRPr lang="en-GB"/>
          </a:p>
        </p:txBody>
      </p:sp>
    </p:spTree>
    <p:extLst>
      <p:ext uri="{BB962C8B-B14F-4D97-AF65-F5344CB8AC3E}">
        <p14:creationId xmlns:p14="http://schemas.microsoft.com/office/powerpoint/2010/main" val="1525840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E892F-6329-83C8-95ED-D1BCB5087F71}"/>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AC1A4A92-B10B-E68F-15F6-370DC1A87B86}"/>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en-US"/>
              <a:t>If using the ‘Let’s Go Zero’ slide above, delete the top sentence on this slide.</a:t>
            </a:r>
          </a:p>
        </p:txBody>
      </p:sp>
      <p:sp>
        <p:nvSpPr>
          <p:cNvPr id="4" name="Slide Number Placeholder 3">
            <a:extLst>
              <a:ext uri="{FF2B5EF4-FFF2-40B4-BE49-F238E27FC236}">
                <a16:creationId xmlns:a16="http://schemas.microsoft.com/office/drawing/2014/main" id="{D4F57F03-0E34-84CA-5332-04CE32C63D4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04CFE5-FD58-4F9E-99DD-3F1B90FA91D9}" type="slidenum">
              <a:t>56</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3D387A-4C54-654E-BECE-1EAF1BD367E3}" type="slidenum">
              <a:rPr lang="en-US" smtClean="0"/>
              <a:t>57</a:t>
            </a:fld>
            <a:endParaRPr lang="en-US"/>
          </a:p>
        </p:txBody>
      </p:sp>
    </p:spTree>
    <p:extLst>
      <p:ext uri="{BB962C8B-B14F-4D97-AF65-F5344CB8AC3E}">
        <p14:creationId xmlns:p14="http://schemas.microsoft.com/office/powerpoint/2010/main" val="770467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11217DFB-CED8-452B-96F5-CF1A02D710C7}" type="slidenum">
              <a:rPr lang="en-GB" smtClean="0"/>
              <a:t>58</a:t>
            </a:fld>
            <a:endParaRPr lang="en-GB"/>
          </a:p>
        </p:txBody>
      </p:sp>
    </p:spTree>
    <p:extLst>
      <p:ext uri="{BB962C8B-B14F-4D97-AF65-F5344CB8AC3E}">
        <p14:creationId xmlns:p14="http://schemas.microsoft.com/office/powerpoint/2010/main" val="3658991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a:ea typeface="Calibri"/>
                <a:cs typeface="Calibri"/>
              </a:rPr>
              <a:t>Briefly describe the journey for how Climate Action Advisors support schools. </a:t>
            </a:r>
          </a:p>
          <a:p>
            <a:endParaRPr lang="en-GB">
              <a:ea typeface="Calibri"/>
              <a:cs typeface="Calibri"/>
            </a:endParaRPr>
          </a:p>
          <a:p>
            <a:r>
              <a:rPr lang="en-GB">
                <a:ea typeface="Calibri"/>
                <a:cs typeface="Calibri"/>
              </a:rPr>
              <a:t>Key message is our provision of bespoke support to schools, meeting them where they're at in their sustainability journey and supporting them to not only meet DfE's expectations but also achieve their emission reduction targets and overall sustainability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F751-84CC-4895-BB76-7E0632415E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97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9150B-90EE-75E0-6283-05257437C954}"/>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91FEC8FF-A607-B1E2-CE55-D558BC6ACF27}"/>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en-US"/>
              <a:t>If using the ‘Let’s Go Zero’ slide above, delete the top sentence on this slide.</a:t>
            </a:r>
          </a:p>
        </p:txBody>
      </p:sp>
      <p:sp>
        <p:nvSpPr>
          <p:cNvPr id="4" name="Slide Number Placeholder 3">
            <a:extLst>
              <a:ext uri="{FF2B5EF4-FFF2-40B4-BE49-F238E27FC236}">
                <a16:creationId xmlns:a16="http://schemas.microsoft.com/office/drawing/2014/main" id="{82D81576-311A-27C2-35D9-87BF01B6692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648DD2-CF66-445A-B58D-0A3216794050}" type="slidenum">
              <a:t>60</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57FAF-59C7-4983-707B-5E30DDB0F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1E914-F74D-55C7-4D3D-DAD5438A0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2EB28-D7C4-64D1-1185-EA24CAC474E6}"/>
              </a:ext>
            </a:extLst>
          </p:cNvPr>
          <p:cNvSpPr>
            <a:spLocks noGrp="1"/>
          </p:cNvSpPr>
          <p:nvPr>
            <p:ph type="body" idx="1"/>
          </p:nvPr>
        </p:nvSpPr>
        <p:spPr/>
        <p:txBody>
          <a:bodyPr/>
          <a:lstStyle/>
          <a:p>
            <a:endParaRPr lang="en-GB"/>
          </a:p>
          <a:p>
            <a:pPr marL="342900" lvl="0" indent="-342900">
              <a:lnSpc>
                <a:spcPct val="115000"/>
              </a:lnSpc>
              <a:spcAft>
                <a:spcPts val="800"/>
              </a:spcAft>
              <a:buSzPts val="1000"/>
              <a:buFont typeface="Symbol" panose="05050102010706020507" pitchFamily="18" charset="2"/>
              <a:buChar char=""/>
              <a:tabLst>
                <a:tab pos="457200" algn="l"/>
              </a:tabLst>
            </a:pP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191DAD02-37F4-3120-07F7-F6E209163122}"/>
              </a:ext>
            </a:extLst>
          </p:cNvPr>
          <p:cNvSpPr>
            <a:spLocks noGrp="1"/>
          </p:cNvSpPr>
          <p:nvPr>
            <p:ph type="sldNum" sz="quarter" idx="5"/>
          </p:nvPr>
        </p:nvSpPr>
        <p:spPr/>
        <p:txBody>
          <a:bodyPr/>
          <a:lstStyle/>
          <a:p>
            <a:fld id="{ACCF93E6-1AAE-4084-BDF4-7711548BCB94}" type="slidenum">
              <a:rPr lang="en-GB" smtClean="0"/>
              <a:t>65</a:t>
            </a:fld>
            <a:endParaRPr lang="en-GB"/>
          </a:p>
        </p:txBody>
      </p:sp>
    </p:spTree>
    <p:extLst>
      <p:ext uri="{BB962C8B-B14F-4D97-AF65-F5344CB8AC3E}">
        <p14:creationId xmlns:p14="http://schemas.microsoft.com/office/powerpoint/2010/main" val="2409427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FF792-C7A6-7838-24F9-F938B1F9E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C2B21-6694-E089-3082-8E8BD836B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0AF3D-B4A1-7492-A971-33D3C0221B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188948-8832-8501-7DBF-310E04056AFF}"/>
              </a:ext>
            </a:extLst>
          </p:cNvPr>
          <p:cNvSpPr>
            <a:spLocks noGrp="1"/>
          </p:cNvSpPr>
          <p:nvPr>
            <p:ph type="sldNum" sz="quarter" idx="5"/>
          </p:nvPr>
        </p:nvSpPr>
        <p:spPr/>
        <p:txBody>
          <a:bodyPr/>
          <a:lstStyle/>
          <a:p>
            <a:fld id="{033D387A-4C54-654E-BECE-1EAF1BD367E3}" type="slidenum">
              <a:rPr lang="en-US" smtClean="0"/>
              <a:t>66</a:t>
            </a:fld>
            <a:endParaRPr lang="en-US"/>
          </a:p>
        </p:txBody>
      </p:sp>
    </p:spTree>
    <p:extLst>
      <p:ext uri="{BB962C8B-B14F-4D97-AF65-F5344CB8AC3E}">
        <p14:creationId xmlns:p14="http://schemas.microsoft.com/office/powerpoint/2010/main" val="1793394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12B33-3BC7-D9A9-5231-1CFD0EA9A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9B643-C099-2720-8972-3502BC63F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244E6-BE3C-31D7-BB4D-BFB0839A35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3814E1-FB89-A746-A4FA-31874ADB7611}"/>
              </a:ext>
            </a:extLst>
          </p:cNvPr>
          <p:cNvSpPr>
            <a:spLocks noGrp="1"/>
          </p:cNvSpPr>
          <p:nvPr>
            <p:ph type="sldNum" sz="quarter" idx="5"/>
          </p:nvPr>
        </p:nvSpPr>
        <p:spPr/>
        <p:txBody>
          <a:bodyPr/>
          <a:lstStyle/>
          <a:p>
            <a:fld id="{033D387A-4C54-654E-BECE-1EAF1BD367E3}" type="slidenum">
              <a:rPr lang="en-US" smtClean="0"/>
              <a:t>67</a:t>
            </a:fld>
            <a:endParaRPr lang="en-US"/>
          </a:p>
        </p:txBody>
      </p:sp>
    </p:spTree>
    <p:extLst>
      <p:ext uri="{BB962C8B-B14F-4D97-AF65-F5344CB8AC3E}">
        <p14:creationId xmlns:p14="http://schemas.microsoft.com/office/powerpoint/2010/main" val="3342024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68</a:t>
            </a:fld>
            <a:endParaRPr lang="en-GB"/>
          </a:p>
        </p:txBody>
      </p:sp>
    </p:spTree>
    <p:extLst>
      <p:ext uri="{BB962C8B-B14F-4D97-AF65-F5344CB8AC3E}">
        <p14:creationId xmlns:p14="http://schemas.microsoft.com/office/powerpoint/2010/main" val="117691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9395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3D387A-4C54-654E-BECE-1EAF1BD367E3}" type="slidenum">
              <a:rPr lang="en-US" smtClean="0"/>
              <a:t>75</a:t>
            </a:fld>
            <a:endParaRPr lang="en-US"/>
          </a:p>
        </p:txBody>
      </p:sp>
    </p:spTree>
    <p:extLst>
      <p:ext uri="{BB962C8B-B14F-4D97-AF65-F5344CB8AC3E}">
        <p14:creationId xmlns:p14="http://schemas.microsoft.com/office/powerpoint/2010/main" val="706160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560A254-16E3-4783-B269-645793B39EA5}" type="slidenum">
              <a:rPr lang="en-GB" smtClean="0"/>
              <a:t>76</a:t>
            </a:fld>
            <a:endParaRPr lang="en-GB"/>
          </a:p>
        </p:txBody>
      </p:sp>
    </p:spTree>
    <p:extLst>
      <p:ext uri="{BB962C8B-B14F-4D97-AF65-F5344CB8AC3E}">
        <p14:creationId xmlns:p14="http://schemas.microsoft.com/office/powerpoint/2010/main" val="3868453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600"/>
              </a:spcAft>
              <a:buNone/>
            </a:pPr>
            <a:endParaRPr lang="en-US" sz="1200">
              <a:solidFill>
                <a:srgbClr val="000000"/>
              </a:solidFill>
              <a:latin typeface="Overpass" panose="00000500000000000000" pitchFamily="50" charset="0"/>
            </a:endParaRPr>
          </a:p>
        </p:txBody>
      </p:sp>
      <p:sp>
        <p:nvSpPr>
          <p:cNvPr id="4" name="Slide Number Placeholder 3"/>
          <p:cNvSpPr>
            <a:spLocks noGrp="1"/>
          </p:cNvSpPr>
          <p:nvPr>
            <p:ph type="sldNum" sz="quarter" idx="5"/>
          </p:nvPr>
        </p:nvSpPr>
        <p:spPr/>
        <p:txBody>
          <a:bodyPr/>
          <a:lstStyle/>
          <a:p>
            <a:fld id="{11217DFB-CED8-452B-96F5-CF1A02D710C7}" type="slidenum">
              <a:rPr lang="en-GB" smtClean="0"/>
              <a:t>77</a:t>
            </a:fld>
            <a:endParaRPr lang="en-GB"/>
          </a:p>
        </p:txBody>
      </p:sp>
    </p:spTree>
    <p:extLst>
      <p:ext uri="{BB962C8B-B14F-4D97-AF65-F5344CB8AC3E}">
        <p14:creationId xmlns:p14="http://schemas.microsoft.com/office/powerpoint/2010/main" val="1326203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1217DFB-CED8-452B-96F5-CF1A02D710C7}" type="slidenum">
              <a:rPr lang="en-GB" smtClean="0"/>
              <a:t>78</a:t>
            </a:fld>
            <a:endParaRPr lang="en-GB"/>
          </a:p>
        </p:txBody>
      </p:sp>
    </p:spTree>
    <p:extLst>
      <p:ext uri="{BB962C8B-B14F-4D97-AF65-F5344CB8AC3E}">
        <p14:creationId xmlns:p14="http://schemas.microsoft.com/office/powerpoint/2010/main" val="4061587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3D387A-4C54-654E-BECE-1EAF1BD367E3}" type="slidenum">
              <a:rPr lang="en-US" smtClean="0"/>
              <a:t>79</a:t>
            </a:fld>
            <a:endParaRPr lang="en-US"/>
          </a:p>
        </p:txBody>
      </p:sp>
    </p:spTree>
    <p:extLst>
      <p:ext uri="{BB962C8B-B14F-4D97-AF65-F5344CB8AC3E}">
        <p14:creationId xmlns:p14="http://schemas.microsoft.com/office/powerpoint/2010/main" val="90384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fld id="{11217DFB-CED8-452B-96F5-CF1A02D710C7}" type="slidenum">
              <a:rPr lang="en-GB" smtClean="0"/>
              <a:t>80</a:t>
            </a:fld>
            <a:endParaRPr lang="en-GB"/>
          </a:p>
        </p:txBody>
      </p:sp>
    </p:spTree>
    <p:extLst>
      <p:ext uri="{BB962C8B-B14F-4D97-AF65-F5344CB8AC3E}">
        <p14:creationId xmlns:p14="http://schemas.microsoft.com/office/powerpoint/2010/main" val="1557802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3D387A-4C54-654E-BECE-1EAF1BD367E3}" type="slidenum">
              <a:rPr lang="en-US" smtClean="0"/>
              <a:t>81</a:t>
            </a:fld>
            <a:endParaRPr lang="en-US"/>
          </a:p>
        </p:txBody>
      </p:sp>
    </p:spTree>
    <p:extLst>
      <p:ext uri="{BB962C8B-B14F-4D97-AF65-F5344CB8AC3E}">
        <p14:creationId xmlns:p14="http://schemas.microsoft.com/office/powerpoint/2010/main" val="386453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fld id="{11217DFB-CED8-452B-96F5-CF1A02D710C7}" type="slidenum">
              <a:rPr lang="en-GB" smtClean="0"/>
              <a:t>82</a:t>
            </a:fld>
            <a:endParaRPr lang="en-GB"/>
          </a:p>
        </p:txBody>
      </p:sp>
    </p:spTree>
    <p:extLst>
      <p:ext uri="{BB962C8B-B14F-4D97-AF65-F5344CB8AC3E}">
        <p14:creationId xmlns:p14="http://schemas.microsoft.com/office/powerpoint/2010/main" val="1322086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fld id="{11217DFB-CED8-452B-96F5-CF1A02D710C7}" type="slidenum">
              <a:rPr lang="en-GB" smtClean="0"/>
              <a:t>84</a:t>
            </a:fld>
            <a:endParaRPr lang="en-GB"/>
          </a:p>
        </p:txBody>
      </p:sp>
    </p:spTree>
    <p:extLst>
      <p:ext uri="{BB962C8B-B14F-4D97-AF65-F5344CB8AC3E}">
        <p14:creationId xmlns:p14="http://schemas.microsoft.com/office/powerpoint/2010/main" val="3894004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3D387A-4C54-654E-BECE-1EAF1BD367E3}" type="slidenum">
              <a:rPr lang="en-US" smtClean="0"/>
              <a:t>86</a:t>
            </a:fld>
            <a:endParaRPr lang="en-US"/>
          </a:p>
        </p:txBody>
      </p:sp>
    </p:spTree>
    <p:extLst>
      <p:ext uri="{BB962C8B-B14F-4D97-AF65-F5344CB8AC3E}">
        <p14:creationId xmlns:p14="http://schemas.microsoft.com/office/powerpoint/2010/main" val="111694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5237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b="0" i="0" dirty="0"/>
          </a:p>
        </p:txBody>
      </p:sp>
      <p:sp>
        <p:nvSpPr>
          <p:cNvPr id="4" name="Slide Number Placeholder 3"/>
          <p:cNvSpPr>
            <a:spLocks noGrp="1"/>
          </p:cNvSpPr>
          <p:nvPr>
            <p:ph type="sldNum" sz="quarter" idx="5"/>
          </p:nvPr>
        </p:nvSpPr>
        <p:spPr/>
        <p:txBody>
          <a:bodyPr/>
          <a:lstStyle/>
          <a:p>
            <a:fld id="{11217DFB-CED8-452B-96F5-CF1A02D710C7}" type="slidenum">
              <a:rPr lang="en-GB" smtClean="0"/>
              <a:t>87</a:t>
            </a:fld>
            <a:endParaRPr lang="en-GB"/>
          </a:p>
        </p:txBody>
      </p:sp>
    </p:spTree>
    <p:extLst>
      <p:ext uri="{BB962C8B-B14F-4D97-AF65-F5344CB8AC3E}">
        <p14:creationId xmlns:p14="http://schemas.microsoft.com/office/powerpoint/2010/main" val="2897964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3D387A-4C54-654E-BECE-1EAF1BD367E3}" type="slidenum">
              <a:rPr lang="en-US" smtClean="0"/>
              <a:t>88</a:t>
            </a:fld>
            <a:endParaRPr lang="en-US"/>
          </a:p>
        </p:txBody>
      </p:sp>
    </p:spTree>
    <p:extLst>
      <p:ext uri="{BB962C8B-B14F-4D97-AF65-F5344CB8AC3E}">
        <p14:creationId xmlns:p14="http://schemas.microsoft.com/office/powerpoint/2010/main" val="3038435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u="none" dirty="0">
              <a:solidFill>
                <a:srgbClr val="FF5237"/>
              </a:solidFill>
            </a:endParaRPr>
          </a:p>
        </p:txBody>
      </p:sp>
      <p:sp>
        <p:nvSpPr>
          <p:cNvPr id="4" name="Slide Number Placeholder 3"/>
          <p:cNvSpPr>
            <a:spLocks noGrp="1"/>
          </p:cNvSpPr>
          <p:nvPr>
            <p:ph type="sldNum" sz="quarter" idx="5"/>
          </p:nvPr>
        </p:nvSpPr>
        <p:spPr/>
        <p:txBody>
          <a:bodyPr/>
          <a:lstStyle/>
          <a:p>
            <a:fld id="{DF044099-93FE-4FC4-B156-2281222D5049}" type="slidenum">
              <a:rPr lang="en-GB" smtClean="0"/>
              <a:t>89</a:t>
            </a:fld>
            <a:endParaRPr lang="en-GB"/>
          </a:p>
        </p:txBody>
      </p:sp>
    </p:spTree>
    <p:extLst>
      <p:ext uri="{BB962C8B-B14F-4D97-AF65-F5344CB8AC3E}">
        <p14:creationId xmlns:p14="http://schemas.microsoft.com/office/powerpoint/2010/main" val="1968325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2D5DC-E54C-B652-8F61-076843871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3FBA4-60C8-35E7-D0FC-91B79939F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2A3C-3672-BC69-BA9E-9AA1E5730B17}"/>
              </a:ext>
            </a:extLst>
          </p:cNvPr>
          <p:cNvSpPr>
            <a:spLocks noGrp="1"/>
          </p:cNvSpPr>
          <p:nvPr>
            <p:ph type="body" idx="1"/>
          </p:nvPr>
        </p:nvSpPr>
        <p:spPr/>
        <p:txBody>
          <a:bodyPr/>
          <a:lstStyle/>
          <a:p>
            <a:endParaRPr lang="en-GB" b="1" i="1"/>
          </a:p>
        </p:txBody>
      </p:sp>
      <p:sp>
        <p:nvSpPr>
          <p:cNvPr id="4" name="Slide Number Placeholder 3">
            <a:extLst>
              <a:ext uri="{FF2B5EF4-FFF2-40B4-BE49-F238E27FC236}">
                <a16:creationId xmlns:a16="http://schemas.microsoft.com/office/drawing/2014/main" id="{33CD09FE-669F-CFF7-CFA2-F07633665183}"/>
              </a:ext>
            </a:extLst>
          </p:cNvPr>
          <p:cNvSpPr>
            <a:spLocks noGrp="1"/>
          </p:cNvSpPr>
          <p:nvPr>
            <p:ph type="sldNum" sz="quarter" idx="5"/>
          </p:nvPr>
        </p:nvSpPr>
        <p:spPr/>
        <p:txBody>
          <a:bodyPr/>
          <a:lstStyle/>
          <a:p>
            <a:fld id="{11217DFB-CED8-452B-96F5-CF1A02D710C7}" type="slidenum">
              <a:rPr lang="en-GB" smtClean="0"/>
              <a:t>90</a:t>
            </a:fld>
            <a:endParaRPr lang="en-GB"/>
          </a:p>
        </p:txBody>
      </p:sp>
    </p:spTree>
    <p:extLst>
      <p:ext uri="{BB962C8B-B14F-4D97-AF65-F5344CB8AC3E}">
        <p14:creationId xmlns:p14="http://schemas.microsoft.com/office/powerpoint/2010/main" val="401696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642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142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356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810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C9A827-7189-4FDE-84CF-0DACFC5C656E}" type="slidenum">
              <a:rPr lang="en-US" smtClean="0"/>
              <a:t>21</a:t>
            </a:fld>
            <a:endParaRPr lang="en-US"/>
          </a:p>
        </p:txBody>
      </p:sp>
    </p:spTree>
    <p:extLst>
      <p:ext uri="{BB962C8B-B14F-4D97-AF65-F5344CB8AC3E}">
        <p14:creationId xmlns:p14="http://schemas.microsoft.com/office/powerpoint/2010/main" val="278539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4678-33B4-E5E4-3B73-34F2A338EF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262A75-7C95-8866-4FB1-3D9CB784F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32951E-BD59-BDE1-92E4-C790AEB6DB67}"/>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5" name="Footer Placeholder 4">
            <a:extLst>
              <a:ext uri="{FF2B5EF4-FFF2-40B4-BE49-F238E27FC236}">
                <a16:creationId xmlns:a16="http://schemas.microsoft.com/office/drawing/2014/main" id="{A548B696-A808-C592-55AA-4785A4D15D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56BCE-1F21-B5E7-FFA5-025876AB4B54}"/>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17522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28EB-A877-31A9-2E62-01B5894E29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F926DC-B6A8-AEAE-73EB-80D2B7CAF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56634-0813-AE95-084A-640572E79EF9}"/>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5" name="Footer Placeholder 4">
            <a:extLst>
              <a:ext uri="{FF2B5EF4-FFF2-40B4-BE49-F238E27FC236}">
                <a16:creationId xmlns:a16="http://schemas.microsoft.com/office/drawing/2014/main" id="{59262640-2F6C-CE45-89D2-210C9670D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28E0B3-7F59-A42B-AF7B-365E6AFD2FBF}"/>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69770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87B7-ADAA-F5D8-EC20-892E02E091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21EC36-0A14-DA28-1D12-1D9BAB3E2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4D6A7A-BDB7-9F59-EAA0-3B94933DC939}"/>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5" name="Footer Placeholder 4">
            <a:extLst>
              <a:ext uri="{FF2B5EF4-FFF2-40B4-BE49-F238E27FC236}">
                <a16:creationId xmlns:a16="http://schemas.microsoft.com/office/drawing/2014/main" id="{159E7E3B-5A09-EF8B-2932-8B6B8902DE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08840-3388-33D3-D0EF-0E6DA8B3AE5B}"/>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49306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sp>
        <p:nvSpPr>
          <p:cNvPr id="89" name="Google Shape;89;p17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1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91" name="Google Shape;91;p174"/>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2241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4" name="Picture 3" descr="A person and child working in a garden&#10;&#10;Description automatically generated">
            <a:extLst>
              <a:ext uri="{FF2B5EF4-FFF2-40B4-BE49-F238E27FC236}">
                <a16:creationId xmlns:a16="http://schemas.microsoft.com/office/drawing/2014/main" id="{61CE8C6F-CBDD-72EA-5AD4-B39811D26C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894" y="-648929"/>
            <a:ext cx="12212894" cy="8141929"/>
          </a:xfrm>
          <a:prstGeom prst="rect">
            <a:avLst/>
          </a:prstGeom>
        </p:spPr>
      </p:pic>
      <p:sp>
        <p:nvSpPr>
          <p:cNvPr id="12" name="Rectangle 11">
            <a:extLst>
              <a:ext uri="{FF2B5EF4-FFF2-40B4-BE49-F238E27FC236}">
                <a16:creationId xmlns:a16="http://schemas.microsoft.com/office/drawing/2014/main" id="{3D2B7F30-0D39-9466-F96B-5B766227D3E5}"/>
              </a:ext>
            </a:extLst>
          </p:cNvPr>
          <p:cNvSpPr/>
          <p:nvPr userDrawn="1"/>
        </p:nvSpPr>
        <p:spPr>
          <a:xfrm>
            <a:off x="7805530" y="4532243"/>
            <a:ext cx="4386470" cy="2325757"/>
          </a:xfrm>
          <a:prstGeom prst="rect">
            <a:avLst/>
          </a:prstGeom>
          <a:solidFill>
            <a:schemeClr val="bg1">
              <a:alpha val="404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B00E91-6E33-562D-B8C9-66C9549DFD02}"/>
              </a:ext>
            </a:extLst>
          </p:cNvPr>
          <p:cNvSpPr/>
          <p:nvPr userDrawn="1"/>
        </p:nvSpPr>
        <p:spPr>
          <a:xfrm>
            <a:off x="-20894" y="4532243"/>
            <a:ext cx="7805530" cy="2325757"/>
          </a:xfrm>
          <a:prstGeom prst="rect">
            <a:avLst/>
          </a:prstGeom>
          <a:solidFill>
            <a:srgbClr val="F1E7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yellow rectangle with black text&#10;&#10;Description automatically generated">
            <a:extLst>
              <a:ext uri="{FF2B5EF4-FFF2-40B4-BE49-F238E27FC236}">
                <a16:creationId xmlns:a16="http://schemas.microsoft.com/office/drawing/2014/main" id="{3C979434-C2E0-2371-E38E-DDED1A91AB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29333" y="5852084"/>
            <a:ext cx="1392766" cy="682253"/>
          </a:xfrm>
          <a:prstGeom prst="rect">
            <a:avLst/>
          </a:prstGeom>
        </p:spPr>
      </p:pic>
      <p:sp>
        <p:nvSpPr>
          <p:cNvPr id="2" name="Text Placeholder 9">
            <a:extLst>
              <a:ext uri="{FF2B5EF4-FFF2-40B4-BE49-F238E27FC236}">
                <a16:creationId xmlns:a16="http://schemas.microsoft.com/office/drawing/2014/main" id="{C9592D82-7005-FADE-B50E-DB470CA71B48}"/>
              </a:ext>
            </a:extLst>
          </p:cNvPr>
          <p:cNvSpPr>
            <a:spLocks noGrp="1"/>
          </p:cNvSpPr>
          <p:nvPr>
            <p:ph type="body" sz="quarter" idx="11" hasCustomPrompt="1"/>
          </p:nvPr>
        </p:nvSpPr>
        <p:spPr>
          <a:xfrm>
            <a:off x="549501" y="5319396"/>
            <a:ext cx="4954588" cy="873814"/>
          </a:xfrm>
        </p:spPr>
        <p:txBody>
          <a:bodyPr/>
          <a:lstStyle>
            <a:lvl1pPr marL="0" indent="0">
              <a:buNone/>
              <a:defRPr sz="7200" b="1">
                <a:solidFill>
                  <a:schemeClr val="tx1"/>
                </a:solidFill>
                <a:latin typeface="Overpass Black" pitchFamily="2" charset="77"/>
              </a:defRPr>
            </a:lvl1pPr>
          </a:lstStyle>
          <a:p>
            <a:pPr lvl="0"/>
            <a:r>
              <a:rPr lang="en-US"/>
              <a:t>Title slide</a:t>
            </a:r>
          </a:p>
          <a:p>
            <a:pPr lvl="0"/>
            <a:endParaRPr lang="en-US"/>
          </a:p>
        </p:txBody>
      </p:sp>
      <p:sp>
        <p:nvSpPr>
          <p:cNvPr id="3" name="Text Placeholder 9">
            <a:extLst>
              <a:ext uri="{FF2B5EF4-FFF2-40B4-BE49-F238E27FC236}">
                <a16:creationId xmlns:a16="http://schemas.microsoft.com/office/drawing/2014/main" id="{3FD6ECC8-13CA-3731-C35D-419519D78BE3}"/>
              </a:ext>
            </a:extLst>
          </p:cNvPr>
          <p:cNvSpPr>
            <a:spLocks noGrp="1"/>
          </p:cNvSpPr>
          <p:nvPr>
            <p:ph type="body" sz="quarter" idx="12" hasCustomPrompt="1"/>
          </p:nvPr>
        </p:nvSpPr>
        <p:spPr>
          <a:xfrm>
            <a:off x="549501" y="4960035"/>
            <a:ext cx="4954588" cy="274846"/>
          </a:xfrm>
        </p:spPr>
        <p:txBody>
          <a:bodyPr/>
          <a:lstStyle>
            <a:lvl1pPr marL="0" indent="0">
              <a:buNone/>
              <a:defRPr sz="1600" b="1">
                <a:solidFill>
                  <a:srgbClr val="E15637"/>
                </a:solidFill>
                <a:latin typeface="Overpass Black" pitchFamily="2" charset="77"/>
              </a:defRPr>
            </a:lvl1pPr>
          </a:lstStyle>
          <a:p>
            <a:pPr lvl="0"/>
            <a:r>
              <a:rPr lang="en-US"/>
              <a:t>Title slide</a:t>
            </a:r>
          </a:p>
          <a:p>
            <a:pPr lvl="0"/>
            <a:endParaRPr lang="en-US"/>
          </a:p>
        </p:txBody>
      </p:sp>
    </p:spTree>
    <p:extLst>
      <p:ext uri="{BB962C8B-B14F-4D97-AF65-F5344CB8AC3E}">
        <p14:creationId xmlns:p14="http://schemas.microsoft.com/office/powerpoint/2010/main" val="3324415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7148B433-29AB-7A96-3877-28D116B22A56}"/>
              </a:ext>
            </a:extLst>
          </p:cNvPr>
          <p:cNvSpPr>
            <a:spLocks noGrp="1"/>
          </p:cNvSpPr>
          <p:nvPr>
            <p:ph type="body" sz="quarter" idx="10" hasCustomPrompt="1"/>
          </p:nvPr>
        </p:nvSpPr>
        <p:spPr>
          <a:xfrm>
            <a:off x="852056" y="4208779"/>
            <a:ext cx="10834421" cy="2013599"/>
          </a:xfrm>
        </p:spPr>
        <p:txBody>
          <a:bodyPr>
            <a:normAutofit/>
          </a:bodyPr>
          <a:lstStyle>
            <a:lvl1pPr marL="0" indent="0">
              <a:lnSpc>
                <a:spcPct val="107000"/>
              </a:lnSpc>
              <a:buNone/>
              <a:defRPr sz="2000" b="0" i="0">
                <a:latin typeface="Overpass Medium"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60 words </a:t>
            </a:r>
            <a:r>
              <a:rPr lang="en-GB" err="1"/>
              <a:t>aut</a:t>
            </a:r>
            <a:r>
              <a:rPr lang="en-GB"/>
              <a:t> </a:t>
            </a:r>
            <a:r>
              <a:rPr lang="en-GB" err="1"/>
              <a:t>reperum</a:t>
            </a:r>
            <a:r>
              <a:rPr lang="en-GB"/>
              <a:t> </a:t>
            </a:r>
            <a:r>
              <a:rPr lang="en-GB" err="1"/>
              <a:t>fugias</a:t>
            </a:r>
            <a:r>
              <a:rPr lang="en-GB"/>
              <a:t> </a:t>
            </a:r>
            <a:r>
              <a:rPr lang="en-GB" err="1"/>
              <a:t>quatium</a:t>
            </a:r>
            <a:r>
              <a:rPr lang="en-GB"/>
              <a:t> in </a:t>
            </a:r>
            <a:r>
              <a:rPr lang="en-GB" err="1"/>
              <a:t>nonsequia</a:t>
            </a:r>
            <a:r>
              <a:rPr lang="en-GB"/>
              <a:t> </a:t>
            </a:r>
            <a:r>
              <a:rPr lang="en-GB" err="1"/>
              <a:t>plignih</a:t>
            </a:r>
            <a:r>
              <a:rPr lang="en-GB"/>
              <a:t> </a:t>
            </a:r>
            <a:r>
              <a:rPr lang="en-GB" err="1"/>
              <a:t>illabor</a:t>
            </a:r>
            <a:r>
              <a:rPr lang="en-GB"/>
              <a:t> et, </a:t>
            </a:r>
            <a:r>
              <a:rPr lang="en-GB" err="1"/>
              <a:t>officipsam</a:t>
            </a:r>
            <a:r>
              <a:rPr lang="en-GB"/>
              <a:t> </a:t>
            </a:r>
            <a:r>
              <a:rPr lang="en-GB" err="1"/>
              <a:t>sequi</a:t>
            </a:r>
            <a:r>
              <a:rPr lang="en-GB"/>
              <a:t> </a:t>
            </a:r>
            <a:r>
              <a:rPr lang="en-GB" err="1"/>
              <a:t>aborem</a:t>
            </a:r>
            <a:r>
              <a:rPr lang="en-GB"/>
              <a:t> res </a:t>
            </a:r>
            <a:r>
              <a:rPr lang="en-GB" err="1"/>
              <a:t>epudiat</a:t>
            </a:r>
            <a:r>
              <a:rPr lang="en-GB"/>
              <a:t> </a:t>
            </a:r>
            <a:r>
              <a:rPr lang="en-GB" err="1"/>
              <a:t>assimus</a:t>
            </a:r>
            <a:r>
              <a:rPr lang="en-GB"/>
              <a:t>, </a:t>
            </a:r>
            <a:r>
              <a:rPr lang="en-GB" err="1"/>
              <a:t>occup</a:t>
            </a:r>
            <a:r>
              <a:rPr lang="en-GB"/>
              <a:t> et </a:t>
            </a:r>
            <a:r>
              <a:rPr lang="en-GB" err="1"/>
              <a:t>delibus</a:t>
            </a:r>
            <a:r>
              <a:rPr lang="en-GB"/>
              <a:t> </a:t>
            </a:r>
            <a:r>
              <a:rPr lang="en-GB" err="1"/>
              <a:t>molorem</a:t>
            </a:r>
            <a:r>
              <a:rPr lang="en-GB"/>
              <a:t> is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et, </a:t>
            </a:r>
            <a:r>
              <a:rPr lang="en-GB" err="1"/>
              <a:t>officipsam</a:t>
            </a:r>
            <a:r>
              <a:rPr lang="en-GB"/>
              <a:t> </a:t>
            </a:r>
            <a:r>
              <a:rPr lang="en-GB" err="1"/>
              <a:t>sequi</a:t>
            </a:r>
            <a:r>
              <a:rPr lang="en-GB"/>
              <a:t> </a:t>
            </a:r>
            <a:r>
              <a:rPr lang="en-GB" err="1"/>
              <a:t>aborem</a:t>
            </a:r>
            <a:r>
              <a:rPr lang="en-GB"/>
              <a:t> res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r>
              <a:rPr lang="en-GB" err="1"/>
              <a:t>susa</a:t>
            </a:r>
            <a:r>
              <a:rPr lang="en-GB"/>
              <a:t> </a:t>
            </a:r>
            <a:r>
              <a:rPr lang="en-GB" err="1"/>
              <a:t>iur</a:t>
            </a:r>
            <a:r>
              <a:rPr lang="en-GB"/>
              <a:t>, </a:t>
            </a:r>
            <a:r>
              <a:rPr lang="en-GB" err="1"/>
              <a:t>odion</a:t>
            </a:r>
            <a:r>
              <a:rPr lang="en-GB"/>
              <a:t>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endParaRPr lang="en-GB"/>
          </a:p>
        </p:txBody>
      </p:sp>
      <p:sp>
        <p:nvSpPr>
          <p:cNvPr id="8" name="Text Placeholder 5">
            <a:extLst>
              <a:ext uri="{FF2B5EF4-FFF2-40B4-BE49-F238E27FC236}">
                <a16:creationId xmlns:a16="http://schemas.microsoft.com/office/drawing/2014/main" id="{F5E38C97-F9F9-4142-74E6-4358C90B9CE7}"/>
              </a:ext>
            </a:extLst>
          </p:cNvPr>
          <p:cNvSpPr>
            <a:spLocks noGrp="1"/>
          </p:cNvSpPr>
          <p:nvPr>
            <p:ph type="body" sz="quarter" idx="11" hasCustomPrompt="1"/>
          </p:nvPr>
        </p:nvSpPr>
        <p:spPr>
          <a:xfrm>
            <a:off x="852056" y="3590333"/>
            <a:ext cx="8196596" cy="272431"/>
          </a:xfrm>
        </p:spPr>
        <p:txBody>
          <a:bodyPr>
            <a:noAutofit/>
          </a:bodyPr>
          <a:lstStyle>
            <a:lvl1pPr marL="0" indent="0">
              <a:lnSpc>
                <a:spcPct val="107000"/>
              </a:lnSpc>
              <a:buNone/>
              <a:defRPr sz="2800" b="1" i="0">
                <a:solidFill>
                  <a:srgbClr val="E15637"/>
                </a:solidFill>
                <a:latin typeface="Overpass Black"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Title</a:t>
            </a:r>
          </a:p>
        </p:txBody>
      </p:sp>
      <p:pic>
        <p:nvPicPr>
          <p:cNvPr id="2" name="Picture 1" descr="A person and kids looking at a tree branch&#10;&#10;Description automatically generated">
            <a:extLst>
              <a:ext uri="{FF2B5EF4-FFF2-40B4-BE49-F238E27FC236}">
                <a16:creationId xmlns:a16="http://schemas.microsoft.com/office/drawing/2014/main" id="{D5E1B19A-156A-CAD1-945A-56DF55E94C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3429000"/>
          </a:xfrm>
          <a:prstGeom prst="rect">
            <a:avLst/>
          </a:prstGeom>
        </p:spPr>
      </p:pic>
    </p:spTree>
    <p:extLst>
      <p:ext uri="{BB962C8B-B14F-4D97-AF65-F5344CB8AC3E}">
        <p14:creationId xmlns:p14="http://schemas.microsoft.com/office/powerpoint/2010/main" val="102352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4" name="Picture 3" descr="A black and white sign with white text&#10;&#10;Description automatically generated">
            <a:extLst>
              <a:ext uri="{FF2B5EF4-FFF2-40B4-BE49-F238E27FC236}">
                <a16:creationId xmlns:a16="http://schemas.microsoft.com/office/drawing/2014/main" id="{2A9A5383-0465-A5D1-2A50-49E8675474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29332" y="5868709"/>
            <a:ext cx="1392767" cy="682254"/>
          </a:xfrm>
          <a:prstGeom prst="rect">
            <a:avLst/>
          </a:prstGeom>
        </p:spPr>
      </p:pic>
      <p:sp>
        <p:nvSpPr>
          <p:cNvPr id="6" name="Text Placeholder 5">
            <a:extLst>
              <a:ext uri="{FF2B5EF4-FFF2-40B4-BE49-F238E27FC236}">
                <a16:creationId xmlns:a16="http://schemas.microsoft.com/office/drawing/2014/main" id="{0BA21080-195D-0612-7837-83CA474AE1C4}"/>
              </a:ext>
            </a:extLst>
          </p:cNvPr>
          <p:cNvSpPr>
            <a:spLocks noGrp="1"/>
          </p:cNvSpPr>
          <p:nvPr>
            <p:ph type="body" sz="quarter" idx="11" hasCustomPrompt="1"/>
          </p:nvPr>
        </p:nvSpPr>
        <p:spPr>
          <a:xfrm>
            <a:off x="852056" y="624111"/>
            <a:ext cx="3752258" cy="643574"/>
          </a:xfrm>
        </p:spPr>
        <p:txBody>
          <a:bodyPr>
            <a:noAutofit/>
          </a:bodyPr>
          <a:lstStyle>
            <a:lvl1pPr marL="0" indent="0">
              <a:lnSpc>
                <a:spcPct val="107000"/>
              </a:lnSpc>
              <a:buNone/>
              <a:defRPr sz="2800" b="1" i="0">
                <a:solidFill>
                  <a:srgbClr val="E15637"/>
                </a:solidFill>
                <a:latin typeface="Overpass Black"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Title</a:t>
            </a:r>
          </a:p>
        </p:txBody>
      </p:sp>
      <p:sp>
        <p:nvSpPr>
          <p:cNvPr id="8" name="Text Placeholder 5">
            <a:extLst>
              <a:ext uri="{FF2B5EF4-FFF2-40B4-BE49-F238E27FC236}">
                <a16:creationId xmlns:a16="http://schemas.microsoft.com/office/drawing/2014/main" id="{91F4C139-5317-DF93-2184-E01F741270C9}"/>
              </a:ext>
            </a:extLst>
          </p:cNvPr>
          <p:cNvSpPr>
            <a:spLocks noGrp="1"/>
          </p:cNvSpPr>
          <p:nvPr>
            <p:ph type="body" sz="quarter" idx="10" hasCustomPrompt="1"/>
          </p:nvPr>
        </p:nvSpPr>
        <p:spPr>
          <a:xfrm>
            <a:off x="852057" y="1242557"/>
            <a:ext cx="4959808" cy="4756799"/>
          </a:xfrm>
        </p:spPr>
        <p:txBody>
          <a:bodyPr>
            <a:normAutofit/>
          </a:bodyPr>
          <a:lstStyle>
            <a:lvl1pPr marL="0" indent="0">
              <a:lnSpc>
                <a:spcPct val="107000"/>
              </a:lnSpc>
              <a:buNone/>
              <a:defRPr sz="2000" b="0" i="0">
                <a:latin typeface="Overpass Medium"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err="1"/>
              <a:t>Appox</a:t>
            </a:r>
            <a:r>
              <a:rPr lang="en-GB"/>
              <a:t> 80 words </a:t>
            </a:r>
            <a:r>
              <a:rPr lang="en-GB" err="1"/>
              <a:t>aut</a:t>
            </a:r>
            <a:r>
              <a:rPr lang="en-GB"/>
              <a:t> </a:t>
            </a:r>
            <a:r>
              <a:rPr lang="en-GB" err="1"/>
              <a:t>reperum</a:t>
            </a:r>
            <a:r>
              <a:rPr lang="en-GB"/>
              <a:t> </a:t>
            </a:r>
            <a:r>
              <a:rPr lang="en-GB" err="1"/>
              <a:t>fugias</a:t>
            </a:r>
            <a:r>
              <a:rPr lang="en-GB"/>
              <a:t> </a:t>
            </a:r>
            <a:r>
              <a:rPr lang="en-GB" err="1"/>
              <a:t>quatium</a:t>
            </a:r>
            <a:r>
              <a:rPr lang="en-GB"/>
              <a:t> in </a:t>
            </a:r>
            <a:r>
              <a:rPr lang="en-GB" err="1"/>
              <a:t>nonsequia</a:t>
            </a:r>
            <a:r>
              <a:rPr lang="en-GB"/>
              <a:t> </a:t>
            </a:r>
            <a:r>
              <a:rPr lang="en-GB" err="1"/>
              <a:t>plignih</a:t>
            </a:r>
            <a:r>
              <a:rPr lang="en-GB"/>
              <a:t> </a:t>
            </a:r>
            <a:r>
              <a:rPr lang="en-GB" err="1"/>
              <a:t>illabor</a:t>
            </a:r>
            <a:r>
              <a:rPr lang="en-GB"/>
              <a:t> et, </a:t>
            </a:r>
            <a:r>
              <a:rPr lang="en-GB" err="1"/>
              <a:t>officipsam</a:t>
            </a:r>
            <a:r>
              <a:rPr lang="en-GB"/>
              <a:t> </a:t>
            </a:r>
            <a:r>
              <a:rPr lang="en-GB" err="1"/>
              <a:t>sequi</a:t>
            </a:r>
            <a:r>
              <a:rPr lang="en-GB"/>
              <a:t> </a:t>
            </a:r>
            <a:r>
              <a:rPr lang="en-GB" err="1"/>
              <a:t>aborem</a:t>
            </a:r>
            <a:r>
              <a:rPr lang="en-GB"/>
              <a:t> res </a:t>
            </a:r>
            <a:r>
              <a:rPr lang="en-GB" err="1"/>
              <a:t>epudiat</a:t>
            </a:r>
            <a:r>
              <a:rPr lang="en-GB"/>
              <a:t> </a:t>
            </a:r>
            <a:r>
              <a:rPr lang="en-GB" err="1"/>
              <a:t>assimus</a:t>
            </a:r>
            <a:r>
              <a:rPr lang="en-GB"/>
              <a:t>, </a:t>
            </a:r>
            <a:r>
              <a:rPr lang="en-GB" err="1"/>
              <a:t>occup</a:t>
            </a:r>
            <a:r>
              <a:rPr lang="en-GB"/>
              <a:t> et </a:t>
            </a:r>
            <a:r>
              <a:rPr lang="en-GB" err="1"/>
              <a:t>delibus</a:t>
            </a:r>
            <a:r>
              <a:rPr lang="en-GB"/>
              <a:t> </a:t>
            </a:r>
            <a:r>
              <a:rPr lang="en-GB" err="1"/>
              <a:t>molorem</a:t>
            </a:r>
            <a:r>
              <a:rPr lang="en-GB"/>
              <a:t> is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et, </a:t>
            </a:r>
            <a:r>
              <a:rPr lang="en-GB" err="1"/>
              <a:t>officipsam</a:t>
            </a:r>
            <a:r>
              <a:rPr lang="en-GB"/>
              <a:t> </a:t>
            </a:r>
            <a:r>
              <a:rPr lang="en-GB" err="1"/>
              <a:t>sequi</a:t>
            </a:r>
            <a:r>
              <a:rPr lang="en-GB"/>
              <a:t> </a:t>
            </a:r>
            <a:r>
              <a:rPr lang="en-GB" err="1"/>
              <a:t>aborem</a:t>
            </a:r>
            <a:r>
              <a:rPr lang="en-GB"/>
              <a:t> res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a:t>
            </a:r>
            <a:r>
              <a:rPr lang="en-GB"/>
              <a: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r>
              <a:rPr lang="en-GB" err="1"/>
              <a:t>cipsam</a:t>
            </a:r>
            <a:r>
              <a:rPr lang="en-GB"/>
              <a:t> </a:t>
            </a:r>
            <a:r>
              <a:rPr lang="en-GB" err="1"/>
              <a:t>sequi</a:t>
            </a:r>
            <a:r>
              <a:rPr lang="en-GB"/>
              <a:t> </a:t>
            </a:r>
            <a:r>
              <a:rPr lang="en-GB" err="1"/>
              <a:t>aborem</a:t>
            </a:r>
            <a:r>
              <a:rPr lang="en-GB"/>
              <a:t> res </a:t>
            </a:r>
            <a:r>
              <a:rPr lang="en-GB" err="1"/>
              <a:t>susa</a:t>
            </a:r>
            <a:r>
              <a:rPr lang="en-GB"/>
              <a:t> </a:t>
            </a:r>
            <a:r>
              <a:rPr lang="en-GB" err="1"/>
              <a:t>iur</a:t>
            </a:r>
            <a:r>
              <a:rPr lang="en-GB"/>
              <a:t>, </a:t>
            </a:r>
            <a:r>
              <a:rPr lang="en-GB" err="1"/>
              <a:t>odion</a:t>
            </a:r>
            <a:r>
              <a:rPr lang="en-GB"/>
              <a:t>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p>
        </p:txBody>
      </p:sp>
      <p:pic>
        <p:nvPicPr>
          <p:cNvPr id="2" name="Picture 1" descr="A group of children sitting at a table&#10;&#10;Description automatically generated">
            <a:extLst>
              <a:ext uri="{FF2B5EF4-FFF2-40B4-BE49-F238E27FC236}">
                <a16:creationId xmlns:a16="http://schemas.microsoft.com/office/drawing/2014/main" id="{E67E152E-29AC-78E9-EC73-15802540C46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80137" y="0"/>
            <a:ext cx="5811863" cy="6853020"/>
          </a:xfrm>
          <a:prstGeom prst="rect">
            <a:avLst/>
          </a:prstGeom>
        </p:spPr>
      </p:pic>
    </p:spTree>
    <p:extLst>
      <p:ext uri="{BB962C8B-B14F-4D97-AF65-F5344CB8AC3E}">
        <p14:creationId xmlns:p14="http://schemas.microsoft.com/office/powerpoint/2010/main" val="1213900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4" name="Picture 3" descr="A black and white sign with white text&#10;&#10;Description automatically generated">
            <a:extLst>
              <a:ext uri="{FF2B5EF4-FFF2-40B4-BE49-F238E27FC236}">
                <a16:creationId xmlns:a16="http://schemas.microsoft.com/office/drawing/2014/main" id="{2A9A5383-0465-A5D1-2A50-49E8675474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29332" y="5868709"/>
            <a:ext cx="1392767" cy="682254"/>
          </a:xfrm>
          <a:prstGeom prst="rect">
            <a:avLst/>
          </a:prstGeom>
        </p:spPr>
      </p:pic>
      <p:sp>
        <p:nvSpPr>
          <p:cNvPr id="6" name="Text Placeholder 5">
            <a:extLst>
              <a:ext uri="{FF2B5EF4-FFF2-40B4-BE49-F238E27FC236}">
                <a16:creationId xmlns:a16="http://schemas.microsoft.com/office/drawing/2014/main" id="{0D50ADC6-7A13-5F13-096D-8F527CC1AD48}"/>
              </a:ext>
            </a:extLst>
          </p:cNvPr>
          <p:cNvSpPr>
            <a:spLocks noGrp="1"/>
          </p:cNvSpPr>
          <p:nvPr>
            <p:ph type="body" sz="quarter" idx="10" hasCustomPrompt="1"/>
          </p:nvPr>
        </p:nvSpPr>
        <p:spPr>
          <a:xfrm>
            <a:off x="852057" y="1242557"/>
            <a:ext cx="4959808" cy="4756799"/>
          </a:xfrm>
        </p:spPr>
        <p:txBody>
          <a:bodyPr>
            <a:normAutofit/>
          </a:bodyPr>
          <a:lstStyle>
            <a:lvl1pPr marL="0" indent="0">
              <a:lnSpc>
                <a:spcPct val="107000"/>
              </a:lnSpc>
              <a:buNone/>
              <a:defRPr sz="2000" b="0" i="0">
                <a:latin typeface="Overpass Medium"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err="1"/>
              <a:t>Appox</a:t>
            </a:r>
            <a:r>
              <a:rPr lang="en-GB"/>
              <a:t> 80 words </a:t>
            </a:r>
            <a:r>
              <a:rPr lang="en-GB" err="1"/>
              <a:t>aut</a:t>
            </a:r>
            <a:r>
              <a:rPr lang="en-GB"/>
              <a:t> </a:t>
            </a:r>
            <a:r>
              <a:rPr lang="en-GB" err="1"/>
              <a:t>reperum</a:t>
            </a:r>
            <a:r>
              <a:rPr lang="en-GB"/>
              <a:t> </a:t>
            </a:r>
            <a:r>
              <a:rPr lang="en-GB" err="1"/>
              <a:t>fugias</a:t>
            </a:r>
            <a:r>
              <a:rPr lang="en-GB"/>
              <a:t> </a:t>
            </a:r>
            <a:r>
              <a:rPr lang="en-GB" err="1"/>
              <a:t>quatium</a:t>
            </a:r>
            <a:r>
              <a:rPr lang="en-GB"/>
              <a:t> in </a:t>
            </a:r>
            <a:r>
              <a:rPr lang="en-GB" err="1"/>
              <a:t>nonsequia</a:t>
            </a:r>
            <a:r>
              <a:rPr lang="en-GB"/>
              <a:t> </a:t>
            </a:r>
            <a:r>
              <a:rPr lang="en-GB" err="1"/>
              <a:t>plignih</a:t>
            </a:r>
            <a:r>
              <a:rPr lang="en-GB"/>
              <a:t> </a:t>
            </a:r>
            <a:r>
              <a:rPr lang="en-GB" err="1"/>
              <a:t>illabor</a:t>
            </a:r>
            <a:r>
              <a:rPr lang="en-GB"/>
              <a:t> et, </a:t>
            </a:r>
            <a:r>
              <a:rPr lang="en-GB" err="1"/>
              <a:t>officipsam</a:t>
            </a:r>
            <a:r>
              <a:rPr lang="en-GB"/>
              <a:t> </a:t>
            </a:r>
            <a:r>
              <a:rPr lang="en-GB" err="1"/>
              <a:t>sequi</a:t>
            </a:r>
            <a:r>
              <a:rPr lang="en-GB"/>
              <a:t> </a:t>
            </a:r>
            <a:r>
              <a:rPr lang="en-GB" err="1"/>
              <a:t>aborem</a:t>
            </a:r>
            <a:r>
              <a:rPr lang="en-GB"/>
              <a:t> res </a:t>
            </a:r>
            <a:r>
              <a:rPr lang="en-GB" err="1"/>
              <a:t>epudiat</a:t>
            </a:r>
            <a:r>
              <a:rPr lang="en-GB"/>
              <a:t> </a:t>
            </a:r>
            <a:r>
              <a:rPr lang="en-GB" err="1"/>
              <a:t>assimus</a:t>
            </a:r>
            <a:r>
              <a:rPr lang="en-GB"/>
              <a:t>, </a:t>
            </a:r>
            <a:r>
              <a:rPr lang="en-GB" err="1"/>
              <a:t>occup</a:t>
            </a:r>
            <a:r>
              <a:rPr lang="en-GB"/>
              <a:t> et </a:t>
            </a:r>
            <a:r>
              <a:rPr lang="en-GB" err="1"/>
              <a:t>delibus</a:t>
            </a:r>
            <a:r>
              <a:rPr lang="en-GB"/>
              <a:t> </a:t>
            </a:r>
            <a:r>
              <a:rPr lang="en-GB" err="1"/>
              <a:t>molorem</a:t>
            </a:r>
            <a:r>
              <a:rPr lang="en-GB"/>
              <a:t> is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et, </a:t>
            </a:r>
            <a:r>
              <a:rPr lang="en-GB" err="1"/>
              <a:t>officipsam</a:t>
            </a:r>
            <a:r>
              <a:rPr lang="en-GB"/>
              <a:t> </a:t>
            </a:r>
            <a:r>
              <a:rPr lang="en-GB" err="1"/>
              <a:t>sequi</a:t>
            </a:r>
            <a:r>
              <a:rPr lang="en-GB"/>
              <a:t> </a:t>
            </a:r>
            <a:r>
              <a:rPr lang="en-GB" err="1"/>
              <a:t>aborem</a:t>
            </a:r>
            <a:r>
              <a:rPr lang="en-GB"/>
              <a:t> res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a:t>
            </a:r>
            <a:r>
              <a:rPr lang="en-GB"/>
              <a: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r>
              <a:rPr lang="en-GB" err="1"/>
              <a:t>cipsam</a:t>
            </a:r>
            <a:r>
              <a:rPr lang="en-GB"/>
              <a:t> </a:t>
            </a:r>
            <a:r>
              <a:rPr lang="en-GB" err="1"/>
              <a:t>sequi</a:t>
            </a:r>
            <a:r>
              <a:rPr lang="en-GB"/>
              <a:t> </a:t>
            </a:r>
            <a:r>
              <a:rPr lang="en-GB" err="1"/>
              <a:t>aborem</a:t>
            </a:r>
            <a:r>
              <a:rPr lang="en-GB"/>
              <a:t> res </a:t>
            </a:r>
            <a:r>
              <a:rPr lang="en-GB" err="1"/>
              <a:t>susa</a:t>
            </a:r>
            <a:r>
              <a:rPr lang="en-GB"/>
              <a:t> </a:t>
            </a:r>
            <a:r>
              <a:rPr lang="en-GB" err="1"/>
              <a:t>iur</a:t>
            </a:r>
            <a:r>
              <a:rPr lang="en-GB"/>
              <a:t>, </a:t>
            </a:r>
            <a:r>
              <a:rPr lang="en-GB" err="1"/>
              <a:t>odion</a:t>
            </a:r>
            <a:r>
              <a:rPr lang="en-GB"/>
              <a:t>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p>
        </p:txBody>
      </p:sp>
      <p:sp>
        <p:nvSpPr>
          <p:cNvPr id="7" name="Text Placeholder 5">
            <a:extLst>
              <a:ext uri="{FF2B5EF4-FFF2-40B4-BE49-F238E27FC236}">
                <a16:creationId xmlns:a16="http://schemas.microsoft.com/office/drawing/2014/main" id="{2AB8C782-F7B4-8B24-3A63-6609D120CEB9}"/>
              </a:ext>
            </a:extLst>
          </p:cNvPr>
          <p:cNvSpPr>
            <a:spLocks noGrp="1"/>
          </p:cNvSpPr>
          <p:nvPr>
            <p:ph type="body" sz="quarter" idx="11" hasCustomPrompt="1"/>
          </p:nvPr>
        </p:nvSpPr>
        <p:spPr>
          <a:xfrm>
            <a:off x="852056" y="624111"/>
            <a:ext cx="3752258" cy="643574"/>
          </a:xfrm>
        </p:spPr>
        <p:txBody>
          <a:bodyPr>
            <a:noAutofit/>
          </a:bodyPr>
          <a:lstStyle>
            <a:lvl1pPr marL="0" indent="0">
              <a:lnSpc>
                <a:spcPct val="107000"/>
              </a:lnSpc>
              <a:buNone/>
              <a:defRPr sz="2800" b="1" i="0">
                <a:solidFill>
                  <a:srgbClr val="E15637"/>
                </a:solidFill>
                <a:latin typeface="Overpass Black"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Title</a:t>
            </a:r>
          </a:p>
        </p:txBody>
      </p:sp>
      <p:pic>
        <p:nvPicPr>
          <p:cNvPr id="2" name="Picture 1" descr="A couple of children riding scooters on a road&#10;&#10;Description automatically generated">
            <a:extLst>
              <a:ext uri="{FF2B5EF4-FFF2-40B4-BE49-F238E27FC236}">
                <a16:creationId xmlns:a16="http://schemas.microsoft.com/office/drawing/2014/main" id="{7F7B3608-33E1-629A-79FF-77839429549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18628" y="0"/>
            <a:ext cx="5373372" cy="6858000"/>
          </a:xfrm>
          <a:prstGeom prst="rect">
            <a:avLst/>
          </a:prstGeom>
        </p:spPr>
      </p:pic>
    </p:spTree>
    <p:extLst>
      <p:ext uri="{BB962C8B-B14F-4D97-AF65-F5344CB8AC3E}">
        <p14:creationId xmlns:p14="http://schemas.microsoft.com/office/powerpoint/2010/main" val="1466652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pic>
        <p:nvPicPr>
          <p:cNvPr id="2" name="Picture 1" descr="A child smiling at the camera&#10;&#10;Description automatically generated">
            <a:extLst>
              <a:ext uri="{FF2B5EF4-FFF2-40B4-BE49-F238E27FC236}">
                <a16:creationId xmlns:a16="http://schemas.microsoft.com/office/drawing/2014/main" id="{851C8AA8-2A9D-2288-6F69-D12AA4D2EF0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6565904" y="0"/>
            <a:ext cx="5626102" cy="6858000"/>
          </a:xfrm>
          <a:prstGeom prst="rect">
            <a:avLst/>
          </a:prstGeom>
          <a:noFill/>
          <a:ln cap="flat">
            <a:noFill/>
          </a:ln>
        </p:spPr>
      </p:pic>
      <p:pic>
        <p:nvPicPr>
          <p:cNvPr id="3" name="Picture 3" descr="A black and white sign with white text&#10;&#10;Description automatically generated">
            <a:extLst>
              <a:ext uri="{FF2B5EF4-FFF2-40B4-BE49-F238E27FC236}">
                <a16:creationId xmlns:a16="http://schemas.microsoft.com/office/drawing/2014/main" id="{E907E8B5-5ACF-C0EC-DD83-9B08F72332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9327" y="5868710"/>
            <a:ext cx="1392768" cy="682252"/>
          </a:xfrm>
          <a:prstGeom prst="rect">
            <a:avLst/>
          </a:prstGeom>
          <a:noFill/>
          <a:ln cap="flat">
            <a:noFill/>
          </a:ln>
        </p:spPr>
      </p:pic>
      <p:sp>
        <p:nvSpPr>
          <p:cNvPr id="4" name="Text Placeholder 5">
            <a:extLst>
              <a:ext uri="{FF2B5EF4-FFF2-40B4-BE49-F238E27FC236}">
                <a16:creationId xmlns:a16="http://schemas.microsoft.com/office/drawing/2014/main" id="{5200D386-73A1-A060-348F-9B0AAB3963FB}"/>
              </a:ext>
            </a:extLst>
          </p:cNvPr>
          <p:cNvSpPr txBox="1">
            <a:spLocks noGrp="1"/>
          </p:cNvSpPr>
          <p:nvPr>
            <p:ph type="body" idx="4294967295"/>
          </p:nvPr>
        </p:nvSpPr>
        <p:spPr>
          <a:xfrm>
            <a:off x="852056" y="624114"/>
            <a:ext cx="3752258" cy="643573"/>
          </a:xfrm>
        </p:spPr>
        <p:txBody>
          <a:bodyPr>
            <a:noAutofit/>
          </a:bodyPr>
          <a:lstStyle>
            <a:lvl1pPr marL="0" indent="0">
              <a:lnSpc>
                <a:spcPct val="107000"/>
              </a:lnSpc>
              <a:buNone/>
              <a:defRPr lang="en-GB" b="1">
                <a:solidFill>
                  <a:srgbClr val="E15637"/>
                </a:solidFill>
                <a:latin typeface="Overpass Black" pitchFamily="2"/>
              </a:defRPr>
            </a:lvl1pPr>
          </a:lstStyle>
          <a:p>
            <a:pPr lvl="0"/>
            <a:r>
              <a:rPr lang="en-GB"/>
              <a:t>Title</a:t>
            </a:r>
          </a:p>
        </p:txBody>
      </p:sp>
      <p:sp>
        <p:nvSpPr>
          <p:cNvPr id="5" name="Text Placeholder 5">
            <a:extLst>
              <a:ext uri="{FF2B5EF4-FFF2-40B4-BE49-F238E27FC236}">
                <a16:creationId xmlns:a16="http://schemas.microsoft.com/office/drawing/2014/main" id="{ED8E1024-81FF-5FEE-8989-FAEB0596543F}"/>
              </a:ext>
            </a:extLst>
          </p:cNvPr>
          <p:cNvSpPr txBox="1">
            <a:spLocks noGrp="1"/>
          </p:cNvSpPr>
          <p:nvPr>
            <p:ph type="body" idx="4294967295"/>
          </p:nvPr>
        </p:nvSpPr>
        <p:spPr>
          <a:xfrm>
            <a:off x="852056" y="1242559"/>
            <a:ext cx="4959806" cy="4756800"/>
          </a:xfrm>
        </p:spPr>
        <p:txBody>
          <a:bodyPr/>
          <a:lstStyle>
            <a:lvl1pPr marL="0" indent="0">
              <a:lnSpc>
                <a:spcPct val="107000"/>
              </a:lnSpc>
              <a:buNone/>
              <a:defRPr lang="en-GB" sz="2000">
                <a:latin typeface="Overpass Medium" pitchFamily="2"/>
              </a:defRPr>
            </a:lvl1pPr>
          </a:lstStyle>
          <a:p>
            <a:pPr lvl="0"/>
            <a:r>
              <a:rPr lang="en-GB"/>
              <a:t>Appox 80 words aut reperum fugias quatium in nonsequia plignih illabor et, officipsam sequi aborem res epudiat assimus, occup et delibus molorem is etus tatium, tem que liquias remperum lauda secerio et, officipsam sequi aborem res nsecum erat et delibus molorem is etus et, offi delibus molorem is etus et, officipsam sequi aborem res cipsam sequi aborem res susa iur, odion etus tatium, tem que liquias remperum lauda secerio nsecum erat et delibus molorem is etus et, officipsam sequi aborem res </a:t>
            </a:r>
          </a:p>
        </p:txBody>
      </p:sp>
    </p:spTree>
    <p:extLst>
      <p:ext uri="{BB962C8B-B14F-4D97-AF65-F5344CB8AC3E}">
        <p14:creationId xmlns:p14="http://schemas.microsoft.com/office/powerpoint/2010/main" val="383179265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pic>
        <p:nvPicPr>
          <p:cNvPr id="2" name="Picture 2">
            <a:extLst>
              <a:ext uri="{FF2B5EF4-FFF2-40B4-BE49-F238E27FC236}">
                <a16:creationId xmlns:a16="http://schemas.microsoft.com/office/drawing/2014/main" id="{71A3B199-B94D-72EE-87F3-F99853E5FA6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1164" y="193405"/>
            <a:ext cx="1463934" cy="80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71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3_Content with Caption">
    <p:spTree>
      <p:nvGrpSpPr>
        <p:cNvPr id="1" name=""/>
        <p:cNvGrpSpPr/>
        <p:nvPr/>
      </p:nvGrpSpPr>
      <p:grpSpPr>
        <a:xfrm>
          <a:off x="0" y="0"/>
          <a:ext cx="0" cy="0"/>
          <a:chOff x="0" y="0"/>
          <a:chExt cx="0" cy="0"/>
        </a:xfrm>
      </p:grpSpPr>
      <p:pic>
        <p:nvPicPr>
          <p:cNvPr id="2" name="Picture 4" descr="A group of children throwing leaves up in the air&#10;&#10;Description automatically generated">
            <a:extLst>
              <a:ext uri="{FF2B5EF4-FFF2-40B4-BE49-F238E27FC236}">
                <a16:creationId xmlns:a16="http://schemas.microsoft.com/office/drawing/2014/main" id="{45B9AC02-7FEA-3A4B-9C57-0871FEE98D8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33330" y="0"/>
            <a:ext cx="6158666" cy="7267230"/>
          </a:xfrm>
          <a:prstGeom prst="rect">
            <a:avLst/>
          </a:prstGeom>
          <a:noFill/>
          <a:ln cap="flat">
            <a:noFill/>
          </a:ln>
        </p:spPr>
      </p:pic>
      <p:pic>
        <p:nvPicPr>
          <p:cNvPr id="3" name="Picture 3" descr="A black and white sign with white text&#10;&#10;Description automatically generated">
            <a:extLst>
              <a:ext uri="{FF2B5EF4-FFF2-40B4-BE49-F238E27FC236}">
                <a16:creationId xmlns:a16="http://schemas.microsoft.com/office/drawing/2014/main" id="{C06657F4-44BE-7C7F-9D7C-D303DAC137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9327" y="5868710"/>
            <a:ext cx="1392768" cy="682252"/>
          </a:xfrm>
          <a:prstGeom prst="rect">
            <a:avLst/>
          </a:prstGeom>
          <a:noFill/>
          <a:ln cap="flat">
            <a:noFill/>
          </a:ln>
        </p:spPr>
      </p:pic>
      <p:sp>
        <p:nvSpPr>
          <p:cNvPr id="4" name="Text Placeholder 5">
            <a:extLst>
              <a:ext uri="{FF2B5EF4-FFF2-40B4-BE49-F238E27FC236}">
                <a16:creationId xmlns:a16="http://schemas.microsoft.com/office/drawing/2014/main" id="{422A1DC3-3D4F-9C2C-2ABD-5E900D451D33}"/>
              </a:ext>
            </a:extLst>
          </p:cNvPr>
          <p:cNvSpPr txBox="1">
            <a:spLocks noGrp="1"/>
          </p:cNvSpPr>
          <p:nvPr>
            <p:ph type="body" idx="4294967295"/>
          </p:nvPr>
        </p:nvSpPr>
        <p:spPr>
          <a:xfrm>
            <a:off x="852056" y="624114"/>
            <a:ext cx="3752258" cy="643573"/>
          </a:xfrm>
        </p:spPr>
        <p:txBody>
          <a:bodyPr>
            <a:noAutofit/>
          </a:bodyPr>
          <a:lstStyle>
            <a:lvl1pPr marL="0" indent="0">
              <a:lnSpc>
                <a:spcPct val="107000"/>
              </a:lnSpc>
              <a:buNone/>
              <a:defRPr lang="en-GB" b="1">
                <a:solidFill>
                  <a:srgbClr val="E15637"/>
                </a:solidFill>
                <a:latin typeface="Overpass Black" pitchFamily="2"/>
              </a:defRPr>
            </a:lvl1pPr>
          </a:lstStyle>
          <a:p>
            <a:pPr lvl="0"/>
            <a:r>
              <a:rPr lang="en-GB"/>
              <a:t>Title</a:t>
            </a:r>
          </a:p>
        </p:txBody>
      </p:sp>
      <p:sp>
        <p:nvSpPr>
          <p:cNvPr id="5" name="Text Placeholder 5">
            <a:extLst>
              <a:ext uri="{FF2B5EF4-FFF2-40B4-BE49-F238E27FC236}">
                <a16:creationId xmlns:a16="http://schemas.microsoft.com/office/drawing/2014/main" id="{9D89C3B3-6CC5-14CA-4784-C543982C3BD4}"/>
              </a:ext>
            </a:extLst>
          </p:cNvPr>
          <p:cNvSpPr txBox="1">
            <a:spLocks noGrp="1"/>
          </p:cNvSpPr>
          <p:nvPr>
            <p:ph type="body" idx="4294967295"/>
          </p:nvPr>
        </p:nvSpPr>
        <p:spPr>
          <a:xfrm>
            <a:off x="852056" y="1242559"/>
            <a:ext cx="4959806" cy="4756800"/>
          </a:xfrm>
        </p:spPr>
        <p:txBody>
          <a:bodyPr/>
          <a:lstStyle>
            <a:lvl1pPr marL="0" indent="0">
              <a:lnSpc>
                <a:spcPct val="107000"/>
              </a:lnSpc>
              <a:buNone/>
              <a:defRPr lang="en-GB" sz="2000">
                <a:latin typeface="Overpass Medium" pitchFamily="2"/>
              </a:defRPr>
            </a:lvl1pPr>
          </a:lstStyle>
          <a:p>
            <a:pPr lvl="0"/>
            <a:r>
              <a:rPr lang="en-GB"/>
              <a:t>Appox 80 words aut reperum fugias quatium in nonsequia plignih illabor et, officipsam sequi aborem res epudiat assimus, occup et delibus molorem is etus tatium, tem que liquias remperum lauda secerio et, officipsam sequi aborem res nsecum erat et delibus molorem is etus et, offi delibus molorem is etus et, officipsam sequi aborem res cipsam sequi aborem res susa iur, odion etus tatium, tem que liquias remperum lauda secerio nsecum erat et delibus molorem is etus et, officipsam sequi aborem res </a:t>
            </a:r>
          </a:p>
        </p:txBody>
      </p:sp>
    </p:spTree>
    <p:extLst>
      <p:ext uri="{BB962C8B-B14F-4D97-AF65-F5344CB8AC3E}">
        <p14:creationId xmlns:p14="http://schemas.microsoft.com/office/powerpoint/2010/main" val="21287902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B964-DCAC-E54E-D1D3-74880AF58D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2411A7-8351-1A66-0B93-069E119B34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8D7C66-1467-0D1B-014F-EAE60C88CC17}"/>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5" name="Footer Placeholder 4">
            <a:extLst>
              <a:ext uri="{FF2B5EF4-FFF2-40B4-BE49-F238E27FC236}">
                <a16:creationId xmlns:a16="http://schemas.microsoft.com/office/drawing/2014/main" id="{D635BF82-829F-566D-E814-BC24F98D0F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3D70FA-FB4D-A1B7-1713-C4CA471AACF8}"/>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237222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7"/>
          <p:cNvSpPr>
            <a:spLocks noGrp="1"/>
          </p:cNvSpPr>
          <p:nvPr>
            <p:ph type="pic" idx="2"/>
          </p:nvPr>
        </p:nvSpPr>
        <p:spPr>
          <a:xfrm>
            <a:off x="5183188" y="987425"/>
            <a:ext cx="6172200" cy="4873625"/>
          </a:xfrm>
          <a:prstGeom prst="rect">
            <a:avLst/>
          </a:prstGeom>
          <a:noFill/>
          <a:ln>
            <a:noFill/>
          </a:ln>
        </p:spPr>
      </p:sp>
      <p:sp>
        <p:nvSpPr>
          <p:cNvPr id="68" name="Google Shape;68;p8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E541-865B-9BC0-2530-E054B7181D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C9A962-2240-B2CE-5C80-D2F47965A0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49290-07E2-CEE3-BC9D-93A019619000}"/>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5" name="Footer Placeholder 4">
            <a:extLst>
              <a:ext uri="{FF2B5EF4-FFF2-40B4-BE49-F238E27FC236}">
                <a16:creationId xmlns:a16="http://schemas.microsoft.com/office/drawing/2014/main" id="{15A86C75-1DDE-8395-8D3F-726418642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9BE06B-726A-EACB-4E26-FA57459B54C6}"/>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736546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90"/>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p9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1600"/>
              </a:spcBef>
              <a:spcAft>
                <a:spcPts val="0"/>
              </a:spcAft>
              <a:buClr>
                <a:schemeClr val="dk1"/>
              </a:buClr>
              <a:buSzPts val="1400"/>
              <a:buChar char="○"/>
              <a:defRPr/>
            </a:lvl2pPr>
            <a:lvl3pPr marL="1371600" lvl="2" indent="-317500" algn="l">
              <a:lnSpc>
                <a:spcPct val="115000"/>
              </a:lnSpc>
              <a:spcBef>
                <a:spcPts val="1600"/>
              </a:spcBef>
              <a:spcAft>
                <a:spcPts val="0"/>
              </a:spcAft>
              <a:buClr>
                <a:schemeClr val="dk1"/>
              </a:buClr>
              <a:buSzPts val="1400"/>
              <a:buChar char="■"/>
              <a:defRPr/>
            </a:lvl3pPr>
            <a:lvl4pPr marL="1828800" lvl="3" indent="-317500" algn="l">
              <a:lnSpc>
                <a:spcPct val="115000"/>
              </a:lnSpc>
              <a:spcBef>
                <a:spcPts val="1600"/>
              </a:spcBef>
              <a:spcAft>
                <a:spcPts val="0"/>
              </a:spcAft>
              <a:buClr>
                <a:schemeClr val="dk1"/>
              </a:buClr>
              <a:buSzPts val="1400"/>
              <a:buChar char="●"/>
              <a:defRPr/>
            </a:lvl4pPr>
            <a:lvl5pPr marL="2286000" lvl="4" indent="-317500" algn="l">
              <a:lnSpc>
                <a:spcPct val="115000"/>
              </a:lnSpc>
              <a:spcBef>
                <a:spcPts val="1600"/>
              </a:spcBef>
              <a:spcAft>
                <a:spcPts val="0"/>
              </a:spcAft>
              <a:buClr>
                <a:schemeClr val="dk1"/>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
        <p:nvSpPr>
          <p:cNvPr id="87" name="Google Shape;87;p90"/>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88"/>
        <p:cNvGrpSpPr/>
        <p:nvPr/>
      </p:nvGrpSpPr>
      <p:grpSpPr>
        <a:xfrm>
          <a:off x="0" y="0"/>
          <a:ext cx="0" cy="0"/>
          <a:chOff x="0" y="0"/>
          <a:chExt cx="0" cy="0"/>
        </a:xfrm>
      </p:grpSpPr>
      <p:pic>
        <p:nvPicPr>
          <p:cNvPr id="89" name="Google Shape;89;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3" y="24487"/>
            <a:ext cx="3917629" cy="1458324"/>
          </a:xfrm>
          <a:prstGeom prst="rect">
            <a:avLst/>
          </a:prstGeom>
          <a:noFill/>
          <a:ln>
            <a:noFill/>
          </a:ln>
        </p:spPr>
      </p:pic>
      <p:sp>
        <p:nvSpPr>
          <p:cNvPr id="90" name="Google Shape;90;p91"/>
          <p:cNvSpPr txBox="1">
            <a:spLocks noGrp="1"/>
          </p:cNvSpPr>
          <p:nvPr>
            <p:ph type="title"/>
          </p:nvPr>
        </p:nvSpPr>
        <p:spPr>
          <a:xfrm>
            <a:off x="374072" y="4552603"/>
            <a:ext cx="10167538" cy="10273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b="1">
                <a:solidFill>
                  <a:schemeClr val="lt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D5B9-51F9-4439-ACA2-D87E02B8A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4C5720-A5EA-4ABD-8C01-D3811C0DE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E83B1A-0D15-40DB-8E9F-E13F2F2B3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A9C8E-B330-460F-B7CE-B9B11C8D2C64}"/>
              </a:ext>
            </a:extLst>
          </p:cNvPr>
          <p:cNvSpPr>
            <a:spLocks noGrp="1"/>
          </p:cNvSpPr>
          <p:nvPr>
            <p:ph type="dt" sz="half" idx="10"/>
          </p:nvPr>
        </p:nvSpPr>
        <p:spPr/>
        <p:txBody>
          <a:bodyPr/>
          <a:lstStyle/>
          <a:p>
            <a:fld id="{AE9268DB-2B15-477D-8788-E9AA9CAFD11F}" type="datetimeFigureOut">
              <a:rPr lang="en-GB" smtClean="0"/>
              <a:t>23/01/2025</a:t>
            </a:fld>
            <a:endParaRPr lang="en-GB"/>
          </a:p>
        </p:txBody>
      </p:sp>
      <p:sp>
        <p:nvSpPr>
          <p:cNvPr id="6" name="Footer Placeholder 5">
            <a:extLst>
              <a:ext uri="{FF2B5EF4-FFF2-40B4-BE49-F238E27FC236}">
                <a16:creationId xmlns:a16="http://schemas.microsoft.com/office/drawing/2014/main" id="{FB81571D-3AC2-487D-ADB6-49D6DD249A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45D89-883E-4506-B333-6244A53706E9}"/>
              </a:ext>
            </a:extLst>
          </p:cNvPr>
          <p:cNvSpPr>
            <a:spLocks noGrp="1"/>
          </p:cNvSpPr>
          <p:nvPr>
            <p:ph type="sldNum" sz="quarter" idx="12"/>
          </p:nvPr>
        </p:nvSpPr>
        <p:spPr/>
        <p:txBody>
          <a:bodyPr/>
          <a:lstStyle/>
          <a:p>
            <a:fld id="{9C637F1E-90F6-479C-8E78-22DDF4C6BF70}" type="slidenum">
              <a:rPr lang="en-GB" smtClean="0"/>
              <a:t>‹#›</a:t>
            </a:fld>
            <a:endParaRPr lang="en-GB"/>
          </a:p>
        </p:txBody>
      </p:sp>
    </p:spTree>
    <p:extLst>
      <p:ext uri="{BB962C8B-B14F-4D97-AF65-F5344CB8AC3E}">
        <p14:creationId xmlns:p14="http://schemas.microsoft.com/office/powerpoint/2010/main" val="198771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A32B-6220-D439-736B-E26971FBC7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C47972-B8C7-D1ED-B9B6-6696C6F7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624257-6E98-4431-11B0-173CD1F15E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DA05ED-1E3F-5646-538D-B0308CA27F96}"/>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6" name="Footer Placeholder 5">
            <a:extLst>
              <a:ext uri="{FF2B5EF4-FFF2-40B4-BE49-F238E27FC236}">
                <a16:creationId xmlns:a16="http://schemas.microsoft.com/office/drawing/2014/main" id="{1647ECC6-CCB6-FE20-1484-DDF4C18547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32B860-1A40-F637-119C-5BB3F4FCCF45}"/>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40906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9E2A-12B8-FE8A-2A92-E4C18C0C05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09EAE8-AFB3-15B2-6F1E-01ABCDFDE1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7F33C4-E6E5-89DA-9E6D-F11407B7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DB6196-1645-8AAB-751B-185EC9897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F3628F-AD7E-A9A5-888F-B99522495C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F40EF2-1E81-55DB-5FD4-44D50CA28035}"/>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8" name="Footer Placeholder 7">
            <a:extLst>
              <a:ext uri="{FF2B5EF4-FFF2-40B4-BE49-F238E27FC236}">
                <a16:creationId xmlns:a16="http://schemas.microsoft.com/office/drawing/2014/main" id="{AF76B32D-5978-602A-D00D-46BDCE6508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8ED9CE-9A4F-1399-CD92-F19C246DC52E}"/>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10703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80E1-6B6B-355C-4032-1F6D7F97D1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6D5061-E708-76BF-B8A1-B50CB33E1B3E}"/>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4" name="Footer Placeholder 3">
            <a:extLst>
              <a:ext uri="{FF2B5EF4-FFF2-40B4-BE49-F238E27FC236}">
                <a16:creationId xmlns:a16="http://schemas.microsoft.com/office/drawing/2014/main" id="{40F7B530-7D1E-38BE-7F79-2436D3BCCC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EE8E41-0D38-196B-5CB3-225ADA3FC833}"/>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603363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E61C4-42DD-5351-2557-89137A8D2C88}"/>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3" name="Footer Placeholder 2">
            <a:extLst>
              <a:ext uri="{FF2B5EF4-FFF2-40B4-BE49-F238E27FC236}">
                <a16:creationId xmlns:a16="http://schemas.microsoft.com/office/drawing/2014/main" id="{F7254891-341B-F183-4DE8-A2DF0ED374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044B2F-E5F8-F431-C21B-616E93AA28E7}"/>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946431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ECE6-B9A1-EDF7-37AD-B599EF03A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D04200-36F7-9A39-8F97-4B72E240A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351739-9795-097F-D9DA-28986051F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22699-1F4B-C71B-AB0C-A035543156E3}"/>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6" name="Footer Placeholder 5">
            <a:extLst>
              <a:ext uri="{FF2B5EF4-FFF2-40B4-BE49-F238E27FC236}">
                <a16:creationId xmlns:a16="http://schemas.microsoft.com/office/drawing/2014/main" id="{1BB9BB01-4FCF-E2A3-0E6D-5CAFBE5BEC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5C7B82-B104-7718-C400-65944C53B075}"/>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24027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CC8E-2478-590A-20C8-300406E49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CB29E7-B6F0-A7EE-541C-6699FA135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3DE850-4B76-9A11-E3C5-3ACFF4276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70453-0B78-447A-DAB7-A9EC17DCFD9D}"/>
              </a:ext>
            </a:extLst>
          </p:cNvPr>
          <p:cNvSpPr>
            <a:spLocks noGrp="1"/>
          </p:cNvSpPr>
          <p:nvPr>
            <p:ph type="dt" sz="half" idx="10"/>
          </p:nvPr>
        </p:nvSpPr>
        <p:spPr/>
        <p:txBody>
          <a:bodyPr/>
          <a:lstStyle/>
          <a:p>
            <a:fld id="{02DBE15D-6374-4977-B1A4-709EFAB4AD24}" type="datetimeFigureOut">
              <a:rPr lang="en-GB" smtClean="0"/>
              <a:t>23/01/2025</a:t>
            </a:fld>
            <a:endParaRPr lang="en-GB"/>
          </a:p>
        </p:txBody>
      </p:sp>
      <p:sp>
        <p:nvSpPr>
          <p:cNvPr id="6" name="Footer Placeholder 5">
            <a:extLst>
              <a:ext uri="{FF2B5EF4-FFF2-40B4-BE49-F238E27FC236}">
                <a16:creationId xmlns:a16="http://schemas.microsoft.com/office/drawing/2014/main" id="{8BA87891-07C6-284A-C519-5F3749DE5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14906-B755-63FB-7C48-334B72464A31}"/>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05011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886E5-19BD-EE26-DD03-FB5B21CF0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4CCDA8-FF67-81C8-7E11-D4BA9BC5C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7EBFB-6333-3633-9CC2-2BF7A5E50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DBE15D-6374-4977-B1A4-709EFAB4AD24}" type="datetimeFigureOut">
              <a:rPr lang="en-GB" smtClean="0"/>
              <a:t>23/01/2025</a:t>
            </a:fld>
            <a:endParaRPr lang="en-GB"/>
          </a:p>
        </p:txBody>
      </p:sp>
      <p:sp>
        <p:nvSpPr>
          <p:cNvPr id="5" name="Footer Placeholder 4">
            <a:extLst>
              <a:ext uri="{FF2B5EF4-FFF2-40B4-BE49-F238E27FC236}">
                <a16:creationId xmlns:a16="http://schemas.microsoft.com/office/drawing/2014/main" id="{DDE4EE75-BE53-706E-1E1D-C7AD84466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816C91C-6338-A486-9726-D1DA1CAD4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BB5880-CB2C-4D18-A799-4FF6EE10B596}" type="slidenum">
              <a:rPr lang="en-GB" smtClean="0"/>
              <a:t>‹#›</a:t>
            </a:fld>
            <a:endParaRPr lang="en-GB"/>
          </a:p>
        </p:txBody>
      </p:sp>
    </p:spTree>
    <p:extLst>
      <p:ext uri="{BB962C8B-B14F-4D97-AF65-F5344CB8AC3E}">
        <p14:creationId xmlns:p14="http://schemas.microsoft.com/office/powerpoint/2010/main" val="39240933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655" r:id="rId7"/>
    <p:sldLayoutId id="2147483727" r:id="rId8"/>
    <p:sldLayoutId id="2147483728" r:id="rId9"/>
    <p:sldLayoutId id="2147483729" r:id="rId10"/>
    <p:sldLayoutId id="2147483730" r:id="rId11"/>
    <p:sldLayoutId id="2147483660" r:id="rId12"/>
    <p:sldLayoutId id="214748373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718" r:id="rId11"/>
    <p:sldLayoutId id="2147483661" r:id="rId12"/>
    <p:sldLayoutId id="214748371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youtu.be/1WchgajHiU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youtu.be/rWuKYuEOI9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0.jpeg"/><Relationship Id="rId7"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60.jpeg"/><Relationship Id="rId9"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diagramQuickStyle" Target="../diagrams/quickStyle2.xml"/><Relationship Id="rId12"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88.png"/><Relationship Id="rId5" Type="http://schemas.openxmlformats.org/officeDocument/2006/relationships/diagramData" Target="../diagrams/data2.xml"/><Relationship Id="rId10" Type="http://schemas.openxmlformats.org/officeDocument/2006/relationships/image" Target="../media/image87.png"/><Relationship Id="rId4" Type="http://schemas.openxmlformats.org/officeDocument/2006/relationships/image" Target="../media/image86.png"/><Relationship Id="rId9" Type="http://schemas.microsoft.com/office/2007/relationships/diagramDrawing" Target="../diagrams/drawing2.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sv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0.jpeg"/><Relationship Id="rId7" Type="http://schemas.openxmlformats.org/officeDocument/2006/relationships/diagramQuickStyle" Target="../diagrams/quickStyle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4.jpeg"/><Relationship Id="rId9" Type="http://schemas.microsoft.com/office/2007/relationships/diagramDrawing" Target="../diagrams/drawing3.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s://osow-brent.co.uk/carbon-neutral-2030/procurement/" TargetMode="External"/></Relationships>
</file>

<file path=ppt/slides/_rels/slide46.xml.rels><?xml version="1.0" encoding="UTF-8" standalone="yes"?>
<Relationships xmlns="http://schemas.openxmlformats.org/package/2006/relationships"><Relationship Id="rId3" Type="http://schemas.microsoft.com/office/2018/10/relationships/comments" Target="../comments/modernComment_9BC_C07CEC2F.xml"/><Relationship Id="rId7"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4.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99A_F2BAC99B.xml"/><Relationship Id="rId7"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4.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1.xml.rels><?xml version="1.0" encoding="UTF-8" standalone="yes"?>
<Relationships xmlns="http://schemas.openxmlformats.org/package/2006/relationships"><Relationship Id="rId2" Type="http://schemas.openxmlformats.org/officeDocument/2006/relationships/hyperlink" Target="https://youtu.be/a4lvkZIKs14"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hyperlink" Target="http://www.osow-leicester.co.uk"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hyperlink" Target="http://www.letsgozero.org/join"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18" Type="http://schemas.openxmlformats.org/officeDocument/2006/relationships/image" Target="../media/image150.png"/><Relationship Id="rId26" Type="http://schemas.openxmlformats.org/officeDocument/2006/relationships/image" Target="../media/image157.jpeg"/><Relationship Id="rId3" Type="http://schemas.openxmlformats.org/officeDocument/2006/relationships/image" Target="../media/image135.png"/><Relationship Id="rId21" Type="http://schemas.openxmlformats.org/officeDocument/2006/relationships/image" Target="../media/image152.png"/><Relationship Id="rId34" Type="http://schemas.openxmlformats.org/officeDocument/2006/relationships/image" Target="../media/image165.png"/><Relationship Id="rId7" Type="http://schemas.openxmlformats.org/officeDocument/2006/relationships/image" Target="../media/image139.png"/><Relationship Id="rId12" Type="http://schemas.openxmlformats.org/officeDocument/2006/relationships/image" Target="../media/image144.jpeg"/><Relationship Id="rId17" Type="http://schemas.openxmlformats.org/officeDocument/2006/relationships/image" Target="../media/image149.png"/><Relationship Id="rId25" Type="http://schemas.openxmlformats.org/officeDocument/2006/relationships/image" Target="../media/image156.png"/><Relationship Id="rId33" Type="http://schemas.openxmlformats.org/officeDocument/2006/relationships/image" Target="../media/image164.jpeg"/><Relationship Id="rId2" Type="http://schemas.openxmlformats.org/officeDocument/2006/relationships/notesSlide" Target="../notesSlides/notesSlide21.xml"/><Relationship Id="rId16" Type="http://schemas.openxmlformats.org/officeDocument/2006/relationships/image" Target="../media/image148.png"/><Relationship Id="rId20" Type="http://schemas.openxmlformats.org/officeDocument/2006/relationships/image" Target="../media/image151.png"/><Relationship Id="rId29"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143.png"/><Relationship Id="rId24" Type="http://schemas.openxmlformats.org/officeDocument/2006/relationships/image" Target="../media/image155.jpeg"/><Relationship Id="rId32" Type="http://schemas.openxmlformats.org/officeDocument/2006/relationships/image" Target="../media/image163.jpe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4.png"/><Relationship Id="rId28" Type="http://schemas.openxmlformats.org/officeDocument/2006/relationships/image" Target="../media/image159.png"/><Relationship Id="rId10" Type="http://schemas.openxmlformats.org/officeDocument/2006/relationships/image" Target="../media/image142.png"/><Relationship Id="rId19" Type="http://schemas.openxmlformats.org/officeDocument/2006/relationships/image" Target="../media/image2.png"/><Relationship Id="rId31" Type="http://schemas.openxmlformats.org/officeDocument/2006/relationships/image" Target="../media/image162.png"/><Relationship Id="rId4" Type="http://schemas.openxmlformats.org/officeDocument/2006/relationships/image" Target="../media/image136.jpe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3.jpeg"/><Relationship Id="rId27" Type="http://schemas.openxmlformats.org/officeDocument/2006/relationships/image" Target="../media/image158.png"/><Relationship Id="rId30" Type="http://schemas.openxmlformats.org/officeDocument/2006/relationships/image" Target="../media/image161.jpeg"/><Relationship Id="rId35" Type="http://schemas.openxmlformats.org/officeDocument/2006/relationships/image" Target="../media/image166.png"/></Relationships>
</file>

<file path=ppt/slides/_rels/slide5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172.png"/><Relationship Id="rId13" Type="http://schemas.microsoft.com/office/2007/relationships/hdphoto" Target="../media/hdphoto4.wdp"/><Relationship Id="rId3" Type="http://schemas.openxmlformats.org/officeDocument/2006/relationships/image" Target="../media/image169.png"/><Relationship Id="rId7" Type="http://schemas.openxmlformats.org/officeDocument/2006/relationships/image" Target="../media/image171.jpeg"/><Relationship Id="rId12" Type="http://schemas.openxmlformats.org/officeDocument/2006/relationships/image" Target="../media/image175.png"/><Relationship Id="rId17" Type="http://schemas.openxmlformats.org/officeDocument/2006/relationships/image" Target="../media/image2.png"/><Relationship Id="rId2" Type="http://schemas.openxmlformats.org/officeDocument/2006/relationships/notesSlide" Target="../notesSlides/notesSlide23.xml"/><Relationship Id="rId16" Type="http://schemas.openxmlformats.org/officeDocument/2006/relationships/image" Target="../media/image178.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74.png"/><Relationship Id="rId5" Type="http://schemas.openxmlformats.org/officeDocument/2006/relationships/image" Target="../media/image170.png"/><Relationship Id="rId15" Type="http://schemas.openxmlformats.org/officeDocument/2006/relationships/image" Target="../media/image177.png"/><Relationship Id="rId10" Type="http://schemas.openxmlformats.org/officeDocument/2006/relationships/image" Target="../media/image17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76.jpeg"/></Relationships>
</file>

<file path=ppt/slides/_rels/slide59.xml.rels><?xml version="1.0" encoding="UTF-8" standalone="yes"?>
<Relationships xmlns="http://schemas.openxmlformats.org/package/2006/relationships"><Relationship Id="rId13" Type="http://schemas.openxmlformats.org/officeDocument/2006/relationships/image" Target="../media/image189.png"/><Relationship Id="rId18" Type="http://schemas.openxmlformats.org/officeDocument/2006/relationships/image" Target="../media/image194.svg"/><Relationship Id="rId26" Type="http://schemas.openxmlformats.org/officeDocument/2006/relationships/image" Target="../media/image202.svg"/><Relationship Id="rId39" Type="http://schemas.openxmlformats.org/officeDocument/2006/relationships/image" Target="../media/image215.png"/><Relationship Id="rId21" Type="http://schemas.openxmlformats.org/officeDocument/2006/relationships/image" Target="../media/image197.png"/><Relationship Id="rId34" Type="http://schemas.openxmlformats.org/officeDocument/2006/relationships/image" Target="../media/image210.svg"/><Relationship Id="rId42" Type="http://schemas.openxmlformats.org/officeDocument/2006/relationships/image" Target="../media/image218.svg"/><Relationship Id="rId47" Type="http://schemas.openxmlformats.org/officeDocument/2006/relationships/image" Target="../media/image223.png"/><Relationship Id="rId50" Type="http://schemas.openxmlformats.org/officeDocument/2006/relationships/image" Target="../media/image226.svg"/><Relationship Id="rId55" Type="http://schemas.openxmlformats.org/officeDocument/2006/relationships/image" Target="../media/image231.png"/><Relationship Id="rId63" Type="http://schemas.openxmlformats.org/officeDocument/2006/relationships/image" Target="../media/image239.png"/><Relationship Id="rId68" Type="http://schemas.openxmlformats.org/officeDocument/2006/relationships/image" Target="../media/image244.svg"/><Relationship Id="rId76" Type="http://schemas.openxmlformats.org/officeDocument/2006/relationships/image" Target="../media/image252.svg"/><Relationship Id="rId84" Type="http://schemas.openxmlformats.org/officeDocument/2006/relationships/image" Target="../media/image260.svg"/><Relationship Id="rId89" Type="http://schemas.openxmlformats.org/officeDocument/2006/relationships/image" Target="../media/image265.png"/><Relationship Id="rId7" Type="http://schemas.openxmlformats.org/officeDocument/2006/relationships/image" Target="../media/image183.png"/><Relationship Id="rId71" Type="http://schemas.openxmlformats.org/officeDocument/2006/relationships/image" Target="../media/image247.png"/><Relationship Id="rId92" Type="http://schemas.openxmlformats.org/officeDocument/2006/relationships/image" Target="../media/image268.svg"/><Relationship Id="rId2" Type="http://schemas.openxmlformats.org/officeDocument/2006/relationships/notesSlide" Target="../notesSlides/notesSlide24.xml"/><Relationship Id="rId16" Type="http://schemas.openxmlformats.org/officeDocument/2006/relationships/image" Target="../media/image192.svg"/><Relationship Id="rId29" Type="http://schemas.openxmlformats.org/officeDocument/2006/relationships/image" Target="../media/image205.png"/><Relationship Id="rId11" Type="http://schemas.openxmlformats.org/officeDocument/2006/relationships/image" Target="../media/image187.png"/><Relationship Id="rId24" Type="http://schemas.openxmlformats.org/officeDocument/2006/relationships/image" Target="../media/image200.svg"/><Relationship Id="rId32" Type="http://schemas.openxmlformats.org/officeDocument/2006/relationships/image" Target="../media/image208.svg"/><Relationship Id="rId37" Type="http://schemas.openxmlformats.org/officeDocument/2006/relationships/image" Target="../media/image213.png"/><Relationship Id="rId40" Type="http://schemas.openxmlformats.org/officeDocument/2006/relationships/image" Target="../media/image216.svg"/><Relationship Id="rId45" Type="http://schemas.openxmlformats.org/officeDocument/2006/relationships/image" Target="../media/image221.png"/><Relationship Id="rId53" Type="http://schemas.openxmlformats.org/officeDocument/2006/relationships/image" Target="../media/image229.png"/><Relationship Id="rId58" Type="http://schemas.openxmlformats.org/officeDocument/2006/relationships/image" Target="../media/image234.svg"/><Relationship Id="rId66" Type="http://schemas.openxmlformats.org/officeDocument/2006/relationships/image" Target="../media/image242.svg"/><Relationship Id="rId74" Type="http://schemas.openxmlformats.org/officeDocument/2006/relationships/image" Target="../media/image250.svg"/><Relationship Id="rId79" Type="http://schemas.openxmlformats.org/officeDocument/2006/relationships/image" Target="../media/image255.png"/><Relationship Id="rId87" Type="http://schemas.openxmlformats.org/officeDocument/2006/relationships/image" Target="../media/image263.png"/><Relationship Id="rId5" Type="http://schemas.openxmlformats.org/officeDocument/2006/relationships/image" Target="../media/image181.png"/><Relationship Id="rId61" Type="http://schemas.openxmlformats.org/officeDocument/2006/relationships/image" Target="../media/image237.png"/><Relationship Id="rId82" Type="http://schemas.openxmlformats.org/officeDocument/2006/relationships/image" Target="../media/image258.svg"/><Relationship Id="rId90" Type="http://schemas.openxmlformats.org/officeDocument/2006/relationships/image" Target="../media/image266.svg"/><Relationship Id="rId19" Type="http://schemas.openxmlformats.org/officeDocument/2006/relationships/image" Target="../media/image195.png"/><Relationship Id="rId14" Type="http://schemas.openxmlformats.org/officeDocument/2006/relationships/image" Target="../media/image190.svg"/><Relationship Id="rId22" Type="http://schemas.openxmlformats.org/officeDocument/2006/relationships/image" Target="../media/image198.svg"/><Relationship Id="rId27" Type="http://schemas.openxmlformats.org/officeDocument/2006/relationships/image" Target="../media/image203.png"/><Relationship Id="rId30" Type="http://schemas.openxmlformats.org/officeDocument/2006/relationships/image" Target="../media/image206.svg"/><Relationship Id="rId35" Type="http://schemas.openxmlformats.org/officeDocument/2006/relationships/image" Target="../media/image211.png"/><Relationship Id="rId43" Type="http://schemas.openxmlformats.org/officeDocument/2006/relationships/image" Target="../media/image219.png"/><Relationship Id="rId48" Type="http://schemas.openxmlformats.org/officeDocument/2006/relationships/image" Target="../media/image224.svg"/><Relationship Id="rId56" Type="http://schemas.openxmlformats.org/officeDocument/2006/relationships/image" Target="../media/image232.svg"/><Relationship Id="rId64" Type="http://schemas.openxmlformats.org/officeDocument/2006/relationships/image" Target="../media/image240.svg"/><Relationship Id="rId69" Type="http://schemas.openxmlformats.org/officeDocument/2006/relationships/image" Target="../media/image245.png"/><Relationship Id="rId77" Type="http://schemas.openxmlformats.org/officeDocument/2006/relationships/image" Target="../media/image253.png"/><Relationship Id="rId8" Type="http://schemas.openxmlformats.org/officeDocument/2006/relationships/image" Target="../media/image184.svg"/><Relationship Id="rId51" Type="http://schemas.openxmlformats.org/officeDocument/2006/relationships/image" Target="../media/image227.png"/><Relationship Id="rId72" Type="http://schemas.openxmlformats.org/officeDocument/2006/relationships/image" Target="../media/image248.svg"/><Relationship Id="rId80" Type="http://schemas.openxmlformats.org/officeDocument/2006/relationships/image" Target="../media/image256.svg"/><Relationship Id="rId85" Type="http://schemas.openxmlformats.org/officeDocument/2006/relationships/image" Target="../media/image261.png"/><Relationship Id="rId93" Type="http://schemas.openxmlformats.org/officeDocument/2006/relationships/image" Target="../media/image2.png"/><Relationship Id="rId3" Type="http://schemas.openxmlformats.org/officeDocument/2006/relationships/image" Target="../media/image179.png"/><Relationship Id="rId12" Type="http://schemas.openxmlformats.org/officeDocument/2006/relationships/image" Target="../media/image188.svg"/><Relationship Id="rId17" Type="http://schemas.openxmlformats.org/officeDocument/2006/relationships/image" Target="../media/image193.png"/><Relationship Id="rId25" Type="http://schemas.openxmlformats.org/officeDocument/2006/relationships/image" Target="../media/image201.png"/><Relationship Id="rId33" Type="http://schemas.openxmlformats.org/officeDocument/2006/relationships/image" Target="../media/image209.png"/><Relationship Id="rId38" Type="http://schemas.openxmlformats.org/officeDocument/2006/relationships/image" Target="../media/image214.svg"/><Relationship Id="rId46" Type="http://schemas.openxmlformats.org/officeDocument/2006/relationships/image" Target="../media/image222.svg"/><Relationship Id="rId59" Type="http://schemas.openxmlformats.org/officeDocument/2006/relationships/image" Target="../media/image235.png"/><Relationship Id="rId67" Type="http://schemas.openxmlformats.org/officeDocument/2006/relationships/image" Target="../media/image243.png"/><Relationship Id="rId20" Type="http://schemas.openxmlformats.org/officeDocument/2006/relationships/image" Target="../media/image196.svg"/><Relationship Id="rId41" Type="http://schemas.openxmlformats.org/officeDocument/2006/relationships/image" Target="../media/image217.png"/><Relationship Id="rId54" Type="http://schemas.openxmlformats.org/officeDocument/2006/relationships/image" Target="../media/image230.svg"/><Relationship Id="rId62" Type="http://schemas.openxmlformats.org/officeDocument/2006/relationships/image" Target="../media/image238.svg"/><Relationship Id="rId70" Type="http://schemas.openxmlformats.org/officeDocument/2006/relationships/image" Target="../media/image246.svg"/><Relationship Id="rId75" Type="http://schemas.openxmlformats.org/officeDocument/2006/relationships/image" Target="../media/image251.png"/><Relationship Id="rId83" Type="http://schemas.openxmlformats.org/officeDocument/2006/relationships/image" Target="../media/image259.png"/><Relationship Id="rId88" Type="http://schemas.openxmlformats.org/officeDocument/2006/relationships/image" Target="../media/image264.svg"/><Relationship Id="rId91"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182.svg"/><Relationship Id="rId15" Type="http://schemas.openxmlformats.org/officeDocument/2006/relationships/image" Target="../media/image191.png"/><Relationship Id="rId23" Type="http://schemas.openxmlformats.org/officeDocument/2006/relationships/image" Target="../media/image199.png"/><Relationship Id="rId28" Type="http://schemas.openxmlformats.org/officeDocument/2006/relationships/image" Target="../media/image204.svg"/><Relationship Id="rId36" Type="http://schemas.openxmlformats.org/officeDocument/2006/relationships/image" Target="../media/image212.svg"/><Relationship Id="rId49" Type="http://schemas.openxmlformats.org/officeDocument/2006/relationships/image" Target="../media/image225.png"/><Relationship Id="rId57" Type="http://schemas.openxmlformats.org/officeDocument/2006/relationships/image" Target="../media/image233.png"/><Relationship Id="rId10" Type="http://schemas.openxmlformats.org/officeDocument/2006/relationships/image" Target="../media/image186.svg"/><Relationship Id="rId31" Type="http://schemas.openxmlformats.org/officeDocument/2006/relationships/image" Target="../media/image207.png"/><Relationship Id="rId44" Type="http://schemas.openxmlformats.org/officeDocument/2006/relationships/image" Target="../media/image220.svg"/><Relationship Id="rId52" Type="http://schemas.openxmlformats.org/officeDocument/2006/relationships/image" Target="../media/image228.svg"/><Relationship Id="rId60" Type="http://schemas.openxmlformats.org/officeDocument/2006/relationships/image" Target="../media/image236.svg"/><Relationship Id="rId65" Type="http://schemas.openxmlformats.org/officeDocument/2006/relationships/image" Target="../media/image241.png"/><Relationship Id="rId73" Type="http://schemas.openxmlformats.org/officeDocument/2006/relationships/image" Target="../media/image249.png"/><Relationship Id="rId78" Type="http://schemas.openxmlformats.org/officeDocument/2006/relationships/image" Target="../media/image254.svg"/><Relationship Id="rId81" Type="http://schemas.openxmlformats.org/officeDocument/2006/relationships/image" Target="../media/image257.png"/><Relationship Id="rId86" Type="http://schemas.openxmlformats.org/officeDocument/2006/relationships/image" Target="../media/image262.svg"/><Relationship Id="rId4" Type="http://schemas.openxmlformats.org/officeDocument/2006/relationships/image" Target="../media/image180.svg"/><Relationship Id="rId9" Type="http://schemas.openxmlformats.org/officeDocument/2006/relationships/image" Target="../media/image185.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0.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9.png"/><Relationship Id="rId7" Type="http://schemas.openxmlformats.org/officeDocument/2006/relationships/image" Target="../media/image272.png"/><Relationship Id="rId12" Type="http://schemas.openxmlformats.org/officeDocument/2006/relationships/image" Target="../media/image27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energysparks.uk/" TargetMode="External"/><Relationship Id="rId11" Type="http://schemas.openxmlformats.org/officeDocument/2006/relationships/image" Target="../media/image276.png"/><Relationship Id="rId5" Type="http://schemas.openxmlformats.org/officeDocument/2006/relationships/image" Target="../media/image271.png"/><Relationship Id="rId10" Type="http://schemas.openxmlformats.org/officeDocument/2006/relationships/image" Target="../media/image275.jpeg"/><Relationship Id="rId4" Type="http://schemas.openxmlformats.org/officeDocument/2006/relationships/image" Target="../media/image270.jpeg"/><Relationship Id="rId9" Type="http://schemas.openxmlformats.org/officeDocument/2006/relationships/image" Target="../media/image274.jpeg"/></Relationships>
</file>

<file path=ppt/slides/_rels/slide6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hyperlink" Target="https://energysparks.uk/training" TargetMode="External"/><Relationship Id="rId7" Type="http://schemas.openxmlformats.org/officeDocument/2006/relationships/image" Target="../media/image279.jpeg"/><Relationship Id="rId2" Type="http://schemas.openxmlformats.org/officeDocument/2006/relationships/hyperlink" Target="https://energysparks.uk/for-schools" TargetMode="External"/><Relationship Id="rId1" Type="http://schemas.openxmlformats.org/officeDocument/2006/relationships/slideLayout" Target="../slideLayouts/slideLayout2.xml"/><Relationship Id="rId6" Type="http://schemas.openxmlformats.org/officeDocument/2006/relationships/image" Target="../media/image278.jpeg"/><Relationship Id="rId5" Type="http://schemas.openxmlformats.org/officeDocument/2006/relationships/hyperlink" Target="https://energysparks.uk/schools" TargetMode="External"/><Relationship Id="rId4" Type="http://schemas.openxmlformats.org/officeDocument/2006/relationships/hyperlink" Target="https://energysparks.uk/pricing" TargetMode="External"/><Relationship Id="rId9" Type="http://schemas.openxmlformats.org/officeDocument/2006/relationships/image" Target="../media/image2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284.jpeg"/><Relationship Id="rId5" Type="http://schemas.openxmlformats.org/officeDocument/2006/relationships/image" Target="../media/image283.png"/><Relationship Id="rId4" Type="http://schemas.openxmlformats.org/officeDocument/2006/relationships/hyperlink" Target="https://www.gov.uk/guidance/workplace-charging-scheme-for-state-funded-education-institution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hyperlink" Target="https://buyingforschools.blog.gov.uk/2024/11/06/getting-your-school-or-trust-ready-for-new-recycling-regulations/" TargetMode="External"/><Relationship Id="rId1" Type="http://schemas.openxmlformats.org/officeDocument/2006/relationships/slideLayout" Target="../slideLayouts/slideLayout2.xml"/><Relationship Id="rId5" Type="http://schemas.openxmlformats.org/officeDocument/2006/relationships/image" Target="../media/image286.png"/><Relationship Id="rId4" Type="http://schemas.openxmlformats.org/officeDocument/2006/relationships/image" Target="../media/image285.png"/></Relationships>
</file>

<file path=ppt/slides/_rels/slide65.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1.png"/><Relationship Id="rId7" Type="http://schemas.openxmlformats.org/officeDocument/2006/relationships/hyperlink" Target="https://www.stwater.co.uk/about-us/education-zone/secondary-educatio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stwater.co.uk/about-us/education-zone/workshops-and-visits/" TargetMode="External"/><Relationship Id="rId5" Type="http://schemas.openxmlformats.org/officeDocument/2006/relationships/hyperlink" Target="https://www.stwater.co.uk/get-in-touch/business-water-form/" TargetMode="External"/><Relationship Id="rId4" Type="http://schemas.openxmlformats.org/officeDocument/2006/relationships/hyperlink" Target="mailto:supporting-businesses@severntrent.co.uk" TargetMode="External"/><Relationship Id="rId9" Type="http://schemas.openxmlformats.org/officeDocument/2006/relationships/image" Target="../media/image288.jpeg"/></Relationships>
</file>

<file path=ppt/slides/_rels/slide66.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91.jpeg"/><Relationship Id="rId5" Type="http://schemas.openxmlformats.org/officeDocument/2006/relationships/image" Target="../media/image290.jpeg"/><Relationship Id="rId4" Type="http://schemas.openxmlformats.org/officeDocument/2006/relationships/image" Target="../media/image281.png"/></Relationships>
</file>

<file path=ppt/slides/_rels/slide67.xml.rels><?xml version="1.0" encoding="UTF-8" standalone="yes"?>
<Relationships xmlns="http://schemas.openxmlformats.org/package/2006/relationships"><Relationship Id="rId8" Type="http://schemas.openxmlformats.org/officeDocument/2006/relationships/hyperlink" Target="https://treecouncil.org.uk/" TargetMode="External"/><Relationship Id="rId13" Type="http://schemas.openxmlformats.org/officeDocument/2006/relationships/image" Target="../media/image294.png"/><Relationship Id="rId18" Type="http://schemas.openxmlformats.org/officeDocument/2006/relationships/image" Target="../media/image299.png"/><Relationship Id="rId3" Type="http://schemas.openxmlformats.org/officeDocument/2006/relationships/hyperlink" Target="https://www.midlandsnetzerohub.co.uk/" TargetMode="External"/><Relationship Id="rId7" Type="http://schemas.openxmlformats.org/officeDocument/2006/relationships/hyperlink" Target="https://ltl.org.uk/" TargetMode="External"/><Relationship Id="rId12" Type="http://schemas.openxmlformats.org/officeDocument/2006/relationships/image" Target="../media/image293.jpeg"/><Relationship Id="rId17" Type="http://schemas.openxmlformats.org/officeDocument/2006/relationships/image" Target="../media/image298.png"/><Relationship Id="rId2" Type="http://schemas.openxmlformats.org/officeDocument/2006/relationships/notesSlide" Target="../notesSlides/notesSlide28.xml"/><Relationship Id="rId16" Type="http://schemas.openxmlformats.org/officeDocument/2006/relationships/image" Target="../media/image297.png"/><Relationship Id="rId1" Type="http://schemas.openxmlformats.org/officeDocument/2006/relationships/slideLayout" Target="../slideLayouts/slideLayout7.xml"/><Relationship Id="rId6" Type="http://schemas.openxmlformats.org/officeDocument/2006/relationships/hyperlink" Target="https://www.sustainabilitysupportforeducation.org.uk/" TargetMode="External"/><Relationship Id="rId11" Type="http://schemas.openxmlformats.org/officeDocument/2006/relationships/image" Target="../media/image292.jpeg"/><Relationship Id="rId5" Type="http://schemas.openxmlformats.org/officeDocument/2006/relationships/hyperlink" Target="https://climateambassadors.org.uk/" TargetMode="External"/><Relationship Id="rId15" Type="http://schemas.openxmlformats.org/officeDocument/2006/relationships/image" Target="../media/image296.jpeg"/><Relationship Id="rId10" Type="http://schemas.openxmlformats.org/officeDocument/2006/relationships/hyperlink" Target="https://schoolgardening.rhs.org.uk/home" TargetMode="External"/><Relationship Id="rId4" Type="http://schemas.openxmlformats.org/officeDocument/2006/relationships/hyperlink" Target="https://www.retrofitaction.org.uk/" TargetMode="External"/><Relationship Id="rId9" Type="http://schemas.openxmlformats.org/officeDocument/2006/relationships/hyperlink" Target="https://www.wildlifetrusts.org/" TargetMode="External"/><Relationship Id="rId14" Type="http://schemas.openxmlformats.org/officeDocument/2006/relationships/image" Target="../media/image295.jpeg"/></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hyperlink" Target="https://greenfoxcommunityenergy.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schools.leicester.gov.uk/services/environment-health-and-well-being/recycling-for-leicester-schools/" TargetMode="External"/><Relationship Id="rId5" Type="http://schemas.openxmlformats.org/officeDocument/2006/relationships/hyperlink" Target="https://schools.leicester.gov.uk/services/environment-health-and-well-being/walk-to-school-living-streets/" TargetMode="External"/><Relationship Id="rId4" Type="http://schemas.openxmlformats.org/officeDocument/2006/relationships/hyperlink" Target="https://schools.leicester.gov.uk/services/environment-health-and-well-being/sustrans-schools-cycling-officers-leicester/"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2.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03.png"/><Relationship Id="rId4" Type="http://schemas.openxmlformats.org/officeDocument/2006/relationships/hyperlink" Target="http://www.letsgozero.or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png"/><Relationship Id="rId12"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8.png"/><Relationship Id="rId11" Type="http://schemas.openxmlformats.org/officeDocument/2006/relationships/image" Target="../media/image313.png"/><Relationship Id="rId5" Type="http://schemas.openxmlformats.org/officeDocument/2006/relationships/image" Target="../media/image307.png"/><Relationship Id="rId10" Type="http://schemas.openxmlformats.org/officeDocument/2006/relationships/image" Target="../media/image312.png"/><Relationship Id="rId4" Type="http://schemas.openxmlformats.org/officeDocument/2006/relationships/image" Target="../media/image306.png"/><Relationship Id="rId9" Type="http://schemas.openxmlformats.org/officeDocument/2006/relationships/image" Target="../media/image311.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5.png"/><Relationship Id="rId4" Type="http://schemas.openxmlformats.org/officeDocument/2006/relationships/image" Target="../media/image314.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14.jpe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png"/></Relationships>
</file>

<file path=ppt/slides/_rels/slide80.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7.jpe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20.jpe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hyperlink" Target="https://members.ops.ukssn.org/member/documents/category/?categoryid=72355&amp;documentid=57498" TargetMode="Externa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25.jpeg"/><Relationship Id="rId5" Type="http://schemas.openxmlformats.org/officeDocument/2006/relationships/image" Target="../media/image324.jpeg"/><Relationship Id="rId4" Type="http://schemas.openxmlformats.org/officeDocument/2006/relationships/image" Target="../media/image323.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59.jpeg"/></Relationships>
</file>

<file path=ppt/slides/_rels/slide9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29.png"/><Relationship Id="rId5" Type="http://schemas.openxmlformats.org/officeDocument/2006/relationships/image" Target="../media/image328.jpeg"/><Relationship Id="rId4" Type="http://schemas.openxmlformats.org/officeDocument/2006/relationships/hyperlink" Target="mailto:Melanie.Parr@letsgozero.or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hyperlink" Target="https://ops.ukssn.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337.jpeg"/></Relationships>
</file>

<file path=ppt/slides/_rels/slide99.xml.rels><?xml version="1.0" encoding="UTF-8" standalone="yes"?>
<Relationships xmlns="http://schemas.openxmlformats.org/package/2006/relationships"><Relationship Id="rId3" Type="http://schemas.openxmlformats.org/officeDocument/2006/relationships/hyperlink" Target="https://youtu.be/ysa5OBhXz-Q"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sitting at desks&#10;&#10;Description automatically generated">
            <a:extLst>
              <a:ext uri="{FF2B5EF4-FFF2-40B4-BE49-F238E27FC236}">
                <a16:creationId xmlns:a16="http://schemas.microsoft.com/office/drawing/2014/main" id="{95320C8C-DB9B-F18C-DAD9-38E67C3CC3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90"/>
          <a:stretch/>
        </p:blipFill>
        <p:spPr>
          <a:xfrm>
            <a:off x="21941" y="1459541"/>
            <a:ext cx="4063042" cy="5378580"/>
          </a:xfrm>
          <a:prstGeom prst="rect">
            <a:avLst/>
          </a:prstGeom>
        </p:spPr>
      </p:pic>
      <p:pic>
        <p:nvPicPr>
          <p:cNvPr id="5" name="Picture 4" descr="A group of children sitting at desks&#10;&#10;Description automatically generated">
            <a:extLst>
              <a:ext uri="{FF2B5EF4-FFF2-40B4-BE49-F238E27FC236}">
                <a16:creationId xmlns:a16="http://schemas.microsoft.com/office/drawing/2014/main" id="{D1E03883-58BF-FD25-B745-BD028E60D4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108" b="-290"/>
          <a:stretch/>
        </p:blipFill>
        <p:spPr>
          <a:xfrm>
            <a:off x="8101075" y="1459542"/>
            <a:ext cx="4180956" cy="5378580"/>
          </a:xfrm>
          <a:prstGeom prst="rect">
            <a:avLst/>
          </a:prstGeom>
        </p:spPr>
      </p:pic>
      <p:sp>
        <p:nvSpPr>
          <p:cNvPr id="6" name="Rectangle 5">
            <a:extLst>
              <a:ext uri="{FF2B5EF4-FFF2-40B4-BE49-F238E27FC236}">
                <a16:creationId xmlns:a16="http://schemas.microsoft.com/office/drawing/2014/main" id="{2C8F3C75-DFFF-25D4-1DE1-C8A44D8FA45E}"/>
              </a:ext>
            </a:extLst>
          </p:cNvPr>
          <p:cNvSpPr/>
          <p:nvPr/>
        </p:nvSpPr>
        <p:spPr>
          <a:xfrm>
            <a:off x="4117198" y="1512479"/>
            <a:ext cx="3951661" cy="5146738"/>
          </a:xfrm>
          <a:prstGeom prst="rect">
            <a:avLst/>
          </a:prstGeom>
          <a:solidFill>
            <a:srgbClr val="92D050"/>
          </a:solidFill>
          <a:ln>
            <a:solidFill>
              <a:srgbClr val="92D05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07B0B8C-677D-56B7-3228-F4A3C6AC82B7}"/>
              </a:ext>
            </a:extLst>
          </p:cNvPr>
          <p:cNvSpPr txBox="1"/>
          <p:nvPr/>
        </p:nvSpPr>
        <p:spPr>
          <a:xfrm>
            <a:off x="4214190" y="1564243"/>
            <a:ext cx="3844393" cy="4801314"/>
          </a:xfrm>
          <a:prstGeom prst="rect">
            <a:avLst/>
          </a:prstGeom>
          <a:noFill/>
        </p:spPr>
        <p:txBody>
          <a:bodyPr wrap="square" lIns="91440" tIns="45720" rIns="91440" bIns="45720" anchor="t">
            <a:spAutoFit/>
          </a:bodyPr>
          <a:lstStyle/>
          <a:p>
            <a:pPr algn="ctr"/>
            <a:r>
              <a:rPr lang="en-GB" sz="2400" b="1" i="1"/>
              <a:t>‘Your actions matter. No action or voice is too small to make a difference’</a:t>
            </a:r>
          </a:p>
          <a:p>
            <a:pPr algn="ctr"/>
            <a:r>
              <a:rPr lang="en-GB" sz="2000"/>
              <a:t>Vanessa Nakate</a:t>
            </a:r>
          </a:p>
          <a:p>
            <a:pPr algn="ctr"/>
            <a:endParaRPr lang="en-GB" sz="3200"/>
          </a:p>
          <a:p>
            <a:pPr algn="ctr"/>
            <a:endParaRPr lang="en-GB" sz="3200"/>
          </a:p>
          <a:p>
            <a:pPr algn="ctr"/>
            <a:r>
              <a:rPr lang="en-GB" sz="1800" b="1"/>
              <a:t>Brighton &amp; Hove City Council</a:t>
            </a:r>
          </a:p>
          <a:p>
            <a:pPr algn="ctr"/>
            <a:r>
              <a:rPr lang="en-GB" sz="1800"/>
              <a:t>Katie Eberstein and Jonathan Cooper</a:t>
            </a:r>
          </a:p>
          <a:p>
            <a:pPr algn="ctr"/>
            <a:endParaRPr lang="en-GB" sz="1800">
              <a:solidFill>
                <a:schemeClr val="tx1"/>
              </a:solidFill>
            </a:endParaRPr>
          </a:p>
          <a:p>
            <a:pPr algn="ctr"/>
            <a:r>
              <a:rPr lang="en-GB" b="1"/>
              <a:t>Leicester City Council</a:t>
            </a:r>
            <a:endParaRPr lang="en-GB" sz="1800" b="1"/>
          </a:p>
          <a:p>
            <a:pPr algn="ctr"/>
            <a:r>
              <a:rPr lang="en-GB"/>
              <a:t>Marc Tench, Laura Barke, Jasmine Walker</a:t>
            </a:r>
            <a:endParaRPr lang="en-GB" sz="1800"/>
          </a:p>
          <a:p>
            <a:pPr algn="ctr"/>
            <a:endParaRPr lang="en-GB"/>
          </a:p>
        </p:txBody>
      </p:sp>
      <p:grpSp>
        <p:nvGrpSpPr>
          <p:cNvPr id="14" name="Group 13">
            <a:extLst>
              <a:ext uri="{FF2B5EF4-FFF2-40B4-BE49-F238E27FC236}">
                <a16:creationId xmlns:a16="http://schemas.microsoft.com/office/drawing/2014/main" id="{27D8C0D5-D5E6-B433-4DD3-A92A01971D07}"/>
              </a:ext>
            </a:extLst>
          </p:cNvPr>
          <p:cNvGrpSpPr/>
          <p:nvPr/>
        </p:nvGrpSpPr>
        <p:grpSpPr>
          <a:xfrm>
            <a:off x="-6927" y="4907"/>
            <a:ext cx="12288981" cy="1339418"/>
            <a:chOff x="-6927" y="4907"/>
            <a:chExt cx="12288981" cy="1339418"/>
          </a:xfrm>
          <a:solidFill>
            <a:srgbClr val="009C64"/>
          </a:solidFill>
        </p:grpSpPr>
        <p:sp>
          <p:nvSpPr>
            <p:cNvPr id="12" name="Google Shape;101;p1">
              <a:extLst>
                <a:ext uri="{FF2B5EF4-FFF2-40B4-BE49-F238E27FC236}">
                  <a16:creationId xmlns:a16="http://schemas.microsoft.com/office/drawing/2014/main" id="{6BB60234-5E68-80B6-175B-F0FDF0A189D0}"/>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1800">
                  <a:latin typeface="Arial" panose="020B0604020202020204" pitchFamily="34" charset="0"/>
                  <a:cs typeface="Arial" panose="020B0604020202020204" pitchFamily="34" charset="0"/>
                </a:rPr>
                <a:t> </a:t>
              </a:r>
              <a:r>
                <a:rPr lang="en-GB" sz="4400" b="1">
                  <a:latin typeface="Arial" panose="020B0604020202020204" pitchFamily="34" charset="0"/>
                  <a:cs typeface="Arial" panose="020B0604020202020204" pitchFamily="34" charset="0"/>
                </a:rPr>
                <a:t>Our Schools, Our World</a:t>
              </a:r>
              <a:endParaRPr lang="en-GB" sz="4400">
                <a:latin typeface="Arial" panose="020B0604020202020204" pitchFamily="34" charset="0"/>
                <a:cs typeface="Arial" panose="020B0604020202020204" pitchFamily="34" charset="0"/>
              </a:endParaRPr>
            </a:p>
          </p:txBody>
        </p:sp>
        <p:pic>
          <p:nvPicPr>
            <p:cNvPr id="13" name="Picture 12" descr="A black text on a white background&#10;&#10;Description automatically generated">
              <a:extLst>
                <a:ext uri="{FF2B5EF4-FFF2-40B4-BE49-F238E27FC236}">
                  <a16:creationId xmlns:a16="http://schemas.microsoft.com/office/drawing/2014/main" id="{B553C3C6-C8A0-CD57-6443-3257B5C780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394856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8" name="Google Shape;209;p6" descr="A collage of images of food and drinks&#10;&#10;Description automatically generated">
            <a:extLst>
              <a:ext uri="{FF2B5EF4-FFF2-40B4-BE49-F238E27FC236}">
                <a16:creationId xmlns:a16="http://schemas.microsoft.com/office/drawing/2014/main" id="{C28D0E00-546D-4FF4-425B-0589CEC20EA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9324" y="1344325"/>
            <a:ext cx="11034529" cy="5730623"/>
          </a:xfrm>
          <a:prstGeom prst="rect">
            <a:avLst/>
          </a:prstGeom>
          <a:noFill/>
          <a:ln>
            <a:noFill/>
          </a:ln>
        </p:spPr>
      </p:pic>
      <p:grpSp>
        <p:nvGrpSpPr>
          <p:cNvPr id="12" name="Group 11">
            <a:extLst>
              <a:ext uri="{FF2B5EF4-FFF2-40B4-BE49-F238E27FC236}">
                <a16:creationId xmlns:a16="http://schemas.microsoft.com/office/drawing/2014/main" id="{5D651E9B-52B6-5880-CB0E-2C6A858DF46A}"/>
              </a:ext>
            </a:extLst>
          </p:cNvPr>
          <p:cNvGrpSpPr/>
          <p:nvPr/>
        </p:nvGrpSpPr>
        <p:grpSpPr>
          <a:xfrm>
            <a:off x="-6927" y="4907"/>
            <a:ext cx="12288981" cy="1339418"/>
            <a:chOff x="-6927" y="4907"/>
            <a:chExt cx="12288981" cy="1339418"/>
          </a:xfrm>
          <a:solidFill>
            <a:srgbClr val="CCCD01"/>
          </a:solidFill>
        </p:grpSpPr>
        <p:sp>
          <p:nvSpPr>
            <p:cNvPr id="13" name="Google Shape;101;p1">
              <a:extLst>
                <a:ext uri="{FF2B5EF4-FFF2-40B4-BE49-F238E27FC236}">
                  <a16:creationId xmlns:a16="http://schemas.microsoft.com/office/drawing/2014/main" id="{ED980E16-EC7C-1343-3033-2C3F8D705F8E}"/>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6 Themes </a:t>
              </a:r>
            </a:p>
          </p:txBody>
        </p:sp>
        <p:pic>
          <p:nvPicPr>
            <p:cNvPr id="14" name="Picture 13" descr="A black text on a white background&#10;&#10;Description automatically generated">
              <a:extLst>
                <a:ext uri="{FF2B5EF4-FFF2-40B4-BE49-F238E27FC236}">
                  <a16:creationId xmlns:a16="http://schemas.microsoft.com/office/drawing/2014/main" id="{846231E0-71A6-B06E-123A-F67D826535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40715447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66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3A40B00E-1536-1E2D-11CA-6AF7BD78121B}"/>
              </a:ext>
            </a:extLst>
          </p:cNvPr>
          <p:cNvPicPr>
            <a:picLocks noChangeAspect="1"/>
          </p:cNvPicPr>
          <p:nvPr/>
        </p:nvPicPr>
        <p:blipFill>
          <a:blip r:embed="rId2"/>
          <a:stretch>
            <a:fillRect/>
          </a:stretch>
        </p:blipFill>
        <p:spPr>
          <a:xfrm>
            <a:off x="6929438" y="104775"/>
            <a:ext cx="4962525" cy="1143000"/>
          </a:xfrm>
          <a:prstGeom prst="rect">
            <a:avLst/>
          </a:prstGeom>
        </p:spPr>
      </p:pic>
      <p:grpSp>
        <p:nvGrpSpPr>
          <p:cNvPr id="3" name="Group 2">
            <a:extLst>
              <a:ext uri="{FF2B5EF4-FFF2-40B4-BE49-F238E27FC236}">
                <a16:creationId xmlns:a16="http://schemas.microsoft.com/office/drawing/2014/main" id="{A3F8CE69-86D0-C21E-02FA-1BE61EF176BB}"/>
              </a:ext>
            </a:extLst>
          </p:cNvPr>
          <p:cNvGrpSpPr/>
          <p:nvPr/>
        </p:nvGrpSpPr>
        <p:grpSpPr>
          <a:xfrm>
            <a:off x="-6927" y="4907"/>
            <a:ext cx="12288981" cy="1339418"/>
            <a:chOff x="-6927" y="4907"/>
            <a:chExt cx="12288981" cy="1339418"/>
          </a:xfrm>
          <a:solidFill>
            <a:srgbClr val="CCCD01"/>
          </a:solidFill>
        </p:grpSpPr>
        <p:sp>
          <p:nvSpPr>
            <p:cNvPr id="5" name="Google Shape;101;p1">
              <a:extLst>
                <a:ext uri="{FF2B5EF4-FFF2-40B4-BE49-F238E27FC236}">
                  <a16:creationId xmlns:a16="http://schemas.microsoft.com/office/drawing/2014/main" id="{0AB8152C-1093-439D-E2E0-A53C5DFCE403}"/>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2 Year Rolling Programme</a:t>
              </a:r>
            </a:p>
          </p:txBody>
        </p:sp>
        <p:pic>
          <p:nvPicPr>
            <p:cNvPr id="6" name="Picture 5" descr="A black text on a white background&#10;&#10;Description automatically generated">
              <a:extLst>
                <a:ext uri="{FF2B5EF4-FFF2-40B4-BE49-F238E27FC236}">
                  <a16:creationId xmlns:a16="http://schemas.microsoft.com/office/drawing/2014/main" id="{488C7EF2-7B94-0734-3012-583C75EE04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AF61F65F-AA62-B7D1-5C55-B412715F223C}"/>
              </a:ext>
            </a:extLst>
          </p:cNvPr>
          <p:cNvSpPr txBox="1"/>
          <p:nvPr/>
        </p:nvSpPr>
        <p:spPr>
          <a:xfrm>
            <a:off x="801414" y="1813034"/>
            <a:ext cx="10510344" cy="135421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Curriculum</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Concepts, Greening, Nature Connection</a:t>
            </a:r>
          </a:p>
          <a:p>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40D839-3A9C-E608-77A6-B6E1C4D65978}"/>
              </a:ext>
            </a:extLst>
          </p:cNvPr>
          <p:cNvSpPr txBox="1"/>
          <p:nvPr/>
        </p:nvSpPr>
        <p:spPr>
          <a:xfrm>
            <a:off x="797695" y="4821620"/>
            <a:ext cx="10514063" cy="1354217"/>
          </a:xfrm>
          <a:prstGeom prst="rect">
            <a:avLst/>
          </a:prstGeom>
          <a:solidFill>
            <a:srgbClr val="F4E7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School Operations</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Working towards Zero Carbon</a:t>
            </a:r>
            <a:endParaRPr lang="en-US">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5E2D0B-BE54-618C-C5F8-A8571D2FB300}"/>
              </a:ext>
            </a:extLst>
          </p:cNvPr>
          <p:cNvSpPr txBox="1"/>
          <p:nvPr/>
        </p:nvSpPr>
        <p:spPr>
          <a:xfrm>
            <a:off x="797695"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1</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7E7D27-73F1-AC7D-BB87-2A7D1779A5C2}"/>
              </a:ext>
            </a:extLst>
          </p:cNvPr>
          <p:cNvSpPr txBox="1"/>
          <p:nvPr/>
        </p:nvSpPr>
        <p:spPr>
          <a:xfrm>
            <a:off x="2653861"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2</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399CDF4-EE77-287F-D613-AB89C9BD188D}"/>
              </a:ext>
            </a:extLst>
          </p:cNvPr>
          <p:cNvSpPr txBox="1"/>
          <p:nvPr/>
        </p:nvSpPr>
        <p:spPr>
          <a:xfrm>
            <a:off x="4493171"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3</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C1BE1DD-273F-FCF8-CF14-0241002AB7D8}"/>
              </a:ext>
            </a:extLst>
          </p:cNvPr>
          <p:cNvSpPr txBox="1"/>
          <p:nvPr/>
        </p:nvSpPr>
        <p:spPr>
          <a:xfrm>
            <a:off x="6208003"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4</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3743BA-8E47-6C33-A6EE-BE3963B43FFA}"/>
              </a:ext>
            </a:extLst>
          </p:cNvPr>
          <p:cNvSpPr txBox="1"/>
          <p:nvPr/>
        </p:nvSpPr>
        <p:spPr>
          <a:xfrm>
            <a:off x="7990419" y="3310757"/>
            <a:ext cx="160208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5</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CB1DE04-3D43-9EBA-2FDD-4A76A2B7588E}"/>
              </a:ext>
            </a:extLst>
          </p:cNvPr>
          <p:cNvSpPr txBox="1"/>
          <p:nvPr/>
        </p:nvSpPr>
        <p:spPr>
          <a:xfrm>
            <a:off x="9792794" y="3310757"/>
            <a:ext cx="151896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6</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431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B0A5318-BE9F-E552-032E-89B4A7B957F6}"/>
              </a:ext>
            </a:extLst>
          </p:cNvPr>
          <p:cNvSpPr txBox="1"/>
          <p:nvPr/>
        </p:nvSpPr>
        <p:spPr>
          <a:xfrm>
            <a:off x="11323674" y="58479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9" name="TextBox 18">
            <a:extLst>
              <a:ext uri="{FF2B5EF4-FFF2-40B4-BE49-F238E27FC236}">
                <a16:creationId xmlns:a16="http://schemas.microsoft.com/office/drawing/2014/main" id="{C2C75749-9056-1E30-F04A-D7A570614955}"/>
              </a:ext>
            </a:extLst>
          </p:cNvPr>
          <p:cNvSpPr txBox="1"/>
          <p:nvPr/>
        </p:nvSpPr>
        <p:spPr>
          <a:xfrm>
            <a:off x="280277" y="292394"/>
            <a:ext cx="3896062" cy="1077218"/>
          </a:xfrm>
          <a:prstGeom prst="rect">
            <a:avLst/>
          </a:prstGeom>
          <a:noFill/>
        </p:spPr>
        <p:txBody>
          <a:bodyPr wrap="square" lIns="91440" tIns="45720" rIns="91440" bIns="45720" rtlCol="0" anchor="t">
            <a:spAutoFit/>
          </a:bodyPr>
          <a:lstStyle/>
          <a:p>
            <a:r>
              <a:rPr lang="en-GB" sz="4000" b="1">
                <a:latin typeface="Arial" panose="020B0604020202020204" pitchFamily="34" charset="0"/>
                <a:cs typeface="Arial" panose="020B0604020202020204" pitchFamily="34" charset="0"/>
              </a:rPr>
              <a:t>The process</a:t>
            </a:r>
          </a:p>
          <a:p>
            <a:endParaRPr lang="en-GB" sz="240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1781C01D-C11C-4FD1-81BB-0FFE2BDC9FDF}"/>
              </a:ext>
            </a:extLst>
          </p:cNvPr>
          <p:cNvGrpSpPr/>
          <p:nvPr/>
        </p:nvGrpSpPr>
        <p:grpSpPr>
          <a:xfrm>
            <a:off x="2606844" y="358260"/>
            <a:ext cx="6124272" cy="6138073"/>
            <a:chOff x="3952567" y="330851"/>
            <a:chExt cx="6119410" cy="6138073"/>
          </a:xfrm>
        </p:grpSpPr>
        <p:grpSp>
          <p:nvGrpSpPr>
            <p:cNvPr id="17" name="Group 16">
              <a:extLst>
                <a:ext uri="{FF2B5EF4-FFF2-40B4-BE49-F238E27FC236}">
                  <a16:creationId xmlns:a16="http://schemas.microsoft.com/office/drawing/2014/main" id="{8B53AB91-0550-DDAE-5D0E-1040F08E3744}"/>
                </a:ext>
              </a:extLst>
            </p:cNvPr>
            <p:cNvGrpSpPr/>
            <p:nvPr/>
          </p:nvGrpSpPr>
          <p:grpSpPr>
            <a:xfrm>
              <a:off x="3952567" y="330851"/>
              <a:ext cx="6119410" cy="6138073"/>
              <a:chOff x="2813196" y="159488"/>
              <a:chExt cx="6565607" cy="6539024"/>
            </a:xfrm>
          </p:grpSpPr>
          <p:grpSp>
            <p:nvGrpSpPr>
              <p:cNvPr id="15" name="Group 14">
                <a:extLst>
                  <a:ext uri="{FF2B5EF4-FFF2-40B4-BE49-F238E27FC236}">
                    <a16:creationId xmlns:a16="http://schemas.microsoft.com/office/drawing/2014/main" id="{AF7435CF-6017-B707-6ADD-CDBCF9EA7A46}"/>
                  </a:ext>
                </a:extLst>
              </p:cNvPr>
              <p:cNvGrpSpPr/>
              <p:nvPr/>
            </p:nvGrpSpPr>
            <p:grpSpPr>
              <a:xfrm>
                <a:off x="2813196" y="159488"/>
                <a:ext cx="6565607" cy="6539024"/>
                <a:chOff x="2383464" y="-26583"/>
                <a:chExt cx="6565607" cy="6539024"/>
              </a:xfrm>
            </p:grpSpPr>
            <p:sp>
              <p:nvSpPr>
                <p:cNvPr id="20" name="Oval 19">
                  <a:extLst>
                    <a:ext uri="{FF2B5EF4-FFF2-40B4-BE49-F238E27FC236}">
                      <a16:creationId xmlns:a16="http://schemas.microsoft.com/office/drawing/2014/main" id="{A3978CF7-1D34-1875-B34B-856E175DA5FB}"/>
                    </a:ext>
                  </a:extLst>
                </p:cNvPr>
                <p:cNvSpPr/>
                <p:nvPr/>
              </p:nvSpPr>
              <p:spPr>
                <a:xfrm>
                  <a:off x="2383464" y="-26583"/>
                  <a:ext cx="6565607" cy="653902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ircle: Hollow 17">
                  <a:extLst>
                    <a:ext uri="{FF2B5EF4-FFF2-40B4-BE49-F238E27FC236}">
                      <a16:creationId xmlns:a16="http://schemas.microsoft.com/office/drawing/2014/main" id="{906D1AF5-331D-B5C9-C846-C443D1A9895C}"/>
                    </a:ext>
                  </a:extLst>
                </p:cNvPr>
                <p:cNvSpPr/>
                <p:nvPr/>
              </p:nvSpPr>
              <p:spPr>
                <a:xfrm>
                  <a:off x="2711303" y="265812"/>
                  <a:ext cx="5847909" cy="5892210"/>
                </a:xfrm>
                <a:prstGeom prst="donut">
                  <a:avLst/>
                </a:prstGeom>
                <a:solidFill>
                  <a:srgbClr val="00C7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Oval 3">
                  <a:extLst>
                    <a:ext uri="{FF2B5EF4-FFF2-40B4-BE49-F238E27FC236}">
                      <a16:creationId xmlns:a16="http://schemas.microsoft.com/office/drawing/2014/main" id="{B1F72574-307B-D47C-5035-3E37C3C760FC}"/>
                    </a:ext>
                  </a:extLst>
                </p:cNvPr>
                <p:cNvSpPr/>
                <p:nvPr/>
              </p:nvSpPr>
              <p:spPr>
                <a:xfrm>
                  <a:off x="3765697" y="1302488"/>
                  <a:ext cx="3827720" cy="3925186"/>
                </a:xfrm>
                <a:prstGeom prst="ellipse">
                  <a:avLst/>
                </a:prstGeom>
                <a:solidFill>
                  <a:srgbClr val="00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cs typeface="Calibri"/>
                    </a:rPr>
                    <a:t>School</a:t>
                  </a:r>
                  <a:endParaRPr lang="en-GB" sz="3200" b="1">
                    <a:solidFill>
                      <a:schemeClr val="tx1"/>
                    </a:solidFill>
                  </a:endParaRPr>
                </a:p>
              </p:txBody>
            </p:sp>
            <p:sp>
              <p:nvSpPr>
                <p:cNvPr id="5" name="Oval 4">
                  <a:extLst>
                    <a:ext uri="{FF2B5EF4-FFF2-40B4-BE49-F238E27FC236}">
                      <a16:creationId xmlns:a16="http://schemas.microsoft.com/office/drawing/2014/main" id="{FDEB01F4-56FB-CCBF-8D08-671AE8A505F0}"/>
                    </a:ext>
                  </a:extLst>
                </p:cNvPr>
                <p:cNvSpPr/>
                <p:nvPr/>
              </p:nvSpPr>
              <p:spPr>
                <a:xfrm>
                  <a:off x="6396683" y="4084675"/>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0000"/>
                      </a:solidFill>
                      <a:cs typeface="Calibri"/>
                    </a:rPr>
                    <a:t>Launch </a:t>
                  </a:r>
                  <a:endParaRPr lang="en-GB" sz="1100">
                    <a:solidFill>
                      <a:srgbClr val="000000"/>
                    </a:solidFill>
                  </a:endParaRPr>
                </a:p>
              </p:txBody>
            </p:sp>
            <p:sp>
              <p:nvSpPr>
                <p:cNvPr id="6" name="Oval 5">
                  <a:extLst>
                    <a:ext uri="{FF2B5EF4-FFF2-40B4-BE49-F238E27FC236}">
                      <a16:creationId xmlns:a16="http://schemas.microsoft.com/office/drawing/2014/main" id="{FEAC2D10-7A51-913B-AA4C-432905461205}"/>
                    </a:ext>
                  </a:extLst>
                </p:cNvPr>
                <p:cNvSpPr/>
                <p:nvPr/>
              </p:nvSpPr>
              <p:spPr>
                <a:xfrm>
                  <a:off x="3340393" y="176323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p:txBody>
            </p:sp>
            <p:sp>
              <p:nvSpPr>
                <p:cNvPr id="7" name="Oval 6">
                  <a:extLst>
                    <a:ext uri="{FF2B5EF4-FFF2-40B4-BE49-F238E27FC236}">
                      <a16:creationId xmlns:a16="http://schemas.microsoft.com/office/drawing/2014/main" id="{CAD7E17F-E444-FF58-A2B9-E98B857C04F3}"/>
                    </a:ext>
                  </a:extLst>
                </p:cNvPr>
                <p:cNvSpPr/>
                <p:nvPr/>
              </p:nvSpPr>
              <p:spPr>
                <a:xfrm>
                  <a:off x="6937743" y="2817628"/>
                  <a:ext cx="1249325" cy="126704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200">
                    <a:solidFill>
                      <a:schemeClr val="tx1"/>
                    </a:solidFill>
                    <a:cs typeface="Calibri"/>
                  </a:endParaRPr>
                </a:p>
              </p:txBody>
            </p:sp>
            <p:sp>
              <p:nvSpPr>
                <p:cNvPr id="8" name="Oval 7">
                  <a:extLst>
                    <a:ext uri="{FF2B5EF4-FFF2-40B4-BE49-F238E27FC236}">
                      <a16:creationId xmlns:a16="http://schemas.microsoft.com/office/drawing/2014/main" id="{CAECA89D-6BDE-F7B5-8947-E57EF1D020F8}"/>
                    </a:ext>
                  </a:extLst>
                </p:cNvPr>
                <p:cNvSpPr/>
                <p:nvPr/>
              </p:nvSpPr>
              <p:spPr>
                <a:xfrm>
                  <a:off x="4244162" y="78858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endParaRPr>
                </a:p>
              </p:txBody>
            </p:sp>
            <p:sp>
              <p:nvSpPr>
                <p:cNvPr id="9" name="Oval 8">
                  <a:extLst>
                    <a:ext uri="{FF2B5EF4-FFF2-40B4-BE49-F238E27FC236}">
                      <a16:creationId xmlns:a16="http://schemas.microsoft.com/office/drawing/2014/main" id="{FA1D3137-B481-9BF6-D548-2FF201F3E24A}"/>
                    </a:ext>
                  </a:extLst>
                </p:cNvPr>
                <p:cNvSpPr/>
                <p:nvPr/>
              </p:nvSpPr>
              <p:spPr>
                <a:xfrm>
                  <a:off x="5564370" y="699976"/>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Training</a:t>
                  </a:r>
                </a:p>
              </p:txBody>
            </p:sp>
            <p:sp>
              <p:nvSpPr>
                <p:cNvPr id="10" name="Oval 9">
                  <a:extLst>
                    <a:ext uri="{FF2B5EF4-FFF2-40B4-BE49-F238E27FC236}">
                      <a16:creationId xmlns:a16="http://schemas.microsoft.com/office/drawing/2014/main" id="{1B24512C-BE60-20BB-61AF-374FBB347FEF}"/>
                    </a:ext>
                  </a:extLst>
                </p:cNvPr>
                <p:cNvSpPr/>
                <p:nvPr/>
              </p:nvSpPr>
              <p:spPr>
                <a:xfrm>
                  <a:off x="5112489" y="4518837"/>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cs typeface="Calibri"/>
                  </a:endParaRPr>
                </a:p>
              </p:txBody>
            </p:sp>
            <p:sp>
              <p:nvSpPr>
                <p:cNvPr id="11" name="Oval 10">
                  <a:extLst>
                    <a:ext uri="{FF2B5EF4-FFF2-40B4-BE49-F238E27FC236}">
                      <a16:creationId xmlns:a16="http://schemas.microsoft.com/office/drawing/2014/main" id="{E87C91AD-F3CB-67E6-8DEE-60F8BFE9520D}"/>
                    </a:ext>
                  </a:extLst>
                </p:cNvPr>
                <p:cNvSpPr/>
                <p:nvPr/>
              </p:nvSpPr>
              <p:spPr>
                <a:xfrm>
                  <a:off x="3831865" y="417645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p:txBody>
            </p:sp>
            <p:sp>
              <p:nvSpPr>
                <p:cNvPr id="12" name="Oval 11">
                  <a:extLst>
                    <a:ext uri="{FF2B5EF4-FFF2-40B4-BE49-F238E27FC236}">
                      <a16:creationId xmlns:a16="http://schemas.microsoft.com/office/drawing/2014/main" id="{F5CD4B55-88C7-C880-013F-2B1BBF03D822}"/>
                    </a:ext>
                  </a:extLst>
                </p:cNvPr>
                <p:cNvSpPr/>
                <p:nvPr/>
              </p:nvSpPr>
              <p:spPr>
                <a:xfrm>
                  <a:off x="3083442" y="3092302"/>
                  <a:ext cx="1249325" cy="126704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a:p>
                  <a:pPr algn="ctr"/>
                  <a:endParaRPr lang="en-GB" sz="1400">
                    <a:solidFill>
                      <a:schemeClr val="tx1"/>
                    </a:solidFill>
                    <a:cs typeface="Calibri"/>
                  </a:endParaRPr>
                </a:p>
                <a:p>
                  <a:pPr algn="ctr"/>
                  <a:endParaRPr lang="en-GB" sz="1400">
                    <a:cs typeface="Calibri"/>
                  </a:endParaRPr>
                </a:p>
              </p:txBody>
            </p:sp>
            <p:sp>
              <p:nvSpPr>
                <p:cNvPr id="16" name="Oval 15">
                  <a:extLst>
                    <a:ext uri="{FF2B5EF4-FFF2-40B4-BE49-F238E27FC236}">
                      <a16:creationId xmlns:a16="http://schemas.microsoft.com/office/drawing/2014/main" id="{680981F4-307C-3324-3DAB-A2561CC04B0B}"/>
                    </a:ext>
                  </a:extLst>
                </p:cNvPr>
                <p:cNvSpPr/>
                <p:nvPr/>
              </p:nvSpPr>
              <p:spPr>
                <a:xfrm>
                  <a:off x="6574465" y="155058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cs typeface="Calibri"/>
                    </a:rPr>
                    <a:t>Surveys</a:t>
                  </a:r>
                </a:p>
              </p:txBody>
            </p:sp>
            <p:sp>
              <p:nvSpPr>
                <p:cNvPr id="21" name="TextBox 20">
                  <a:extLst>
                    <a:ext uri="{FF2B5EF4-FFF2-40B4-BE49-F238E27FC236}">
                      <a16:creationId xmlns:a16="http://schemas.microsoft.com/office/drawing/2014/main" id="{4FBEE952-7552-19FE-F4C5-567CAF9AE2CD}"/>
                    </a:ext>
                  </a:extLst>
                </p:cNvPr>
                <p:cNvSpPr txBox="1"/>
                <p:nvPr/>
              </p:nvSpPr>
              <p:spPr>
                <a:xfrm>
                  <a:off x="4520818" y="370496"/>
                  <a:ext cx="2416925" cy="3934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School Community</a:t>
                  </a:r>
                  <a:endParaRPr lang="en-GB" b="1"/>
                </a:p>
              </p:txBody>
            </p:sp>
            <p:sp>
              <p:nvSpPr>
                <p:cNvPr id="13" name="Rectangle 12">
                  <a:extLst>
                    <a:ext uri="{FF2B5EF4-FFF2-40B4-BE49-F238E27FC236}">
                      <a16:creationId xmlns:a16="http://schemas.microsoft.com/office/drawing/2014/main" id="{F6296E24-AB62-7AE0-7D8D-F2DC109C1BBC}"/>
                    </a:ext>
                  </a:extLst>
                </p:cNvPr>
                <p:cNvSpPr/>
                <p:nvPr/>
              </p:nvSpPr>
              <p:spPr>
                <a:xfrm rot="5706838">
                  <a:off x="6782955" y="2904216"/>
                  <a:ext cx="2915153" cy="1040767"/>
                </a:xfrm>
                <a:prstGeom prst="rect">
                  <a:avLst/>
                </a:prstGeom>
                <a:noFill/>
              </p:spPr>
              <p:txBody>
                <a:bodyPr wrap="none" lIns="91440" tIns="45720" rIns="91440" bIns="45720">
                  <a:prstTxWarp prst="textArchUp">
                    <a:avLst/>
                  </a:prstTxWarp>
                  <a:spAutoFit/>
                </a:bodyPr>
                <a:lstStyle/>
                <a:p>
                  <a:pPr algn="ctr"/>
                  <a:r>
                    <a:rPr lang="en-US" b="0" cap="none" spc="0">
                      <a:ln w="0"/>
                      <a:solidFill>
                        <a:schemeClr val="tx1"/>
                      </a:solidFill>
                      <a:effectLst>
                        <a:outerShdw blurRad="38100" dist="19050" dir="2700000" algn="tl" rotWithShape="0">
                          <a:schemeClr val="dk1">
                            <a:alpha val="40000"/>
                          </a:schemeClr>
                        </a:outerShdw>
                      </a:effectLst>
                    </a:rPr>
                    <a:t>Local experts and organisations</a:t>
                  </a:r>
                  <a:endParaRPr lang="en-GB" b="0" cap="none" spc="0">
                    <a:ln w="0"/>
                    <a:solidFill>
                      <a:schemeClr val="tx1"/>
                    </a:solidFill>
                    <a:effectLst>
                      <a:outerShdw blurRad="38100" dist="19050" dir="2700000" algn="tl" rotWithShape="0">
                        <a:schemeClr val="dk1">
                          <a:alpha val="40000"/>
                        </a:schemeClr>
                      </a:outerShdw>
                    </a:effectLst>
                  </a:endParaRPr>
                </a:p>
              </p:txBody>
            </p:sp>
          </p:grpSp>
          <p:sp>
            <p:nvSpPr>
              <p:cNvPr id="3" name="Rectangle 2">
                <a:extLst>
                  <a:ext uri="{FF2B5EF4-FFF2-40B4-BE49-F238E27FC236}">
                    <a16:creationId xmlns:a16="http://schemas.microsoft.com/office/drawing/2014/main" id="{8B4BDED0-6F48-2261-6CB1-4153D3B88DF8}"/>
                  </a:ext>
                </a:extLst>
              </p:cNvPr>
              <p:cNvSpPr/>
              <p:nvPr/>
            </p:nvSpPr>
            <p:spPr>
              <a:xfrm rot="16200000">
                <a:off x="1899767" y="2925943"/>
                <a:ext cx="3147068" cy="944089"/>
              </a:xfrm>
              <a:prstGeom prst="rect">
                <a:avLst/>
              </a:prstGeom>
              <a:noFill/>
            </p:spPr>
            <p:txBody>
              <a:bodyPr spcFirstLastPara="1" wrap="none" lIns="91440" tIns="45720" rIns="91440" bIns="45720" numCol="1" anchor="t">
                <a:prstTxWarp prst="textArchUp">
                  <a:avLst/>
                </a:prstTxWarp>
                <a:spAutoFit/>
              </a:bodyPr>
              <a:lstStyle/>
              <a:p>
                <a:pPr algn="ctr"/>
                <a:r>
                  <a:rPr lang="en-US">
                    <a:ln w="0"/>
                    <a:effectLst>
                      <a:outerShdw blurRad="38100" dist="19050" dir="2700000" algn="tl" rotWithShape="0">
                        <a:prstClr val="black">
                          <a:alpha val="40000"/>
                        </a:prstClr>
                      </a:outerShdw>
                    </a:effectLst>
                    <a:cs typeface="Calibri"/>
                  </a:rPr>
                  <a:t>Local Authority</a:t>
                </a:r>
                <a:endParaRPr lang="en-US" b="0" cap="none" spc="0">
                  <a:ln w="0"/>
                  <a:effectLst>
                    <a:outerShdw blurRad="38100" dist="19050" dir="2700000" algn="tl" rotWithShape="0">
                      <a:prstClr val="black">
                        <a:alpha val="40000"/>
                      </a:prstClr>
                    </a:outerShdw>
                  </a:effectLst>
                  <a:cs typeface="Calibri"/>
                </a:endParaRPr>
              </a:p>
            </p:txBody>
          </p:sp>
        </p:grpSp>
        <p:sp>
          <p:nvSpPr>
            <p:cNvPr id="27" name="TextBox 26">
              <a:extLst>
                <a:ext uri="{FF2B5EF4-FFF2-40B4-BE49-F238E27FC236}">
                  <a16:creationId xmlns:a16="http://schemas.microsoft.com/office/drawing/2014/main" id="{5719740F-E218-1843-3D25-5CC40323BEDC}"/>
                </a:ext>
              </a:extLst>
            </p:cNvPr>
            <p:cNvSpPr txBox="1"/>
            <p:nvPr/>
          </p:nvSpPr>
          <p:spPr>
            <a:xfrm>
              <a:off x="8440959" y="3334112"/>
              <a:ext cx="1140744" cy="523220"/>
            </a:xfrm>
            <a:prstGeom prst="rect">
              <a:avLst/>
            </a:prstGeom>
            <a:noFill/>
          </p:spPr>
          <p:txBody>
            <a:bodyPr wrap="square" rtlCol="0">
              <a:spAutoFit/>
            </a:bodyPr>
            <a:lstStyle/>
            <a:p>
              <a:r>
                <a:rPr lang="en-GB" sz="1400"/>
                <a:t>Strategy Group</a:t>
              </a:r>
            </a:p>
          </p:txBody>
        </p:sp>
      </p:grpSp>
      <p:sp>
        <p:nvSpPr>
          <p:cNvPr id="23" name="TextBox 22">
            <a:extLst>
              <a:ext uri="{FF2B5EF4-FFF2-40B4-BE49-F238E27FC236}">
                <a16:creationId xmlns:a16="http://schemas.microsoft.com/office/drawing/2014/main" id="{7D85901B-6C09-C9A1-4CFB-C499575B9A34}"/>
              </a:ext>
            </a:extLst>
          </p:cNvPr>
          <p:cNvSpPr txBox="1"/>
          <p:nvPr/>
        </p:nvSpPr>
        <p:spPr>
          <a:xfrm>
            <a:off x="3811020" y="4729629"/>
            <a:ext cx="1460344" cy="523220"/>
          </a:xfrm>
          <a:prstGeom prst="rect">
            <a:avLst/>
          </a:prstGeom>
          <a:noFill/>
        </p:spPr>
        <p:txBody>
          <a:bodyPr wrap="square" rtlCol="0">
            <a:spAutoFit/>
          </a:bodyPr>
          <a:lstStyle/>
          <a:p>
            <a:pPr algn="ctr"/>
            <a:r>
              <a:rPr lang="en-GB" sz="1400"/>
              <a:t>Curriculum Review</a:t>
            </a:r>
          </a:p>
        </p:txBody>
      </p:sp>
      <p:sp>
        <p:nvSpPr>
          <p:cNvPr id="30" name="TextBox 29">
            <a:extLst>
              <a:ext uri="{FF2B5EF4-FFF2-40B4-BE49-F238E27FC236}">
                <a16:creationId xmlns:a16="http://schemas.microsoft.com/office/drawing/2014/main" id="{B0ABA01C-5C4E-6053-08B9-2E02648F17BF}"/>
              </a:ext>
            </a:extLst>
          </p:cNvPr>
          <p:cNvSpPr txBox="1"/>
          <p:nvPr/>
        </p:nvSpPr>
        <p:spPr>
          <a:xfrm>
            <a:off x="3431615" y="2366542"/>
            <a:ext cx="1337505" cy="584775"/>
          </a:xfrm>
          <a:prstGeom prst="rect">
            <a:avLst/>
          </a:prstGeom>
          <a:noFill/>
        </p:spPr>
        <p:txBody>
          <a:bodyPr wrap="square" rtlCol="0">
            <a:spAutoFit/>
          </a:bodyPr>
          <a:lstStyle/>
          <a:p>
            <a:pPr algn="ctr"/>
            <a:r>
              <a:rPr lang="en-GB" sz="1600"/>
              <a:t>Assemblies + Action</a:t>
            </a:r>
          </a:p>
        </p:txBody>
      </p:sp>
      <p:sp>
        <p:nvSpPr>
          <p:cNvPr id="32" name="TextBox 31">
            <a:extLst>
              <a:ext uri="{FF2B5EF4-FFF2-40B4-BE49-F238E27FC236}">
                <a16:creationId xmlns:a16="http://schemas.microsoft.com/office/drawing/2014/main" id="{4D765E55-F1FB-0CC6-BB4A-4FFB21836E5A}"/>
              </a:ext>
            </a:extLst>
          </p:cNvPr>
          <p:cNvSpPr txBox="1"/>
          <p:nvPr/>
        </p:nvSpPr>
        <p:spPr>
          <a:xfrm>
            <a:off x="4348349" y="1516776"/>
            <a:ext cx="1137701" cy="523220"/>
          </a:xfrm>
          <a:prstGeom prst="rect">
            <a:avLst/>
          </a:prstGeom>
          <a:noFill/>
        </p:spPr>
        <p:txBody>
          <a:bodyPr wrap="square" rtlCol="0">
            <a:spAutoFit/>
          </a:bodyPr>
          <a:lstStyle/>
          <a:p>
            <a:pPr algn="ctr"/>
            <a:r>
              <a:rPr lang="en-GB" sz="1400"/>
              <a:t>Nature Connection</a:t>
            </a:r>
            <a:endParaRPr lang="en-GB" sz="1400">
              <a:cs typeface="Calibri"/>
            </a:endParaRPr>
          </a:p>
        </p:txBody>
      </p:sp>
      <p:sp>
        <p:nvSpPr>
          <p:cNvPr id="33" name="TextBox 32">
            <a:extLst>
              <a:ext uri="{FF2B5EF4-FFF2-40B4-BE49-F238E27FC236}">
                <a16:creationId xmlns:a16="http://schemas.microsoft.com/office/drawing/2014/main" id="{1D73BB4F-6A54-F4FA-7CB8-C8495E451454}"/>
              </a:ext>
            </a:extLst>
          </p:cNvPr>
          <p:cNvSpPr txBox="1"/>
          <p:nvPr/>
        </p:nvSpPr>
        <p:spPr>
          <a:xfrm>
            <a:off x="5205929" y="4866803"/>
            <a:ext cx="1039748" cy="892552"/>
          </a:xfrm>
          <a:prstGeom prst="rect">
            <a:avLst/>
          </a:prstGeom>
          <a:noFill/>
        </p:spPr>
        <p:txBody>
          <a:bodyPr wrap="square" lIns="91440" tIns="45720" rIns="91440" bIns="45720" rtlCol="0" anchor="t">
            <a:spAutoFit/>
          </a:bodyPr>
          <a:lstStyle/>
          <a:p>
            <a:pPr algn="ctr"/>
            <a:r>
              <a:rPr lang="en-GB" sz="1300"/>
              <a:t>Student and stakeholder voice</a:t>
            </a:r>
            <a:endParaRPr lang="en-GB" sz="1300">
              <a:cs typeface="Calibri"/>
            </a:endParaRPr>
          </a:p>
        </p:txBody>
      </p:sp>
      <p:sp>
        <p:nvSpPr>
          <p:cNvPr id="14" name="TextBox 13">
            <a:extLst>
              <a:ext uri="{FF2B5EF4-FFF2-40B4-BE49-F238E27FC236}">
                <a16:creationId xmlns:a16="http://schemas.microsoft.com/office/drawing/2014/main" id="{8290CF22-563F-8EE4-B92A-2410B43FAE45}"/>
              </a:ext>
            </a:extLst>
          </p:cNvPr>
          <p:cNvSpPr txBox="1"/>
          <p:nvPr/>
        </p:nvSpPr>
        <p:spPr>
          <a:xfrm>
            <a:off x="3281774" y="3686755"/>
            <a:ext cx="1076096" cy="523220"/>
          </a:xfrm>
          <a:prstGeom prst="rect">
            <a:avLst/>
          </a:prstGeom>
          <a:noFill/>
        </p:spPr>
        <p:txBody>
          <a:bodyPr wrap="square">
            <a:spAutoFit/>
          </a:bodyPr>
          <a:lstStyle/>
          <a:p>
            <a:pPr algn="ctr"/>
            <a:r>
              <a:rPr lang="en-GB" sz="1400">
                <a:cs typeface="Calibri"/>
              </a:rPr>
              <a:t>Net Zero Audits</a:t>
            </a:r>
          </a:p>
        </p:txBody>
      </p:sp>
      <p:pic>
        <p:nvPicPr>
          <p:cNvPr id="26" name="Picture 25" descr="A black text on a white background&#10;&#10;Description automatically generated">
            <a:extLst>
              <a:ext uri="{FF2B5EF4-FFF2-40B4-BE49-F238E27FC236}">
                <a16:creationId xmlns:a16="http://schemas.microsoft.com/office/drawing/2014/main" id="{C4316406-594E-8C5B-8FA4-4344FDCC2F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solidFill>
            <a:srgbClr val="CCCD01"/>
          </a:solidFill>
        </p:spPr>
      </p:pic>
    </p:spTree>
    <p:extLst>
      <p:ext uri="{BB962C8B-B14F-4D97-AF65-F5344CB8AC3E}">
        <p14:creationId xmlns:p14="http://schemas.microsoft.com/office/powerpoint/2010/main" val="205282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8" name="TextBox 7">
            <a:extLst>
              <a:ext uri="{FF2B5EF4-FFF2-40B4-BE49-F238E27FC236}">
                <a16:creationId xmlns:a16="http://schemas.microsoft.com/office/drawing/2014/main" id="{E9201E53-0E3D-CD16-4C50-E4D7344E17D2}"/>
              </a:ext>
            </a:extLst>
          </p:cNvPr>
          <p:cNvSpPr txBox="1"/>
          <p:nvPr/>
        </p:nvSpPr>
        <p:spPr>
          <a:xfrm>
            <a:off x="8826733" y="2127143"/>
            <a:ext cx="2646447" cy="3970318"/>
          </a:xfrm>
          <a:prstGeom prst="rect">
            <a:avLst/>
          </a:prstGeom>
          <a:noFill/>
        </p:spPr>
        <p:txBody>
          <a:bodyPr wrap="square" lIns="91440" tIns="45720" rIns="91440" bIns="45720" rtlCol="0" anchor="t">
            <a:spAutoFit/>
          </a:bodyPr>
          <a:lstStyle/>
          <a:p>
            <a:r>
              <a:rPr lang="en-GB" sz="3600" b="1">
                <a:solidFill>
                  <a:srgbClr val="000000"/>
                </a:solidFill>
              </a:rPr>
              <a:t>SMART</a:t>
            </a:r>
          </a:p>
          <a:p>
            <a:endParaRPr lang="en-GB" sz="3600">
              <a:solidFill>
                <a:srgbClr val="000000"/>
              </a:solidFill>
            </a:endParaRPr>
          </a:p>
          <a:p>
            <a:r>
              <a:rPr lang="en-GB" sz="3600">
                <a:solidFill>
                  <a:srgbClr val="000000"/>
                </a:solidFill>
              </a:rPr>
              <a:t>Specific</a:t>
            </a:r>
          </a:p>
          <a:p>
            <a:r>
              <a:rPr lang="en-GB" sz="3600">
                <a:solidFill>
                  <a:srgbClr val="000000"/>
                </a:solidFill>
              </a:rPr>
              <a:t>Measurable</a:t>
            </a:r>
          </a:p>
          <a:p>
            <a:r>
              <a:rPr lang="en-GB" sz="3600">
                <a:solidFill>
                  <a:srgbClr val="000000"/>
                </a:solidFill>
              </a:rPr>
              <a:t>Achievable</a:t>
            </a:r>
          </a:p>
          <a:p>
            <a:r>
              <a:rPr lang="en-GB" sz="3600">
                <a:solidFill>
                  <a:srgbClr val="000000"/>
                </a:solidFill>
              </a:rPr>
              <a:t>Relevant</a:t>
            </a:r>
          </a:p>
          <a:p>
            <a:r>
              <a:rPr lang="en-GB" sz="3600">
                <a:solidFill>
                  <a:srgbClr val="000000"/>
                </a:solidFill>
              </a:rPr>
              <a:t>Timetabled</a:t>
            </a:r>
          </a:p>
        </p:txBody>
      </p:sp>
      <p:sp>
        <p:nvSpPr>
          <p:cNvPr id="6" name="Google Shape;101;p1">
            <a:extLst>
              <a:ext uri="{FF2B5EF4-FFF2-40B4-BE49-F238E27FC236}">
                <a16:creationId xmlns:a16="http://schemas.microsoft.com/office/drawing/2014/main" id="{DD0D8B56-BF5F-E7D8-F722-17E1CBC66571}"/>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Planning for Effective Action</a:t>
            </a:r>
          </a:p>
        </p:txBody>
      </p:sp>
      <p:pic>
        <p:nvPicPr>
          <p:cNvPr id="7" name="Picture 6" descr="A black text on a white background&#10;&#10;Description automatically generated">
            <a:extLst>
              <a:ext uri="{FF2B5EF4-FFF2-40B4-BE49-F238E27FC236}">
                <a16:creationId xmlns:a16="http://schemas.microsoft.com/office/drawing/2014/main" id="{C76D9487-2BC3-BE94-8C49-E757263996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solidFill>
            <a:srgbClr val="CCCD01"/>
          </a:solidFill>
        </p:spPr>
      </p:pic>
      <p:graphicFrame>
        <p:nvGraphicFramePr>
          <p:cNvPr id="2" name="Diagram 1">
            <a:extLst>
              <a:ext uri="{FF2B5EF4-FFF2-40B4-BE49-F238E27FC236}">
                <a16:creationId xmlns:a16="http://schemas.microsoft.com/office/drawing/2014/main" id="{A8A1A6BA-CFDF-2525-474C-07F1F77C986C}"/>
              </a:ext>
            </a:extLst>
          </p:cNvPr>
          <p:cNvGraphicFramePr/>
          <p:nvPr>
            <p:extLst>
              <p:ext uri="{D42A27DB-BD31-4B8C-83A1-F6EECF244321}">
                <p14:modId xmlns:p14="http://schemas.microsoft.com/office/powerpoint/2010/main" val="1210410733"/>
              </p:ext>
            </p:extLst>
          </p:nvPr>
        </p:nvGraphicFramePr>
        <p:xfrm>
          <a:off x="567613" y="141734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Oval 10" descr="ction">
            <a:extLst>
              <a:ext uri="{FF2B5EF4-FFF2-40B4-BE49-F238E27FC236}">
                <a16:creationId xmlns:a16="http://schemas.microsoft.com/office/drawing/2014/main" id="{38F64F07-5539-63F7-2C85-A5B82D2D5845}"/>
              </a:ext>
            </a:extLst>
          </p:cNvPr>
          <p:cNvSpPr/>
          <p:nvPr/>
        </p:nvSpPr>
        <p:spPr>
          <a:xfrm>
            <a:off x="3697334" y="3153176"/>
            <a:ext cx="1868557" cy="1918253"/>
          </a:xfrm>
          <a:prstGeom prst="ellipse">
            <a:avLst/>
          </a:prstGeom>
          <a:solidFill>
            <a:srgbClr val="4EA7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Action</a:t>
            </a:r>
          </a:p>
        </p:txBody>
      </p:sp>
    </p:spTree>
    <p:extLst>
      <p:ext uri="{BB962C8B-B14F-4D97-AF65-F5344CB8AC3E}">
        <p14:creationId xmlns:p14="http://schemas.microsoft.com/office/powerpoint/2010/main" val="307900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600">
                  <a:latin typeface="Arial" panose="020B0604020202020204" pitchFamily="34" charset="0"/>
                  <a:cs typeface="Arial" panose="020B0604020202020204" pitchFamily="34" charset="0"/>
                </a:rPr>
                <a:t>Strategy Group</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graphicFrame>
        <p:nvGraphicFramePr>
          <p:cNvPr id="2" name="Table 1">
            <a:extLst>
              <a:ext uri="{FF2B5EF4-FFF2-40B4-BE49-F238E27FC236}">
                <a16:creationId xmlns:a16="http://schemas.microsoft.com/office/drawing/2014/main" id="{7AE4E7D0-11C7-ADB6-42E7-E912B7B9A1D1}"/>
              </a:ext>
            </a:extLst>
          </p:cNvPr>
          <p:cNvGraphicFramePr>
            <a:graphicFrameLocks noGrp="1"/>
          </p:cNvGraphicFramePr>
          <p:nvPr>
            <p:extLst>
              <p:ext uri="{D42A27DB-BD31-4B8C-83A1-F6EECF244321}">
                <p14:modId xmlns:p14="http://schemas.microsoft.com/office/powerpoint/2010/main" val="956063561"/>
              </p:ext>
            </p:extLst>
          </p:nvPr>
        </p:nvGraphicFramePr>
        <p:xfrm>
          <a:off x="175364" y="1483124"/>
          <a:ext cx="11839222" cy="3385312"/>
        </p:xfrm>
        <a:graphic>
          <a:graphicData uri="http://schemas.openxmlformats.org/drawingml/2006/table">
            <a:tbl>
              <a:tblPr firstRow="1" firstCol="1" bandRow="1">
                <a:tableStyleId>{5940675A-B579-460E-94D1-54222C63F5DA}</a:tableStyleId>
              </a:tblPr>
              <a:tblGrid>
                <a:gridCol w="2192055">
                  <a:extLst>
                    <a:ext uri="{9D8B030D-6E8A-4147-A177-3AD203B41FA5}">
                      <a16:colId xmlns:a16="http://schemas.microsoft.com/office/drawing/2014/main" val="3053422148"/>
                    </a:ext>
                  </a:extLst>
                </a:gridCol>
                <a:gridCol w="9647167">
                  <a:extLst>
                    <a:ext uri="{9D8B030D-6E8A-4147-A177-3AD203B41FA5}">
                      <a16:colId xmlns:a16="http://schemas.microsoft.com/office/drawing/2014/main" val="2725704496"/>
                    </a:ext>
                  </a:extLst>
                </a:gridCol>
              </a:tblGrid>
              <a:tr h="810807">
                <a:tc>
                  <a:txBody>
                    <a:bodyPr/>
                    <a:lstStyle/>
                    <a:p>
                      <a:pPr>
                        <a:lnSpc>
                          <a:spcPct val="107000"/>
                        </a:lnSpc>
                        <a:spcAft>
                          <a:spcPts val="800"/>
                        </a:spcAft>
                      </a:pPr>
                      <a:r>
                        <a:rPr lang="en-GB" sz="2400" kern="100">
                          <a:solidFill>
                            <a:schemeClr val="bg1"/>
                          </a:solidFill>
                          <a:effectLst/>
                        </a:rPr>
                        <a:t>Headteacher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b="0" kern="100">
                          <a:solidFill>
                            <a:schemeClr val="tx1"/>
                          </a:solidFill>
                          <a:effectLst/>
                        </a:rPr>
                        <a:t>Lead the vision and strategy</a:t>
                      </a:r>
                    </a:p>
                    <a:p>
                      <a:pPr>
                        <a:lnSpc>
                          <a:spcPct val="107000"/>
                        </a:lnSpc>
                        <a:spcAft>
                          <a:spcPts val="800"/>
                        </a:spcAft>
                      </a:pPr>
                      <a:r>
                        <a:rPr lang="en-GB" sz="2400" b="0" kern="100">
                          <a:solidFill>
                            <a:schemeClr val="tx1"/>
                          </a:solidFill>
                          <a:effectLst/>
                        </a:rPr>
                        <a:t>Facilitate the delivery of OSOW </a:t>
                      </a:r>
                      <a:endParaRPr lang="en-GB" sz="2400" b="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80673042"/>
                  </a:ext>
                </a:extLst>
              </a:tr>
              <a:tr h="678139">
                <a:tc>
                  <a:txBody>
                    <a:bodyPr/>
                    <a:lstStyle/>
                    <a:p>
                      <a:pPr>
                        <a:lnSpc>
                          <a:spcPct val="107000"/>
                        </a:lnSpc>
                        <a:spcAft>
                          <a:spcPts val="800"/>
                        </a:spcAft>
                      </a:pPr>
                      <a:r>
                        <a:rPr lang="en-GB" sz="2400" kern="100">
                          <a:solidFill>
                            <a:schemeClr val="bg1"/>
                          </a:solidFill>
                          <a:effectLst/>
                        </a:rPr>
                        <a:t>Governor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Ensure OSOW is on FGB and committee agendas</a:t>
                      </a:r>
                    </a:p>
                    <a:p>
                      <a:pPr>
                        <a:lnSpc>
                          <a:spcPct val="107000"/>
                        </a:lnSpc>
                        <a:spcAft>
                          <a:spcPts val="800"/>
                        </a:spcAft>
                      </a:pPr>
                      <a:r>
                        <a:rPr lang="en-GB" sz="2400" kern="100">
                          <a:solidFill>
                            <a:schemeClr val="tx1"/>
                          </a:solidFill>
                          <a:effectLst/>
                        </a:rPr>
                        <a:t>Monitoring and evaluation</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72480352"/>
                  </a:ext>
                </a:extLst>
              </a:tr>
              <a:tr h="977051">
                <a:tc>
                  <a:txBody>
                    <a:bodyPr/>
                    <a:lstStyle/>
                    <a:p>
                      <a:pPr>
                        <a:lnSpc>
                          <a:spcPct val="107000"/>
                        </a:lnSpc>
                        <a:spcAft>
                          <a:spcPts val="800"/>
                        </a:spcAft>
                      </a:pPr>
                      <a:r>
                        <a:rPr lang="en-GB" sz="2400" kern="100">
                          <a:solidFill>
                            <a:schemeClr val="bg1"/>
                          </a:solidFill>
                          <a:effectLst/>
                        </a:rPr>
                        <a:t>Senior Programme Lead</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Lead and monitor the implementation of the framework alongside headteacher</a:t>
                      </a:r>
                    </a:p>
                    <a:p>
                      <a:pPr>
                        <a:lnSpc>
                          <a:spcPct val="107000"/>
                        </a:lnSpc>
                        <a:spcAft>
                          <a:spcPts val="800"/>
                        </a:spcAft>
                      </a:pPr>
                      <a:r>
                        <a:rPr lang="en-GB" sz="2400" kern="100">
                          <a:solidFill>
                            <a:schemeClr val="tx1"/>
                          </a:solidFill>
                          <a:effectLst/>
                        </a:rPr>
                        <a:t>Coordinate training and establish links between the school, local organisations and Climate Action Advisors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699769500"/>
                  </a:ext>
                </a:extLst>
              </a:tr>
            </a:tbl>
          </a:graphicData>
        </a:graphic>
      </p:graphicFrame>
    </p:spTree>
    <p:extLst>
      <p:ext uri="{BB962C8B-B14F-4D97-AF65-F5344CB8AC3E}">
        <p14:creationId xmlns:p14="http://schemas.microsoft.com/office/powerpoint/2010/main" val="71919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E616-B8D5-D57D-25C5-77F7D32DAF55}"/>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7EC8DEF4-FAD2-D5B8-3641-31DF7F9056C4}"/>
              </a:ext>
            </a:extLst>
          </p:cNvPr>
          <p:cNvGraphicFramePr>
            <a:graphicFrameLocks noGrp="1"/>
          </p:cNvGraphicFramePr>
          <p:nvPr>
            <p:ph idx="1"/>
            <p:extLst>
              <p:ext uri="{D42A27DB-BD31-4B8C-83A1-F6EECF244321}">
                <p14:modId xmlns:p14="http://schemas.microsoft.com/office/powerpoint/2010/main" val="3611593380"/>
              </p:ext>
            </p:extLst>
          </p:nvPr>
        </p:nvGraphicFramePr>
        <p:xfrm>
          <a:off x="149318" y="1500271"/>
          <a:ext cx="11839222" cy="5138865"/>
        </p:xfrm>
        <a:graphic>
          <a:graphicData uri="http://schemas.openxmlformats.org/drawingml/2006/table">
            <a:tbl>
              <a:tblPr firstRow="1" firstCol="1" bandRow="1">
                <a:tableStyleId>{5940675A-B579-460E-94D1-54222C63F5DA}</a:tableStyleId>
              </a:tblPr>
              <a:tblGrid>
                <a:gridCol w="2192055">
                  <a:extLst>
                    <a:ext uri="{9D8B030D-6E8A-4147-A177-3AD203B41FA5}">
                      <a16:colId xmlns:a16="http://schemas.microsoft.com/office/drawing/2014/main" val="3008887585"/>
                    </a:ext>
                  </a:extLst>
                </a:gridCol>
                <a:gridCol w="9647167">
                  <a:extLst>
                    <a:ext uri="{9D8B030D-6E8A-4147-A177-3AD203B41FA5}">
                      <a16:colId xmlns:a16="http://schemas.microsoft.com/office/drawing/2014/main" val="1477425709"/>
                    </a:ext>
                  </a:extLst>
                </a:gridCol>
              </a:tblGrid>
              <a:tr h="1275963">
                <a:tc>
                  <a:txBody>
                    <a:bodyPr/>
                    <a:lstStyle/>
                    <a:p>
                      <a:pPr>
                        <a:lnSpc>
                          <a:spcPct val="107000"/>
                        </a:lnSpc>
                        <a:spcAft>
                          <a:spcPts val="800"/>
                        </a:spcAft>
                      </a:pPr>
                      <a:r>
                        <a:rPr lang="en-GB" sz="2400" kern="100">
                          <a:solidFill>
                            <a:schemeClr val="bg1"/>
                          </a:solidFill>
                          <a:effectLst/>
                        </a:rPr>
                        <a:t>School Business Manager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Lead on the decarbonisation and procurement element of the Climate Action Plan and support work on biodiversity, adaptation and resilience</a:t>
                      </a:r>
                    </a:p>
                    <a:p>
                      <a:pPr>
                        <a:lnSpc>
                          <a:spcPct val="107000"/>
                        </a:lnSpc>
                        <a:spcAft>
                          <a:spcPts val="800"/>
                        </a:spcAft>
                      </a:pPr>
                      <a:r>
                        <a:rPr lang="en-GB" sz="2400" kern="100">
                          <a:solidFill>
                            <a:schemeClr val="tx1"/>
                          </a:solidFill>
                          <a:effectLst/>
                        </a:rPr>
                        <a:t>Support the implementation of the framework through practical actions e.g. sending out surveys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177835925"/>
                  </a:ext>
                </a:extLst>
              </a:tr>
              <a:tr h="883932">
                <a:tc>
                  <a:txBody>
                    <a:bodyPr/>
                    <a:lstStyle/>
                    <a:p>
                      <a:pPr>
                        <a:lnSpc>
                          <a:spcPct val="107000"/>
                        </a:lnSpc>
                        <a:spcAft>
                          <a:spcPts val="800"/>
                        </a:spcAft>
                      </a:pPr>
                      <a:r>
                        <a:rPr lang="en-GB" sz="2400" kern="100">
                          <a:solidFill>
                            <a:schemeClr val="bg1"/>
                          </a:solidFill>
                          <a:effectLst/>
                        </a:rPr>
                        <a:t>School Site Manager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Provide practical support and advice to the School Business Manager around school operations, identify opportunities to reduce emissions and increase biodiversity in school buildings and grounds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025030673"/>
                  </a:ext>
                </a:extLst>
              </a:tr>
              <a:tr h="1481756">
                <a:tc>
                  <a:txBody>
                    <a:bodyPr/>
                    <a:lstStyle/>
                    <a:p>
                      <a:pPr>
                        <a:lnSpc>
                          <a:spcPct val="107000"/>
                        </a:lnSpc>
                        <a:spcAft>
                          <a:spcPts val="800"/>
                        </a:spcAft>
                      </a:pPr>
                      <a:r>
                        <a:rPr lang="en-GB" sz="2400" kern="100">
                          <a:solidFill>
                            <a:schemeClr val="bg1"/>
                          </a:solidFill>
                          <a:effectLst/>
                        </a:rPr>
                        <a:t>Others e.g. parents, local community, local organisations, young people</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Link schools, families and local communities</a:t>
                      </a:r>
                    </a:p>
                    <a:p>
                      <a:pPr>
                        <a:lnSpc>
                          <a:spcPct val="107000"/>
                        </a:lnSpc>
                        <a:spcAft>
                          <a:spcPts val="800"/>
                        </a:spcAft>
                      </a:pPr>
                      <a:r>
                        <a:rPr lang="en-GB" sz="2400" kern="100">
                          <a:solidFill>
                            <a:schemeClr val="tx1"/>
                          </a:solidFill>
                          <a:effectLst/>
                        </a:rPr>
                        <a:t>Bring in expertise to enrich the strategy</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922039723"/>
                  </a:ext>
                </a:extLst>
              </a:tr>
            </a:tbl>
          </a:graphicData>
        </a:graphic>
      </p:graphicFrame>
      <p:pic>
        <p:nvPicPr>
          <p:cNvPr id="5" name="Picture 4" descr="A black text on a white background&#10;&#10;Description automatically generated">
            <a:extLst>
              <a:ext uri="{FF2B5EF4-FFF2-40B4-BE49-F238E27FC236}">
                <a16:creationId xmlns:a16="http://schemas.microsoft.com/office/drawing/2014/main" id="{0DFF0C1A-724B-2D0A-88D4-DD25CC8C1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BDB25298-09E1-19B0-E2EC-7D1187682D98}"/>
              </a:ext>
            </a:extLst>
          </p:cNvPr>
          <p:cNvGrpSpPr/>
          <p:nvPr/>
        </p:nvGrpSpPr>
        <p:grpSpPr>
          <a:xfrm>
            <a:off x="-6927" y="4907"/>
            <a:ext cx="12288981" cy="1339418"/>
            <a:chOff x="-6927" y="4907"/>
            <a:chExt cx="12288981" cy="1339418"/>
          </a:xfrm>
          <a:solidFill>
            <a:srgbClr val="CCCD01"/>
          </a:solidFill>
        </p:grpSpPr>
        <p:sp>
          <p:nvSpPr>
            <p:cNvPr id="7" name="Google Shape;101;p1">
              <a:extLst>
                <a:ext uri="{FF2B5EF4-FFF2-40B4-BE49-F238E27FC236}">
                  <a16:creationId xmlns:a16="http://schemas.microsoft.com/office/drawing/2014/main" id="{FBAE4717-A0B2-C33D-579E-DAB6A49E237D}"/>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600">
                  <a:latin typeface="Arial" panose="020B0604020202020204" pitchFamily="34" charset="0"/>
                  <a:cs typeface="Arial" panose="020B0604020202020204" pitchFamily="34" charset="0"/>
                </a:rPr>
                <a:t>Strategy Group</a:t>
              </a:r>
            </a:p>
          </p:txBody>
        </p:sp>
        <p:pic>
          <p:nvPicPr>
            <p:cNvPr id="8" name="Picture 7" descr="A black text on a white background&#10;&#10;Description automatically generated">
              <a:extLst>
                <a:ext uri="{FF2B5EF4-FFF2-40B4-BE49-F238E27FC236}">
                  <a16:creationId xmlns:a16="http://schemas.microsoft.com/office/drawing/2014/main" id="{747B9EDF-A85D-BA5A-1FD8-F235D7684B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1126086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A161-E7CF-8564-13BF-462F6A48EF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E977C7-C61B-FC09-51B8-E9CE50D547C1}"/>
              </a:ext>
            </a:extLst>
          </p:cNvPr>
          <p:cNvSpPr>
            <a:spLocks noGrp="1"/>
          </p:cNvSpPr>
          <p:nvPr>
            <p:ph idx="1"/>
          </p:nvPr>
        </p:nvSpPr>
        <p:spPr/>
        <p:txBody>
          <a:bodyPr/>
          <a:lstStyle/>
          <a:p>
            <a:pPr marL="0" indent="0">
              <a:buNone/>
            </a:pPr>
            <a:r>
              <a:rPr lang="en-GB" dirty="0"/>
              <a:t>Embedded video removed for size, find here: </a:t>
            </a:r>
            <a:r>
              <a:rPr lang="en-GB" b="0" i="0" u="none" strike="noStrike" dirty="0">
                <a:effectLst/>
                <a:latin typeface="YouTube Noto"/>
                <a:hlinkClick r:id="rId2"/>
              </a:rPr>
              <a:t>https://youtu.be/1WchgajHiUc</a:t>
            </a:r>
            <a:endParaRPr lang="en-GB" dirty="0"/>
          </a:p>
        </p:txBody>
      </p:sp>
    </p:spTree>
    <p:extLst>
      <p:ext uri="{BB962C8B-B14F-4D97-AF65-F5344CB8AC3E}">
        <p14:creationId xmlns:p14="http://schemas.microsoft.com/office/powerpoint/2010/main" val="723850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600">
                  <a:latin typeface="Arial" panose="020B0604020202020204" pitchFamily="34" charset="0"/>
                  <a:cs typeface="Arial" panose="020B0604020202020204" pitchFamily="34" charset="0"/>
                </a:rPr>
                <a:t>Climate Change Basics</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11" name="TextBox 10">
            <a:extLst>
              <a:ext uri="{FF2B5EF4-FFF2-40B4-BE49-F238E27FC236}">
                <a16:creationId xmlns:a16="http://schemas.microsoft.com/office/drawing/2014/main" id="{8590BA4D-205D-6AEC-C9CF-6B81BB957B26}"/>
              </a:ext>
            </a:extLst>
          </p:cNvPr>
          <p:cNvSpPr txBox="1"/>
          <p:nvPr/>
        </p:nvSpPr>
        <p:spPr>
          <a:xfrm>
            <a:off x="121405" y="1897316"/>
            <a:ext cx="1350738" cy="707886"/>
          </a:xfrm>
          <a:prstGeom prst="rect">
            <a:avLst/>
          </a:prstGeom>
          <a:solidFill>
            <a:srgbClr val="92D050"/>
          </a:solidFill>
        </p:spPr>
        <p:txBody>
          <a:bodyPr wrap="square" rtlCol="0">
            <a:spAutoFit/>
          </a:bodyPr>
          <a:lstStyle/>
          <a:p>
            <a:r>
              <a:rPr lang="en-GB" sz="2000"/>
              <a:t>Human Activity</a:t>
            </a:r>
          </a:p>
        </p:txBody>
      </p:sp>
      <p:sp>
        <p:nvSpPr>
          <p:cNvPr id="14" name="TextBox 13">
            <a:extLst>
              <a:ext uri="{FF2B5EF4-FFF2-40B4-BE49-F238E27FC236}">
                <a16:creationId xmlns:a16="http://schemas.microsoft.com/office/drawing/2014/main" id="{4B8210B8-AFD7-F41B-D13E-6BDC5E5350A8}"/>
              </a:ext>
            </a:extLst>
          </p:cNvPr>
          <p:cNvSpPr txBox="1"/>
          <p:nvPr/>
        </p:nvSpPr>
        <p:spPr>
          <a:xfrm>
            <a:off x="5180652" y="1892637"/>
            <a:ext cx="1948324" cy="717411"/>
          </a:xfrm>
          <a:prstGeom prst="rect">
            <a:avLst/>
          </a:prstGeom>
          <a:solidFill>
            <a:srgbClr val="92D050"/>
          </a:solidFill>
        </p:spPr>
        <p:txBody>
          <a:bodyPr wrap="square" rtlCol="0">
            <a:spAutoFit/>
          </a:bodyPr>
          <a:lstStyle/>
          <a:p>
            <a:r>
              <a:rPr lang="en-GB" sz="2000"/>
              <a:t>Climate Consequences</a:t>
            </a:r>
          </a:p>
        </p:txBody>
      </p:sp>
      <p:sp>
        <p:nvSpPr>
          <p:cNvPr id="15" name="TextBox 14">
            <a:extLst>
              <a:ext uri="{FF2B5EF4-FFF2-40B4-BE49-F238E27FC236}">
                <a16:creationId xmlns:a16="http://schemas.microsoft.com/office/drawing/2014/main" id="{69E7DCC9-FA92-92C3-3227-DA2006FA9DD3}"/>
              </a:ext>
            </a:extLst>
          </p:cNvPr>
          <p:cNvSpPr txBox="1"/>
          <p:nvPr/>
        </p:nvSpPr>
        <p:spPr>
          <a:xfrm>
            <a:off x="8844106" y="1880606"/>
            <a:ext cx="1350739" cy="707886"/>
          </a:xfrm>
          <a:prstGeom prst="rect">
            <a:avLst/>
          </a:prstGeom>
          <a:solidFill>
            <a:srgbClr val="92D050"/>
          </a:solidFill>
        </p:spPr>
        <p:txBody>
          <a:bodyPr wrap="square" rtlCol="0">
            <a:spAutoFit/>
          </a:bodyPr>
          <a:lstStyle/>
          <a:p>
            <a:r>
              <a:rPr lang="en-GB" sz="2000"/>
              <a:t>Impact on Humans</a:t>
            </a:r>
          </a:p>
        </p:txBody>
      </p:sp>
      <p:sp>
        <p:nvSpPr>
          <p:cNvPr id="16" name="TextBox 15">
            <a:extLst>
              <a:ext uri="{FF2B5EF4-FFF2-40B4-BE49-F238E27FC236}">
                <a16:creationId xmlns:a16="http://schemas.microsoft.com/office/drawing/2014/main" id="{18835FB1-CFC3-C467-CFFF-D13660977CBA}"/>
              </a:ext>
            </a:extLst>
          </p:cNvPr>
          <p:cNvSpPr txBox="1"/>
          <p:nvPr/>
        </p:nvSpPr>
        <p:spPr>
          <a:xfrm>
            <a:off x="7352975" y="1878290"/>
            <a:ext cx="1350739" cy="707886"/>
          </a:xfrm>
          <a:prstGeom prst="rect">
            <a:avLst/>
          </a:prstGeom>
          <a:solidFill>
            <a:srgbClr val="92D050"/>
          </a:solidFill>
        </p:spPr>
        <p:txBody>
          <a:bodyPr wrap="square" rtlCol="0">
            <a:spAutoFit/>
          </a:bodyPr>
          <a:lstStyle/>
          <a:p>
            <a:r>
              <a:rPr lang="en-GB" sz="2000"/>
              <a:t>Impact on the Planet</a:t>
            </a:r>
          </a:p>
        </p:txBody>
      </p:sp>
      <p:sp>
        <p:nvSpPr>
          <p:cNvPr id="17" name="TextBox 16">
            <a:extLst>
              <a:ext uri="{FF2B5EF4-FFF2-40B4-BE49-F238E27FC236}">
                <a16:creationId xmlns:a16="http://schemas.microsoft.com/office/drawing/2014/main" id="{8452A15E-05EC-EC27-1C61-C4E5463C641F}"/>
              </a:ext>
            </a:extLst>
          </p:cNvPr>
          <p:cNvSpPr txBox="1"/>
          <p:nvPr/>
        </p:nvSpPr>
        <p:spPr>
          <a:xfrm>
            <a:off x="10287612" y="1878290"/>
            <a:ext cx="1764232" cy="707886"/>
          </a:xfrm>
          <a:prstGeom prst="rect">
            <a:avLst/>
          </a:prstGeom>
          <a:solidFill>
            <a:srgbClr val="92D050"/>
          </a:solidFill>
        </p:spPr>
        <p:txBody>
          <a:bodyPr wrap="square" rtlCol="0">
            <a:spAutoFit/>
          </a:bodyPr>
          <a:lstStyle/>
          <a:p>
            <a:r>
              <a:rPr lang="en-GB" sz="2000"/>
              <a:t>Impact on Biodiversity</a:t>
            </a:r>
          </a:p>
        </p:txBody>
      </p:sp>
      <p:sp>
        <p:nvSpPr>
          <p:cNvPr id="18" name="TextBox 17">
            <a:extLst>
              <a:ext uri="{FF2B5EF4-FFF2-40B4-BE49-F238E27FC236}">
                <a16:creationId xmlns:a16="http://schemas.microsoft.com/office/drawing/2014/main" id="{95F3B481-8A25-FE5D-5A65-E1D307554B2B}"/>
              </a:ext>
            </a:extLst>
          </p:cNvPr>
          <p:cNvSpPr txBox="1"/>
          <p:nvPr/>
        </p:nvSpPr>
        <p:spPr>
          <a:xfrm>
            <a:off x="1579573" y="1898405"/>
            <a:ext cx="1660464" cy="707886"/>
          </a:xfrm>
          <a:prstGeom prst="rect">
            <a:avLst/>
          </a:prstGeom>
          <a:solidFill>
            <a:srgbClr val="92D050"/>
          </a:solidFill>
        </p:spPr>
        <p:txBody>
          <a:bodyPr wrap="square" rtlCol="0">
            <a:spAutoFit/>
          </a:bodyPr>
          <a:lstStyle/>
          <a:p>
            <a:r>
              <a:rPr lang="en-GB" sz="2000"/>
              <a:t>Greenhouse Gases</a:t>
            </a:r>
          </a:p>
        </p:txBody>
      </p:sp>
      <p:cxnSp>
        <p:nvCxnSpPr>
          <p:cNvPr id="20" name="Straight Connector 19">
            <a:extLst>
              <a:ext uri="{FF2B5EF4-FFF2-40B4-BE49-F238E27FC236}">
                <a16:creationId xmlns:a16="http://schemas.microsoft.com/office/drawing/2014/main" id="{6CF6D57E-1F88-D949-57AA-321A185F0437}"/>
              </a:ext>
            </a:extLst>
          </p:cNvPr>
          <p:cNvCxnSpPr/>
          <p:nvPr/>
        </p:nvCxnSpPr>
        <p:spPr>
          <a:xfrm>
            <a:off x="3351264" y="1755058"/>
            <a:ext cx="0" cy="461624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6481E5-FAA0-FBF5-9715-717D152E884A}"/>
              </a:ext>
            </a:extLst>
          </p:cNvPr>
          <p:cNvSpPr txBox="1"/>
          <p:nvPr/>
        </p:nvSpPr>
        <p:spPr>
          <a:xfrm>
            <a:off x="795867" y="1507067"/>
            <a:ext cx="2556917" cy="372533"/>
          </a:xfrm>
          <a:prstGeom prst="rect">
            <a:avLst/>
          </a:prstGeom>
          <a:noFill/>
        </p:spPr>
        <p:txBody>
          <a:bodyPr wrap="square" rtlCol="0">
            <a:spAutoFit/>
          </a:bodyPr>
          <a:lstStyle/>
          <a:p>
            <a:pPr algn="ctr"/>
            <a:r>
              <a:rPr lang="en-GB"/>
              <a:t>CAUSE</a:t>
            </a:r>
          </a:p>
        </p:txBody>
      </p:sp>
      <p:sp>
        <p:nvSpPr>
          <p:cNvPr id="22" name="TextBox 21">
            <a:extLst>
              <a:ext uri="{FF2B5EF4-FFF2-40B4-BE49-F238E27FC236}">
                <a16:creationId xmlns:a16="http://schemas.microsoft.com/office/drawing/2014/main" id="{686DE2A8-5917-809E-8E0B-E28F52D5D932}"/>
              </a:ext>
            </a:extLst>
          </p:cNvPr>
          <p:cNvSpPr txBox="1"/>
          <p:nvPr/>
        </p:nvSpPr>
        <p:spPr>
          <a:xfrm>
            <a:off x="6149968" y="1524000"/>
            <a:ext cx="2556917" cy="372533"/>
          </a:xfrm>
          <a:prstGeom prst="rect">
            <a:avLst/>
          </a:prstGeom>
          <a:noFill/>
        </p:spPr>
        <p:txBody>
          <a:bodyPr wrap="square" rtlCol="0">
            <a:spAutoFit/>
          </a:bodyPr>
          <a:lstStyle/>
          <a:p>
            <a:pPr algn="ctr"/>
            <a:r>
              <a:rPr lang="en-GB"/>
              <a:t>CONSEQUENCE</a:t>
            </a:r>
          </a:p>
        </p:txBody>
      </p:sp>
      <p:sp>
        <p:nvSpPr>
          <p:cNvPr id="23" name="TextBox 22">
            <a:extLst>
              <a:ext uri="{FF2B5EF4-FFF2-40B4-BE49-F238E27FC236}">
                <a16:creationId xmlns:a16="http://schemas.microsoft.com/office/drawing/2014/main" id="{A07AD8C5-9879-4145-B702-7CF90427E2AA}"/>
              </a:ext>
            </a:extLst>
          </p:cNvPr>
          <p:cNvSpPr txBox="1"/>
          <p:nvPr/>
        </p:nvSpPr>
        <p:spPr>
          <a:xfrm>
            <a:off x="9394745" y="6185036"/>
            <a:ext cx="2556917" cy="372533"/>
          </a:xfrm>
          <a:prstGeom prst="rect">
            <a:avLst/>
          </a:prstGeom>
          <a:noFill/>
        </p:spPr>
        <p:txBody>
          <a:bodyPr wrap="square" rtlCol="0">
            <a:spAutoFit/>
          </a:bodyPr>
          <a:lstStyle/>
          <a:p>
            <a:pPr algn="ctr"/>
            <a:r>
              <a:rPr lang="en-GB"/>
              <a:t>SOLUTIONS ?</a:t>
            </a:r>
          </a:p>
        </p:txBody>
      </p:sp>
      <p:sp>
        <p:nvSpPr>
          <p:cNvPr id="3" name="TextBox 2">
            <a:extLst>
              <a:ext uri="{FF2B5EF4-FFF2-40B4-BE49-F238E27FC236}">
                <a16:creationId xmlns:a16="http://schemas.microsoft.com/office/drawing/2014/main" id="{C251F12D-943B-9A2D-50F7-A99747E5D37C}"/>
              </a:ext>
            </a:extLst>
          </p:cNvPr>
          <p:cNvSpPr txBox="1"/>
          <p:nvPr/>
        </p:nvSpPr>
        <p:spPr>
          <a:xfrm>
            <a:off x="3473951" y="1896958"/>
            <a:ext cx="1531714" cy="646331"/>
          </a:xfrm>
          <a:prstGeom prst="rect">
            <a:avLst/>
          </a:prstGeom>
          <a:solidFill>
            <a:srgbClr val="92D050"/>
          </a:solidFill>
        </p:spPr>
        <p:txBody>
          <a:bodyPr wrap="square" lIns="91440" tIns="45720" rIns="91440" bIns="45720" rtlCol="0" anchor="t">
            <a:spAutoFit/>
          </a:bodyPr>
          <a:lstStyle/>
          <a:p>
            <a:r>
              <a:rPr lang="en-GB"/>
              <a:t>Greenhouse Effect</a:t>
            </a:r>
          </a:p>
        </p:txBody>
      </p:sp>
      <p:cxnSp>
        <p:nvCxnSpPr>
          <p:cNvPr id="4" name="Straight Connector 3">
            <a:extLst>
              <a:ext uri="{FF2B5EF4-FFF2-40B4-BE49-F238E27FC236}">
                <a16:creationId xmlns:a16="http://schemas.microsoft.com/office/drawing/2014/main" id="{ED104D70-8A04-51FC-4377-7BCFB353C9C5}"/>
              </a:ext>
            </a:extLst>
          </p:cNvPr>
          <p:cNvCxnSpPr>
            <a:cxnSpLocks/>
          </p:cNvCxnSpPr>
          <p:nvPr/>
        </p:nvCxnSpPr>
        <p:spPr>
          <a:xfrm>
            <a:off x="5056238" y="1764583"/>
            <a:ext cx="0" cy="46162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14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590BA4D-205D-6AEC-C9CF-6B81BB957B26}"/>
              </a:ext>
            </a:extLst>
          </p:cNvPr>
          <p:cNvSpPr txBox="1"/>
          <p:nvPr/>
        </p:nvSpPr>
        <p:spPr>
          <a:xfrm>
            <a:off x="441799" y="382623"/>
            <a:ext cx="1350738" cy="646331"/>
          </a:xfrm>
          <a:prstGeom prst="rect">
            <a:avLst/>
          </a:prstGeom>
          <a:solidFill>
            <a:srgbClr val="92D050"/>
          </a:solidFill>
        </p:spPr>
        <p:txBody>
          <a:bodyPr wrap="square" rtlCol="0">
            <a:spAutoFit/>
          </a:bodyPr>
          <a:lstStyle/>
          <a:p>
            <a:r>
              <a:rPr lang="en-GB"/>
              <a:t>Human Activity</a:t>
            </a:r>
          </a:p>
        </p:txBody>
      </p:sp>
      <p:sp>
        <p:nvSpPr>
          <p:cNvPr id="14" name="TextBox 13">
            <a:extLst>
              <a:ext uri="{FF2B5EF4-FFF2-40B4-BE49-F238E27FC236}">
                <a16:creationId xmlns:a16="http://schemas.microsoft.com/office/drawing/2014/main" id="{4B8210B8-AFD7-F41B-D13E-6BDC5E5350A8}"/>
              </a:ext>
            </a:extLst>
          </p:cNvPr>
          <p:cNvSpPr txBox="1"/>
          <p:nvPr/>
        </p:nvSpPr>
        <p:spPr>
          <a:xfrm>
            <a:off x="5454119" y="372958"/>
            <a:ext cx="1828070" cy="646331"/>
          </a:xfrm>
          <a:prstGeom prst="rect">
            <a:avLst/>
          </a:prstGeom>
          <a:solidFill>
            <a:srgbClr val="92D050"/>
          </a:solidFill>
        </p:spPr>
        <p:txBody>
          <a:bodyPr wrap="square" rtlCol="0">
            <a:spAutoFit/>
          </a:bodyPr>
          <a:lstStyle/>
          <a:p>
            <a:r>
              <a:rPr lang="en-GB"/>
              <a:t>Climate Consequences</a:t>
            </a:r>
          </a:p>
        </p:txBody>
      </p:sp>
      <p:sp>
        <p:nvSpPr>
          <p:cNvPr id="15" name="TextBox 14">
            <a:extLst>
              <a:ext uri="{FF2B5EF4-FFF2-40B4-BE49-F238E27FC236}">
                <a16:creationId xmlns:a16="http://schemas.microsoft.com/office/drawing/2014/main" id="{69E7DCC9-FA92-92C3-3227-DA2006FA9DD3}"/>
              </a:ext>
            </a:extLst>
          </p:cNvPr>
          <p:cNvSpPr txBox="1"/>
          <p:nvPr/>
        </p:nvSpPr>
        <p:spPr>
          <a:xfrm>
            <a:off x="8987023" y="375826"/>
            <a:ext cx="1350739" cy="646331"/>
          </a:xfrm>
          <a:prstGeom prst="rect">
            <a:avLst/>
          </a:prstGeom>
          <a:solidFill>
            <a:srgbClr val="92D050"/>
          </a:solidFill>
        </p:spPr>
        <p:txBody>
          <a:bodyPr wrap="square" rtlCol="0">
            <a:spAutoFit/>
          </a:bodyPr>
          <a:lstStyle/>
          <a:p>
            <a:r>
              <a:rPr lang="en-GB"/>
              <a:t>Impact on Humans</a:t>
            </a:r>
          </a:p>
        </p:txBody>
      </p:sp>
      <p:sp>
        <p:nvSpPr>
          <p:cNvPr id="16" name="TextBox 15">
            <a:extLst>
              <a:ext uri="{FF2B5EF4-FFF2-40B4-BE49-F238E27FC236}">
                <a16:creationId xmlns:a16="http://schemas.microsoft.com/office/drawing/2014/main" id="{18835FB1-CFC3-C467-CFFF-D13660977CBA}"/>
              </a:ext>
            </a:extLst>
          </p:cNvPr>
          <p:cNvSpPr txBox="1"/>
          <p:nvPr/>
        </p:nvSpPr>
        <p:spPr>
          <a:xfrm>
            <a:off x="7436351" y="372958"/>
            <a:ext cx="1350739" cy="646331"/>
          </a:xfrm>
          <a:prstGeom prst="rect">
            <a:avLst/>
          </a:prstGeom>
          <a:solidFill>
            <a:srgbClr val="92D050"/>
          </a:solidFill>
        </p:spPr>
        <p:txBody>
          <a:bodyPr wrap="square" rtlCol="0">
            <a:spAutoFit/>
          </a:bodyPr>
          <a:lstStyle/>
          <a:p>
            <a:r>
              <a:rPr lang="en-GB"/>
              <a:t>Impact on the Planet</a:t>
            </a:r>
          </a:p>
        </p:txBody>
      </p:sp>
      <p:sp>
        <p:nvSpPr>
          <p:cNvPr id="17" name="TextBox 16">
            <a:extLst>
              <a:ext uri="{FF2B5EF4-FFF2-40B4-BE49-F238E27FC236}">
                <a16:creationId xmlns:a16="http://schemas.microsoft.com/office/drawing/2014/main" id="{8452A15E-05EC-EC27-1C61-C4E5463C641F}"/>
              </a:ext>
            </a:extLst>
          </p:cNvPr>
          <p:cNvSpPr txBox="1"/>
          <p:nvPr/>
        </p:nvSpPr>
        <p:spPr>
          <a:xfrm>
            <a:off x="10499595" y="385351"/>
            <a:ext cx="1350739" cy="646331"/>
          </a:xfrm>
          <a:prstGeom prst="rect">
            <a:avLst/>
          </a:prstGeom>
          <a:solidFill>
            <a:srgbClr val="92D050"/>
          </a:solidFill>
        </p:spPr>
        <p:txBody>
          <a:bodyPr wrap="square" rtlCol="0">
            <a:spAutoFit/>
          </a:bodyPr>
          <a:lstStyle/>
          <a:p>
            <a:r>
              <a:rPr lang="en-GB"/>
              <a:t>Impact on Biodiversity</a:t>
            </a:r>
          </a:p>
        </p:txBody>
      </p:sp>
      <p:sp>
        <p:nvSpPr>
          <p:cNvPr id="18" name="TextBox 17">
            <a:extLst>
              <a:ext uri="{FF2B5EF4-FFF2-40B4-BE49-F238E27FC236}">
                <a16:creationId xmlns:a16="http://schemas.microsoft.com/office/drawing/2014/main" id="{95F3B481-8A25-FE5D-5A65-E1D307554B2B}"/>
              </a:ext>
            </a:extLst>
          </p:cNvPr>
          <p:cNvSpPr txBox="1"/>
          <p:nvPr/>
        </p:nvSpPr>
        <p:spPr>
          <a:xfrm>
            <a:off x="1981955" y="373098"/>
            <a:ext cx="1474564" cy="646331"/>
          </a:xfrm>
          <a:prstGeom prst="rect">
            <a:avLst/>
          </a:prstGeom>
          <a:solidFill>
            <a:srgbClr val="92D050"/>
          </a:solidFill>
        </p:spPr>
        <p:txBody>
          <a:bodyPr wrap="square" rtlCol="0">
            <a:spAutoFit/>
          </a:bodyPr>
          <a:lstStyle/>
          <a:p>
            <a:r>
              <a:rPr lang="en-GB"/>
              <a:t>Greenhouse Gases</a:t>
            </a:r>
          </a:p>
        </p:txBody>
      </p:sp>
      <p:cxnSp>
        <p:nvCxnSpPr>
          <p:cNvPr id="20" name="Straight Connector 19">
            <a:extLst>
              <a:ext uri="{FF2B5EF4-FFF2-40B4-BE49-F238E27FC236}">
                <a16:creationId xmlns:a16="http://schemas.microsoft.com/office/drawing/2014/main" id="{6CF6D57E-1F88-D949-57AA-321A185F0437}"/>
              </a:ext>
            </a:extLst>
          </p:cNvPr>
          <p:cNvCxnSpPr>
            <a:cxnSpLocks/>
          </p:cNvCxnSpPr>
          <p:nvPr/>
        </p:nvCxnSpPr>
        <p:spPr>
          <a:xfrm>
            <a:off x="3628078" y="426048"/>
            <a:ext cx="0" cy="57970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6481E5-FAA0-FBF5-9715-717D152E884A}"/>
              </a:ext>
            </a:extLst>
          </p:cNvPr>
          <p:cNvSpPr txBox="1"/>
          <p:nvPr/>
        </p:nvSpPr>
        <p:spPr>
          <a:xfrm>
            <a:off x="431809" y="10090"/>
            <a:ext cx="2556917" cy="372533"/>
          </a:xfrm>
          <a:prstGeom prst="rect">
            <a:avLst/>
          </a:prstGeom>
          <a:noFill/>
        </p:spPr>
        <p:txBody>
          <a:bodyPr wrap="square" rtlCol="0">
            <a:spAutoFit/>
          </a:bodyPr>
          <a:lstStyle/>
          <a:p>
            <a:pPr algn="ctr"/>
            <a:r>
              <a:rPr lang="en-GB"/>
              <a:t>CAUSE</a:t>
            </a:r>
          </a:p>
        </p:txBody>
      </p:sp>
      <p:sp>
        <p:nvSpPr>
          <p:cNvPr id="22" name="TextBox 21">
            <a:extLst>
              <a:ext uri="{FF2B5EF4-FFF2-40B4-BE49-F238E27FC236}">
                <a16:creationId xmlns:a16="http://schemas.microsoft.com/office/drawing/2014/main" id="{686DE2A8-5917-809E-8E0B-E28F52D5D932}"/>
              </a:ext>
            </a:extLst>
          </p:cNvPr>
          <p:cNvSpPr txBox="1"/>
          <p:nvPr/>
        </p:nvSpPr>
        <p:spPr>
          <a:xfrm>
            <a:off x="6438726" y="285"/>
            <a:ext cx="2556917" cy="372533"/>
          </a:xfrm>
          <a:prstGeom prst="rect">
            <a:avLst/>
          </a:prstGeom>
          <a:noFill/>
        </p:spPr>
        <p:txBody>
          <a:bodyPr wrap="square" rtlCol="0">
            <a:spAutoFit/>
          </a:bodyPr>
          <a:lstStyle/>
          <a:p>
            <a:pPr algn="ctr"/>
            <a:r>
              <a:rPr lang="en-GB"/>
              <a:t>CONSEQUENCE</a:t>
            </a:r>
          </a:p>
        </p:txBody>
      </p:sp>
      <p:sp>
        <p:nvSpPr>
          <p:cNvPr id="23" name="TextBox 22">
            <a:extLst>
              <a:ext uri="{FF2B5EF4-FFF2-40B4-BE49-F238E27FC236}">
                <a16:creationId xmlns:a16="http://schemas.microsoft.com/office/drawing/2014/main" id="{A07AD8C5-9879-4145-B702-7CF90427E2AA}"/>
              </a:ext>
            </a:extLst>
          </p:cNvPr>
          <p:cNvSpPr txBox="1"/>
          <p:nvPr/>
        </p:nvSpPr>
        <p:spPr>
          <a:xfrm>
            <a:off x="9394745" y="6185036"/>
            <a:ext cx="2556917" cy="372533"/>
          </a:xfrm>
          <a:prstGeom prst="rect">
            <a:avLst/>
          </a:prstGeom>
          <a:noFill/>
        </p:spPr>
        <p:txBody>
          <a:bodyPr wrap="square" rtlCol="0">
            <a:spAutoFit/>
          </a:bodyPr>
          <a:lstStyle/>
          <a:p>
            <a:pPr algn="ctr"/>
            <a:r>
              <a:rPr lang="en-GB"/>
              <a:t>SOLUTIONS ?</a:t>
            </a:r>
          </a:p>
        </p:txBody>
      </p:sp>
      <p:pic>
        <p:nvPicPr>
          <p:cNvPr id="4098" name="Picture 2" descr="Air pollution from fossil fuels costs ...">
            <a:extLst>
              <a:ext uri="{FF2B5EF4-FFF2-40B4-BE49-F238E27FC236}">
                <a16:creationId xmlns:a16="http://schemas.microsoft.com/office/drawing/2014/main" id="{616F4C50-E2B8-82B1-8719-D307C1CA41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1809" y="1401487"/>
            <a:ext cx="891816" cy="593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10A2E1-BB51-F76A-AA26-B4006C2F7F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525" y="3706602"/>
            <a:ext cx="891816" cy="645798"/>
          </a:xfrm>
          <a:prstGeom prst="rect">
            <a:avLst/>
          </a:prstGeom>
        </p:spPr>
      </p:pic>
      <p:pic>
        <p:nvPicPr>
          <p:cNvPr id="4100" name="Picture 4" descr="Agriculture Subsidies Can Fight Climate ...">
            <a:extLst>
              <a:ext uri="{FF2B5EF4-FFF2-40B4-BE49-F238E27FC236}">
                <a16:creationId xmlns:a16="http://schemas.microsoft.com/office/drawing/2014/main" id="{1CE348C4-A950-E485-BB6D-1A2031FAE1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160" y="2796223"/>
            <a:ext cx="955465" cy="5732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ods - Wikipedia">
            <a:extLst>
              <a:ext uri="{FF2B5EF4-FFF2-40B4-BE49-F238E27FC236}">
                <a16:creationId xmlns:a16="http://schemas.microsoft.com/office/drawing/2014/main" id="{D2BE3ABC-CC26-3F30-BECE-8B912CC386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1809" y="4664957"/>
            <a:ext cx="866218" cy="6463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ethane in Power Transformers: Fault ...">
            <a:extLst>
              <a:ext uri="{FF2B5EF4-FFF2-40B4-BE49-F238E27FC236}">
                <a16:creationId xmlns:a16="http://schemas.microsoft.com/office/drawing/2014/main" id="{F90D5C2E-880C-27D3-48AB-6945F70439D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44422" y="3429002"/>
            <a:ext cx="735644" cy="81853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17B20695-25EE-D4F4-46B1-496EED7C83F8}"/>
              </a:ext>
            </a:extLst>
          </p:cNvPr>
          <p:cNvCxnSpPr>
            <a:cxnSpLocks/>
          </p:cNvCxnSpPr>
          <p:nvPr/>
        </p:nvCxnSpPr>
        <p:spPr>
          <a:xfrm>
            <a:off x="1358510" y="3369502"/>
            <a:ext cx="356396" cy="296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2F4CB3-3FF0-E245-521A-33651FDD669A}"/>
              </a:ext>
            </a:extLst>
          </p:cNvPr>
          <p:cNvCxnSpPr>
            <a:stCxn id="3" idx="3"/>
          </p:cNvCxnSpPr>
          <p:nvPr/>
        </p:nvCxnSpPr>
        <p:spPr>
          <a:xfrm flipV="1">
            <a:off x="1983341" y="3923417"/>
            <a:ext cx="561081" cy="106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06" name="Picture 10" descr="Understanding Greenhouse gases, Sources ...">
            <a:extLst>
              <a:ext uri="{FF2B5EF4-FFF2-40B4-BE49-F238E27FC236}">
                <a16:creationId xmlns:a16="http://schemas.microsoft.com/office/drawing/2014/main" id="{BDB46E7A-7E5A-71E8-91FC-C4819071AAE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8186" y="1236931"/>
            <a:ext cx="958582" cy="64371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0345D85E-9D82-F8D9-A10D-251609E267C7}"/>
              </a:ext>
            </a:extLst>
          </p:cNvPr>
          <p:cNvCxnSpPr>
            <a:cxnSpLocks/>
          </p:cNvCxnSpPr>
          <p:nvPr/>
        </p:nvCxnSpPr>
        <p:spPr>
          <a:xfrm flipV="1">
            <a:off x="3318166" y="1916886"/>
            <a:ext cx="866333" cy="1677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610550C-AE36-FC9D-3085-B07802F56B8F}"/>
              </a:ext>
            </a:extLst>
          </p:cNvPr>
          <p:cNvCxnSpPr>
            <a:cxnSpLocks/>
          </p:cNvCxnSpPr>
          <p:nvPr/>
        </p:nvCxnSpPr>
        <p:spPr>
          <a:xfrm>
            <a:off x="5275903" y="426048"/>
            <a:ext cx="0" cy="579708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D86C124-D615-2EAB-0955-EE061D13186E}"/>
              </a:ext>
            </a:extLst>
          </p:cNvPr>
          <p:cNvSpPr txBox="1"/>
          <p:nvPr/>
        </p:nvSpPr>
        <p:spPr>
          <a:xfrm>
            <a:off x="3673976" y="372958"/>
            <a:ext cx="1474564" cy="646331"/>
          </a:xfrm>
          <a:prstGeom prst="rect">
            <a:avLst/>
          </a:prstGeom>
          <a:solidFill>
            <a:srgbClr val="92D050"/>
          </a:solidFill>
        </p:spPr>
        <p:txBody>
          <a:bodyPr wrap="square" lIns="91440" tIns="45720" rIns="91440" bIns="45720" rtlCol="0" anchor="t">
            <a:spAutoFit/>
          </a:bodyPr>
          <a:lstStyle/>
          <a:p>
            <a:r>
              <a:rPr lang="en-GB"/>
              <a:t>Greenhouse Effect</a:t>
            </a:r>
          </a:p>
        </p:txBody>
      </p:sp>
      <p:pic>
        <p:nvPicPr>
          <p:cNvPr id="6" name="Picture 5" descr="Temperature record (1 AD – present ...">
            <a:extLst>
              <a:ext uri="{FF2B5EF4-FFF2-40B4-BE49-F238E27FC236}">
                <a16:creationId xmlns:a16="http://schemas.microsoft.com/office/drawing/2014/main" id="{36E928E0-D6EB-0C6C-FB26-886C2771F63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14763" y="2752725"/>
            <a:ext cx="952500" cy="542925"/>
          </a:xfrm>
          <a:prstGeom prst="rect">
            <a:avLst/>
          </a:prstGeom>
        </p:spPr>
      </p:pic>
      <p:cxnSp>
        <p:nvCxnSpPr>
          <p:cNvPr id="7" name="Straight Arrow Connector 6">
            <a:extLst>
              <a:ext uri="{FF2B5EF4-FFF2-40B4-BE49-F238E27FC236}">
                <a16:creationId xmlns:a16="http://schemas.microsoft.com/office/drawing/2014/main" id="{BD3BBBD6-0E65-F6A3-588C-0968FEE332E8}"/>
              </a:ext>
            </a:extLst>
          </p:cNvPr>
          <p:cNvCxnSpPr>
            <a:cxnSpLocks/>
          </p:cNvCxnSpPr>
          <p:nvPr/>
        </p:nvCxnSpPr>
        <p:spPr>
          <a:xfrm flipH="1">
            <a:off x="4277972" y="1991151"/>
            <a:ext cx="894" cy="760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D4748F-A617-8B97-136C-0062637E2671}"/>
              </a:ext>
            </a:extLst>
          </p:cNvPr>
          <p:cNvCxnSpPr>
            <a:cxnSpLocks/>
          </p:cNvCxnSpPr>
          <p:nvPr/>
        </p:nvCxnSpPr>
        <p:spPr>
          <a:xfrm flipV="1">
            <a:off x="4726541" y="1437391"/>
            <a:ext cx="1142106" cy="1544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B1BA290-F288-D22C-E351-C249B2AEBFB4}"/>
              </a:ext>
            </a:extLst>
          </p:cNvPr>
          <p:cNvCxnSpPr>
            <a:cxnSpLocks/>
          </p:cNvCxnSpPr>
          <p:nvPr/>
        </p:nvCxnSpPr>
        <p:spPr>
          <a:xfrm flipV="1">
            <a:off x="4707491" y="2342265"/>
            <a:ext cx="1170681" cy="7633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B4519C-579E-7229-AD2C-31515A1534D3}"/>
              </a:ext>
            </a:extLst>
          </p:cNvPr>
          <p:cNvCxnSpPr>
            <a:cxnSpLocks/>
          </p:cNvCxnSpPr>
          <p:nvPr/>
        </p:nvCxnSpPr>
        <p:spPr>
          <a:xfrm flipV="1">
            <a:off x="4688441" y="3161415"/>
            <a:ext cx="1294506" cy="48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39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3" name="Content Placeholder 2">
            <a:extLst>
              <a:ext uri="{FF2B5EF4-FFF2-40B4-BE49-F238E27FC236}">
                <a16:creationId xmlns:a16="http://schemas.microsoft.com/office/drawing/2014/main" id="{703D2769-5A3D-837F-14FE-96E68FD0435F}"/>
              </a:ext>
            </a:extLst>
          </p:cNvPr>
          <p:cNvSpPr>
            <a:spLocks noGrp="1"/>
          </p:cNvSpPr>
          <p:nvPr>
            <p:ph idx="1"/>
          </p:nvPr>
        </p:nvSpPr>
        <p:spPr>
          <a:xfrm>
            <a:off x="597568" y="2297483"/>
            <a:ext cx="10515600" cy="4351338"/>
          </a:xfrm>
        </p:spPr>
        <p:txBody>
          <a:bodyPr vert="horz" lIns="91440" tIns="45720" rIns="91440" bIns="45720" rtlCol="0" anchor="t">
            <a:normAutofit/>
          </a:bodyPr>
          <a:lstStyle/>
          <a:p>
            <a:endParaRPr lang="en-GB"/>
          </a:p>
          <a:p>
            <a:r>
              <a:rPr lang="en-GB"/>
              <a:t>What does this mean for your </a:t>
            </a:r>
            <a:r>
              <a:rPr lang="en-GB" b="1"/>
              <a:t>school</a:t>
            </a:r>
            <a:r>
              <a:rPr lang="en-GB"/>
              <a:t>?</a:t>
            </a:r>
          </a:p>
          <a:p>
            <a:endParaRPr lang="en-GB">
              <a:highlight>
                <a:srgbClr val="FFFF00"/>
              </a:highlight>
            </a:endParaRPr>
          </a:p>
          <a:p>
            <a:endParaRPr lang="en-GB">
              <a:highlight>
                <a:srgbClr val="FFFF00"/>
              </a:highlight>
            </a:endParaRPr>
          </a:p>
        </p:txBody>
      </p:sp>
    </p:spTree>
    <p:extLst>
      <p:ext uri="{BB962C8B-B14F-4D97-AF65-F5344CB8AC3E}">
        <p14:creationId xmlns:p14="http://schemas.microsoft.com/office/powerpoint/2010/main" val="421433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a:spLocks noGrp="1"/>
          </p:cNvSpPr>
          <p:nvPr>
            <p:ph type="title"/>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p>
            <a:pPr>
              <a:buSzPts val="4400"/>
            </a:pPr>
            <a:r>
              <a:rPr lang="en-US"/>
              <a:t> </a:t>
            </a:r>
            <a:r>
              <a:rPr lang="en-US" sz="3600" b="1"/>
              <a:t>Our Schools, Our World</a:t>
            </a:r>
            <a:br>
              <a:rPr lang="en-US" sz="3600" b="1"/>
            </a:br>
            <a:r>
              <a:rPr lang="en-US" sz="3600" b="1"/>
              <a:t>  </a:t>
            </a:r>
            <a:r>
              <a:rPr lang="en-US" sz="3600"/>
              <a:t>Training Overview</a:t>
            </a:r>
            <a:endParaRPr sz="3600">
              <a:solidFill>
                <a:srgbClr val="FF0000"/>
              </a:solidFill>
            </a:endParaRPr>
          </a:p>
        </p:txBody>
      </p:sp>
      <p:sp>
        <p:nvSpPr>
          <p:cNvPr id="102" name="Google Shape;102;p1"/>
          <p:cNvSpPr txBox="1">
            <a:spLocks noGrp="1"/>
          </p:cNvSpPr>
          <p:nvPr>
            <p:ph type="body" idx="1"/>
          </p:nvPr>
        </p:nvSpPr>
        <p:spPr>
          <a:xfrm>
            <a:off x="187025" y="1493050"/>
            <a:ext cx="3906900" cy="5196600"/>
          </a:xfrm>
          <a:prstGeom prst="rect">
            <a:avLst/>
          </a:prstGeom>
          <a:solidFill>
            <a:srgbClr val="009C64"/>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en-US" sz="1600" b="1" u="sng">
                <a:latin typeface="+mn-lt"/>
              </a:rPr>
              <a:t>Day One</a:t>
            </a:r>
            <a:endParaRPr sz="1600" b="1" u="sng">
              <a:latin typeface="+mn-lt"/>
            </a:endParaRPr>
          </a:p>
          <a:p>
            <a:pPr marL="0" lvl="0" indent="0" algn="l" rtl="0">
              <a:lnSpc>
                <a:spcPct val="100000"/>
              </a:lnSpc>
              <a:spcBef>
                <a:spcPts val="0"/>
              </a:spcBef>
              <a:spcAft>
                <a:spcPts val="0"/>
              </a:spcAft>
              <a:buClr>
                <a:schemeClr val="dk1"/>
              </a:buClr>
              <a:buSzPts val="2800"/>
              <a:buNone/>
            </a:pPr>
            <a:r>
              <a:rPr lang="en-US" sz="1600" b="1" u="sng">
                <a:latin typeface="+mn-lt"/>
              </a:rPr>
              <a:t>Leading for Sustainability</a:t>
            </a:r>
            <a:endParaRPr sz="1600" u="sng">
              <a:latin typeface="+mn-lt"/>
            </a:endParaRPr>
          </a:p>
          <a:p>
            <a:pPr marL="0" indent="0">
              <a:lnSpc>
                <a:spcPct val="100000"/>
              </a:lnSpc>
              <a:spcBef>
                <a:spcPts val="0"/>
              </a:spcBef>
              <a:buSzPts val="2800"/>
              <a:buNone/>
            </a:pPr>
            <a:r>
              <a:rPr lang="en-US" sz="1600" b="1">
                <a:latin typeface="+mn-lt"/>
              </a:rPr>
              <a:t>City Hall</a:t>
            </a:r>
          </a:p>
          <a:p>
            <a:pPr marL="0" lvl="0" indent="0" algn="l" rtl="0">
              <a:lnSpc>
                <a:spcPct val="100000"/>
              </a:lnSpc>
              <a:spcBef>
                <a:spcPts val="1000"/>
              </a:spcBef>
              <a:spcAft>
                <a:spcPts val="0"/>
              </a:spcAft>
              <a:buClr>
                <a:schemeClr val="dk1"/>
              </a:buClr>
              <a:buSzPts val="2800"/>
              <a:buNone/>
            </a:pPr>
            <a:r>
              <a:rPr lang="en-US" sz="1600" i="1">
                <a:latin typeface="+mn-lt"/>
              </a:rPr>
              <a:t>Attending: Heads, governor, SPL</a:t>
            </a:r>
            <a:endParaRPr sz="1600">
              <a:latin typeface="+mn-lt"/>
            </a:endParaRPr>
          </a:p>
          <a:p>
            <a:pPr marL="0" lvl="0" indent="0" algn="l" rtl="0">
              <a:lnSpc>
                <a:spcPct val="100000"/>
              </a:lnSpc>
              <a:spcBef>
                <a:spcPts val="1000"/>
              </a:spcBef>
              <a:spcAft>
                <a:spcPts val="0"/>
              </a:spcAft>
              <a:buClr>
                <a:schemeClr val="dk1"/>
              </a:buClr>
              <a:buSzPts val="2800"/>
              <a:buNone/>
            </a:pPr>
            <a:r>
              <a:rPr lang="en-US" sz="1600" i="1"/>
              <a:t>----------------------------------------------------</a:t>
            </a:r>
            <a:endParaRPr lang="en-US" sz="1600" i="1">
              <a:latin typeface="+mn-lt"/>
            </a:endParaRPr>
          </a:p>
          <a:p>
            <a:pPr marL="0" lvl="0" indent="0" algn="l" rtl="0">
              <a:lnSpc>
                <a:spcPct val="100000"/>
              </a:lnSpc>
              <a:spcBef>
                <a:spcPts val="1000"/>
              </a:spcBef>
              <a:spcAft>
                <a:spcPts val="0"/>
              </a:spcAft>
              <a:buClr>
                <a:schemeClr val="dk1"/>
              </a:buClr>
              <a:buSzPts val="2800"/>
              <a:buNone/>
            </a:pPr>
            <a:r>
              <a:rPr lang="en-US" sz="1600">
                <a:latin typeface="+mn-lt"/>
              </a:rPr>
              <a:t>9.15am – 3.30pm</a:t>
            </a:r>
          </a:p>
          <a:p>
            <a:pPr marL="0" lvl="0" indent="0" algn="l" rtl="0">
              <a:lnSpc>
                <a:spcPct val="100000"/>
              </a:lnSpc>
              <a:spcBef>
                <a:spcPts val="1000"/>
              </a:spcBef>
              <a:spcAft>
                <a:spcPts val="0"/>
              </a:spcAft>
              <a:buClr>
                <a:schemeClr val="dk1"/>
              </a:buClr>
              <a:buSzPts val="2800"/>
              <a:buNone/>
            </a:pPr>
            <a:r>
              <a:rPr lang="en-US" sz="1600">
                <a:latin typeface="+mn-lt"/>
              </a:rPr>
              <a:t>Climate/Nature Basics </a:t>
            </a:r>
            <a:endParaRPr sz="1600">
              <a:latin typeface="+mn-lt"/>
            </a:endParaRPr>
          </a:p>
          <a:p>
            <a:pPr marL="0" lvl="0" indent="0" algn="l" rtl="0">
              <a:lnSpc>
                <a:spcPct val="100000"/>
              </a:lnSpc>
              <a:spcBef>
                <a:spcPts val="1000"/>
              </a:spcBef>
              <a:spcAft>
                <a:spcPts val="0"/>
              </a:spcAft>
              <a:buClr>
                <a:schemeClr val="dk1"/>
              </a:buClr>
              <a:buSzPts val="2800"/>
              <a:buNone/>
            </a:pPr>
            <a:r>
              <a:rPr lang="en-US" sz="1600" b="1">
                <a:latin typeface="+mn-lt"/>
              </a:rPr>
              <a:t>BREAK</a:t>
            </a:r>
            <a:endParaRPr sz="1600">
              <a:latin typeface="+mn-lt"/>
            </a:endParaRPr>
          </a:p>
          <a:p>
            <a:pPr marL="0" lvl="0" indent="0" algn="l" rtl="0">
              <a:lnSpc>
                <a:spcPct val="100000"/>
              </a:lnSpc>
              <a:spcBef>
                <a:spcPts val="1000"/>
              </a:spcBef>
              <a:spcAft>
                <a:spcPts val="0"/>
              </a:spcAft>
              <a:buClr>
                <a:schemeClr val="dk1"/>
              </a:buClr>
              <a:buSzPts val="2800"/>
              <a:buNone/>
            </a:pPr>
            <a:r>
              <a:rPr lang="en-US" sz="1600">
                <a:latin typeface="+mn-lt"/>
              </a:rPr>
              <a:t>Leading for Sustainability – Research</a:t>
            </a:r>
            <a:endParaRPr sz="1600">
              <a:latin typeface="+mn-lt"/>
            </a:endParaRPr>
          </a:p>
          <a:p>
            <a:pPr marL="0" lvl="0" indent="0" algn="l" rtl="0">
              <a:lnSpc>
                <a:spcPct val="100000"/>
              </a:lnSpc>
              <a:spcBef>
                <a:spcPts val="1000"/>
              </a:spcBef>
              <a:spcAft>
                <a:spcPts val="0"/>
              </a:spcAft>
              <a:buClr>
                <a:schemeClr val="dk1"/>
              </a:buClr>
              <a:buSzPts val="2800"/>
              <a:buNone/>
            </a:pPr>
            <a:r>
              <a:rPr lang="en-US" sz="1600" b="1">
                <a:latin typeface="+mn-lt"/>
              </a:rPr>
              <a:t>LUNCH</a:t>
            </a:r>
            <a:endParaRPr sz="1600">
              <a:latin typeface="+mn-lt"/>
            </a:endParaRPr>
          </a:p>
          <a:p>
            <a:pPr marL="0" lvl="0" indent="0" algn="l" rtl="0">
              <a:lnSpc>
                <a:spcPct val="100000"/>
              </a:lnSpc>
              <a:spcBef>
                <a:spcPts val="1000"/>
              </a:spcBef>
              <a:spcAft>
                <a:spcPts val="0"/>
              </a:spcAft>
              <a:buClr>
                <a:schemeClr val="dk1"/>
              </a:buClr>
              <a:buSzPts val="2800"/>
              <a:buNone/>
            </a:pPr>
            <a:r>
              <a:rPr lang="en-US" sz="1600">
                <a:latin typeface="+mn-lt"/>
              </a:rPr>
              <a:t>The OSOW Framework</a:t>
            </a:r>
            <a:endParaRPr sz="1600">
              <a:latin typeface="+mn-lt"/>
            </a:endParaRPr>
          </a:p>
          <a:p>
            <a:pPr marL="0" lvl="0" indent="0" algn="l" rtl="0">
              <a:lnSpc>
                <a:spcPct val="100000"/>
              </a:lnSpc>
              <a:spcBef>
                <a:spcPts val="1000"/>
              </a:spcBef>
              <a:spcAft>
                <a:spcPts val="0"/>
              </a:spcAft>
              <a:buClr>
                <a:schemeClr val="dk1"/>
              </a:buClr>
              <a:buSzPts val="2800"/>
              <a:buNone/>
            </a:pPr>
            <a:r>
              <a:rPr lang="en-US" sz="1600">
                <a:latin typeface="+mn-lt"/>
              </a:rPr>
              <a:t>Action Planning</a:t>
            </a:r>
            <a:endParaRPr sz="1600">
              <a:latin typeface="+mn-lt"/>
            </a:endParaRPr>
          </a:p>
          <a:p>
            <a:pPr marL="0" lvl="0" indent="0" algn="l" rtl="0">
              <a:lnSpc>
                <a:spcPct val="100000"/>
              </a:lnSpc>
              <a:spcBef>
                <a:spcPts val="1000"/>
              </a:spcBef>
              <a:spcAft>
                <a:spcPts val="0"/>
              </a:spcAft>
              <a:buClr>
                <a:schemeClr val="dk1"/>
              </a:buClr>
              <a:buSzPts val="2800"/>
              <a:buNone/>
            </a:pPr>
            <a:endParaRPr lang="en-US" sz="1500"/>
          </a:p>
          <a:p>
            <a:pPr marL="0" lvl="0" indent="0" algn="l" rtl="0">
              <a:lnSpc>
                <a:spcPct val="100000"/>
              </a:lnSpc>
              <a:spcBef>
                <a:spcPts val="1000"/>
              </a:spcBef>
              <a:spcAft>
                <a:spcPts val="0"/>
              </a:spcAft>
              <a:buClr>
                <a:schemeClr val="dk1"/>
              </a:buClr>
              <a:buSzPts val="2800"/>
              <a:buNone/>
            </a:pPr>
            <a:endParaRPr/>
          </a:p>
        </p:txBody>
      </p:sp>
      <p:sp>
        <p:nvSpPr>
          <p:cNvPr id="103" name="Google Shape;103;p1"/>
          <p:cNvSpPr txBox="1"/>
          <p:nvPr/>
        </p:nvSpPr>
        <p:spPr>
          <a:xfrm>
            <a:off x="4177096" y="1493116"/>
            <a:ext cx="3906900" cy="5196600"/>
          </a:xfrm>
          <a:prstGeom prst="rect">
            <a:avLst/>
          </a:prstGeom>
          <a:solidFill>
            <a:srgbClr val="CDCC0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1" u="sng">
                <a:solidFill>
                  <a:schemeClr val="dk1"/>
                </a:solidFill>
                <a:latin typeface="+mj-lt"/>
              </a:rPr>
              <a:t>Day Two</a:t>
            </a:r>
          </a:p>
          <a:p>
            <a:pPr marL="0" marR="0" lvl="0" indent="0" algn="l" rtl="0">
              <a:lnSpc>
                <a:spcPct val="100000"/>
              </a:lnSpc>
              <a:spcBef>
                <a:spcPts val="0"/>
              </a:spcBef>
              <a:spcAft>
                <a:spcPts val="0"/>
              </a:spcAft>
              <a:buClr>
                <a:schemeClr val="dk1"/>
              </a:buClr>
              <a:buSzPts val="2800"/>
              <a:buFont typeface="Arial"/>
              <a:buNone/>
            </a:pPr>
            <a:r>
              <a:rPr lang="en-US" sz="1600" b="1" i="0" u="sng" strike="noStrike" cap="none">
                <a:solidFill>
                  <a:schemeClr val="dk1"/>
                </a:solidFill>
                <a:latin typeface="+mj-lt"/>
                <a:ea typeface="Arial"/>
                <a:cs typeface="Arial"/>
                <a:sym typeface="Arial"/>
              </a:rPr>
              <a:t>Curriculum Development</a:t>
            </a:r>
            <a:endParaRPr sz="1600" u="sng">
              <a:solidFill>
                <a:schemeClr val="dk1"/>
              </a:solidFill>
              <a:latin typeface="+mj-lt"/>
            </a:endParaRPr>
          </a:p>
          <a:p>
            <a:r>
              <a:rPr lang="en-US" sz="1600" b="1" err="1">
                <a:latin typeface="+mj-lt"/>
                <a:ea typeface="Calibri"/>
                <a:cs typeface="Calibri"/>
              </a:rPr>
              <a:t>Queensmead</a:t>
            </a:r>
            <a:r>
              <a:rPr lang="en-US" sz="1600" b="1">
                <a:latin typeface="+mj-lt"/>
                <a:ea typeface="Calibri"/>
                <a:cs typeface="Calibri"/>
              </a:rPr>
              <a:t> Primary Academy</a:t>
            </a:r>
            <a:endParaRPr lang="en-US" sz="1600">
              <a:latin typeface="+mj-lt"/>
              <a:ea typeface="Calibri"/>
              <a:cs typeface="Calibri"/>
            </a:endParaRPr>
          </a:p>
          <a:p>
            <a:pPr>
              <a:buClr>
                <a:schemeClr val="dk1"/>
              </a:buClr>
              <a:buSzPts val="2800"/>
            </a:pPr>
            <a:endParaRPr lang="en-US" sz="1600" i="1">
              <a:solidFill>
                <a:schemeClr val="dk1"/>
              </a:solidFill>
              <a:latin typeface="+mj-lt"/>
            </a:endParaRPr>
          </a:p>
          <a:p>
            <a:pPr marL="0" marR="0" lvl="0" indent="0" algn="l">
              <a:spcAft>
                <a:spcPts val="0"/>
              </a:spcAft>
              <a:buSzPts val="2800"/>
              <a:buFont typeface="Arial"/>
              <a:buNone/>
            </a:pPr>
            <a:r>
              <a:rPr lang="en-US" sz="1600" i="1">
                <a:solidFill>
                  <a:schemeClr val="dk1"/>
                </a:solidFill>
                <a:latin typeface="+mj-lt"/>
              </a:rPr>
              <a:t>Attending: </a:t>
            </a:r>
            <a:r>
              <a:rPr lang="en-US" sz="1600" b="0" i="1" u="none" strike="noStrike" cap="none">
                <a:solidFill>
                  <a:schemeClr val="dk1"/>
                </a:solidFill>
                <a:latin typeface="+mj-lt"/>
                <a:ea typeface="Arial"/>
                <a:cs typeface="Arial"/>
                <a:sym typeface="Arial"/>
              </a:rPr>
              <a:t>SPL</a:t>
            </a:r>
            <a:endParaRPr lang="en-GB" sz="1600">
              <a:solidFill>
                <a:schemeClr val="dk1"/>
              </a:solidFill>
              <a:latin typeface="+mj-lt"/>
            </a:endParaRPr>
          </a:p>
          <a:p>
            <a:pPr marL="0" marR="0" lvl="0" indent="0" algn="l" rtl="0">
              <a:lnSpc>
                <a:spcPct val="90000"/>
              </a:lnSpc>
              <a:spcBef>
                <a:spcPts val="1000"/>
              </a:spcBef>
              <a:spcAft>
                <a:spcPts val="0"/>
              </a:spcAft>
              <a:buClr>
                <a:schemeClr val="dk1"/>
              </a:buClr>
              <a:buSzPts val="2800"/>
              <a:buFont typeface="Arial"/>
              <a:buNone/>
            </a:pPr>
            <a:r>
              <a:rPr lang="en-GB" sz="1600" i="1">
                <a:solidFill>
                  <a:schemeClr val="dk1"/>
                </a:solidFill>
                <a:latin typeface="+mj-lt"/>
              </a:rPr>
              <a:t>----------------------------------------------------</a:t>
            </a:r>
            <a:endParaRPr lang="en-GB" sz="1600" b="0" i="1" u="none" strike="noStrike" cap="none">
              <a:solidFill>
                <a:schemeClr val="dk1"/>
              </a:solidFill>
              <a:latin typeface="+mj-lt"/>
              <a:ea typeface="Arial"/>
              <a:cs typeface="Arial"/>
            </a:endParaRPr>
          </a:p>
          <a:p>
            <a:pPr marL="0" lvl="0" indent="0" algn="l" rtl="0">
              <a:lnSpc>
                <a:spcPct val="100000"/>
              </a:lnSpc>
              <a:spcBef>
                <a:spcPts val="1000"/>
              </a:spcBef>
              <a:spcAft>
                <a:spcPts val="0"/>
              </a:spcAft>
              <a:buClr>
                <a:schemeClr val="dk1"/>
              </a:buClr>
              <a:buSzPts val="2800"/>
              <a:buNone/>
            </a:pPr>
            <a:r>
              <a:rPr lang="en-US" sz="1600">
                <a:latin typeface="+mj-lt"/>
              </a:rPr>
              <a:t>9.15am – 3.30pm</a:t>
            </a:r>
          </a:p>
          <a:p>
            <a:pPr marL="0" marR="0" lvl="0" indent="0" algn="l" rtl="0">
              <a:lnSpc>
                <a:spcPct val="90000"/>
              </a:lnSpc>
              <a:spcBef>
                <a:spcPts val="1000"/>
              </a:spcBef>
              <a:spcAft>
                <a:spcPts val="0"/>
              </a:spcAft>
              <a:buClr>
                <a:schemeClr val="dk1"/>
              </a:buClr>
              <a:buSzPts val="2800"/>
              <a:buFont typeface="Arial"/>
              <a:buNone/>
            </a:pPr>
            <a:r>
              <a:rPr lang="en-US" sz="1600" b="0" i="0" u="none" strike="noStrike" cap="none">
                <a:solidFill>
                  <a:schemeClr val="dk1"/>
                </a:solidFill>
                <a:latin typeface="+mj-lt"/>
                <a:ea typeface="Arial"/>
                <a:cs typeface="Arial"/>
                <a:sym typeface="Arial"/>
              </a:rPr>
              <a:t>Curriculum Development</a:t>
            </a:r>
            <a:endParaRPr sz="1600">
              <a:solidFill>
                <a:schemeClr val="dk1"/>
              </a:solidFill>
              <a:latin typeface="+mj-lt"/>
            </a:endParaRPr>
          </a:p>
          <a:p>
            <a:pPr marL="0" marR="0" lvl="0" indent="0" algn="l" rtl="0">
              <a:lnSpc>
                <a:spcPct val="90000"/>
              </a:lnSpc>
              <a:spcBef>
                <a:spcPts val="1000"/>
              </a:spcBef>
              <a:spcAft>
                <a:spcPts val="0"/>
              </a:spcAft>
              <a:buClr>
                <a:schemeClr val="dk1"/>
              </a:buClr>
              <a:buSzPts val="2800"/>
              <a:buFont typeface="Arial"/>
              <a:buNone/>
            </a:pPr>
            <a:r>
              <a:rPr lang="en-US" sz="1600" b="1">
                <a:solidFill>
                  <a:schemeClr val="dk1"/>
                </a:solidFill>
                <a:latin typeface="+mj-lt"/>
              </a:rPr>
              <a:t>BREAK</a:t>
            </a:r>
            <a:endParaRPr sz="1600">
              <a:solidFill>
                <a:schemeClr val="dk1"/>
              </a:solidFill>
              <a:latin typeface="+mj-lt"/>
            </a:endParaRPr>
          </a:p>
          <a:p>
            <a:pPr marL="0" marR="0" lvl="0" indent="0" algn="l" rtl="0">
              <a:lnSpc>
                <a:spcPct val="90000"/>
              </a:lnSpc>
              <a:spcBef>
                <a:spcPts val="1000"/>
              </a:spcBef>
              <a:spcAft>
                <a:spcPts val="0"/>
              </a:spcAft>
              <a:buClr>
                <a:schemeClr val="dk1"/>
              </a:buClr>
              <a:buSzPts val="2800"/>
              <a:buFont typeface="Arial"/>
              <a:buNone/>
            </a:pPr>
            <a:r>
              <a:rPr lang="en-US" sz="1600" b="0" i="0" u="none" strike="noStrike" cap="none">
                <a:solidFill>
                  <a:schemeClr val="dk1"/>
                </a:solidFill>
                <a:latin typeface="+mj-lt"/>
                <a:ea typeface="Arial"/>
                <a:cs typeface="Arial"/>
                <a:sym typeface="Arial"/>
              </a:rPr>
              <a:t>Curriculum Assessment</a:t>
            </a:r>
            <a:endParaRPr sz="1600">
              <a:solidFill>
                <a:schemeClr val="dk1"/>
              </a:solidFill>
              <a:latin typeface="+mj-lt"/>
            </a:endParaRPr>
          </a:p>
          <a:p>
            <a:pPr marL="0" marR="0" lvl="0" indent="0" algn="l" rtl="0">
              <a:lnSpc>
                <a:spcPct val="90000"/>
              </a:lnSpc>
              <a:spcBef>
                <a:spcPts val="1000"/>
              </a:spcBef>
              <a:spcAft>
                <a:spcPts val="0"/>
              </a:spcAft>
              <a:buClr>
                <a:schemeClr val="dk1"/>
              </a:buClr>
              <a:buSzPts val="2800"/>
              <a:buFont typeface="Arial"/>
              <a:buNone/>
            </a:pPr>
            <a:r>
              <a:rPr lang="en-US" sz="1600" b="1">
                <a:solidFill>
                  <a:schemeClr val="dk1"/>
                </a:solidFill>
                <a:latin typeface="+mj-lt"/>
              </a:rPr>
              <a:t>LUNCH</a:t>
            </a:r>
            <a:endParaRPr sz="1600">
              <a:solidFill>
                <a:schemeClr val="dk1"/>
              </a:solidFill>
              <a:latin typeface="+mj-lt"/>
            </a:endParaRPr>
          </a:p>
          <a:p>
            <a:pPr>
              <a:lnSpc>
                <a:spcPct val="90000"/>
              </a:lnSpc>
              <a:spcBef>
                <a:spcPts val="1000"/>
              </a:spcBef>
              <a:buClr>
                <a:schemeClr val="dk1"/>
              </a:buClr>
              <a:buSzPts val="2800"/>
            </a:pPr>
            <a:r>
              <a:rPr lang="en-US" sz="1600">
                <a:solidFill>
                  <a:schemeClr val="dk1"/>
                </a:solidFill>
                <a:latin typeface="+mj-lt"/>
              </a:rPr>
              <a:t>Nature Connection &amp;</a:t>
            </a:r>
            <a:r>
              <a:rPr lang="en-US" sz="1600" b="0" i="0" u="none" strike="noStrike" cap="none">
                <a:solidFill>
                  <a:schemeClr val="dk1"/>
                </a:solidFill>
                <a:latin typeface="+mj-lt"/>
                <a:ea typeface="Arial"/>
                <a:cs typeface="Arial"/>
                <a:sym typeface="Arial"/>
              </a:rPr>
              <a:t> Outdoor Learning </a:t>
            </a:r>
            <a:endParaRPr sz="1600">
              <a:solidFill>
                <a:schemeClr val="dk1"/>
              </a:solidFill>
              <a:latin typeface="+mj-lt"/>
            </a:endParaRPr>
          </a:p>
          <a:p>
            <a:pPr marL="0" marR="0" lvl="0" indent="0" algn="l" rtl="0">
              <a:lnSpc>
                <a:spcPct val="90000"/>
              </a:lnSpc>
              <a:spcBef>
                <a:spcPts val="1000"/>
              </a:spcBef>
              <a:spcAft>
                <a:spcPts val="0"/>
              </a:spcAft>
              <a:buClr>
                <a:schemeClr val="dk1"/>
              </a:buClr>
              <a:buSzPts val="2800"/>
              <a:buFont typeface="Arial"/>
              <a:buNone/>
            </a:pPr>
            <a:r>
              <a:rPr lang="en-US" sz="1600" b="0" i="0" u="none" strike="noStrike" cap="none">
                <a:solidFill>
                  <a:schemeClr val="dk1"/>
                </a:solidFill>
                <a:latin typeface="+mj-lt"/>
                <a:ea typeface="Arial"/>
                <a:cs typeface="Arial"/>
                <a:sym typeface="Arial"/>
              </a:rPr>
              <a:t>How to </a:t>
            </a:r>
            <a:r>
              <a:rPr lang="en-US" sz="1600">
                <a:solidFill>
                  <a:schemeClr val="dk1"/>
                </a:solidFill>
                <a:latin typeface="+mj-lt"/>
              </a:rPr>
              <a:t>T</a:t>
            </a:r>
            <a:r>
              <a:rPr lang="en-US" sz="1600" b="0" i="0" u="none" strike="noStrike" cap="none">
                <a:solidFill>
                  <a:schemeClr val="dk1"/>
                </a:solidFill>
                <a:latin typeface="+mj-lt"/>
                <a:ea typeface="Arial"/>
                <a:cs typeface="Arial"/>
                <a:sym typeface="Arial"/>
              </a:rPr>
              <a:t>alk </a:t>
            </a:r>
            <a:r>
              <a:rPr lang="en-US" sz="1600">
                <a:solidFill>
                  <a:schemeClr val="dk1"/>
                </a:solidFill>
                <a:latin typeface="+mj-lt"/>
              </a:rPr>
              <a:t>A</a:t>
            </a:r>
            <a:r>
              <a:rPr lang="en-US" sz="1600" b="0" i="0" u="none" strike="noStrike" cap="none">
                <a:solidFill>
                  <a:schemeClr val="dk1"/>
                </a:solidFill>
                <a:latin typeface="+mj-lt"/>
                <a:ea typeface="Arial"/>
                <a:cs typeface="Arial"/>
                <a:sym typeface="Arial"/>
              </a:rPr>
              <a:t>bout Climate Change</a:t>
            </a:r>
            <a:endParaRPr sz="1600" b="0" i="0" u="none" strike="noStrike" cap="none">
              <a:solidFill>
                <a:schemeClr val="dk1"/>
              </a:solidFill>
              <a:latin typeface="+mj-lt"/>
              <a:ea typeface="Arial"/>
              <a:cs typeface="Arial"/>
            </a:endParaRPr>
          </a:p>
          <a:p>
            <a:pPr marL="0" marR="0" lvl="0" indent="0" algn="l" rtl="0">
              <a:lnSpc>
                <a:spcPct val="90000"/>
              </a:lnSpc>
              <a:spcBef>
                <a:spcPts val="1000"/>
              </a:spcBef>
              <a:spcAft>
                <a:spcPts val="0"/>
              </a:spcAft>
              <a:buClr>
                <a:schemeClr val="dk1"/>
              </a:buClr>
              <a:buSzPts val="2800"/>
              <a:buFont typeface="Arial"/>
              <a:buNone/>
            </a:pPr>
            <a:r>
              <a:rPr lang="en-US" sz="1600">
                <a:solidFill>
                  <a:schemeClr val="dk1"/>
                </a:solidFill>
                <a:latin typeface="+mj-lt"/>
              </a:rPr>
              <a:t>(</a:t>
            </a:r>
            <a:r>
              <a:rPr lang="en-US" sz="1600" err="1">
                <a:solidFill>
                  <a:schemeClr val="dk1"/>
                </a:solidFill>
                <a:latin typeface="+mj-lt"/>
              </a:rPr>
              <a:t>ThoughtBox</a:t>
            </a:r>
            <a:r>
              <a:rPr lang="en-US" sz="1600">
                <a:solidFill>
                  <a:schemeClr val="dk1"/>
                </a:solidFill>
                <a:latin typeface="+mj-lt"/>
              </a:rPr>
              <a:t>)</a:t>
            </a:r>
            <a:endParaRPr sz="1600">
              <a:solidFill>
                <a:schemeClr val="dk1"/>
              </a:solidFill>
              <a:latin typeface="+mj-lt"/>
            </a:endParaRPr>
          </a:p>
        </p:txBody>
      </p:sp>
      <p:sp>
        <p:nvSpPr>
          <p:cNvPr id="104" name="Google Shape;104;p1"/>
          <p:cNvSpPr txBox="1"/>
          <p:nvPr/>
        </p:nvSpPr>
        <p:spPr>
          <a:xfrm>
            <a:off x="8167255" y="1493116"/>
            <a:ext cx="3906900" cy="5196600"/>
          </a:xfrm>
          <a:prstGeom prst="rect">
            <a:avLst/>
          </a:prstGeom>
          <a:solidFill>
            <a:srgbClr val="F3E731"/>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08" name="Google Shape;108;p1"/>
          <p:cNvSpPr txBox="1"/>
          <p:nvPr/>
        </p:nvSpPr>
        <p:spPr>
          <a:xfrm>
            <a:off x="8167255" y="1493050"/>
            <a:ext cx="3906900" cy="5183100"/>
          </a:xfrm>
          <a:prstGeom prst="rect">
            <a:avLst/>
          </a:prstGeom>
          <a:solidFill>
            <a:srgbClr val="F3E731"/>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1600" b="1" u="sng">
                <a:solidFill>
                  <a:schemeClr val="dk1"/>
                </a:solidFill>
              </a:rPr>
              <a:t>Day Three</a:t>
            </a:r>
            <a:endParaRPr sz="1600" b="1" u="sng">
              <a:solidFill>
                <a:schemeClr val="dk1"/>
              </a:solidFill>
            </a:endParaRPr>
          </a:p>
          <a:p>
            <a:pPr marL="0" lvl="0" indent="0" algn="l" rtl="0">
              <a:spcBef>
                <a:spcPts val="0"/>
              </a:spcBef>
              <a:spcAft>
                <a:spcPts val="0"/>
              </a:spcAft>
              <a:buClr>
                <a:schemeClr val="dk1"/>
              </a:buClr>
              <a:buSzPts val="2800"/>
              <a:buFont typeface="Arial"/>
              <a:buNone/>
            </a:pPr>
            <a:r>
              <a:rPr lang="en-US" sz="1600" b="1" u="sng">
                <a:solidFill>
                  <a:schemeClr val="dk1"/>
                </a:solidFill>
              </a:rPr>
              <a:t>Climate Action Planning</a:t>
            </a:r>
            <a:endParaRPr sz="1600" u="sng">
              <a:solidFill>
                <a:schemeClr val="dk1"/>
              </a:solidFill>
            </a:endParaRPr>
          </a:p>
          <a:p>
            <a:pPr>
              <a:buSzPts val="2800"/>
            </a:pPr>
            <a:r>
              <a:rPr lang="en-US" sz="1600" b="1">
                <a:solidFill>
                  <a:schemeClr val="dk1"/>
                </a:solidFill>
              </a:rPr>
              <a:t>City Hall</a:t>
            </a:r>
          </a:p>
          <a:p>
            <a:pPr>
              <a:spcBef>
                <a:spcPts val="1000"/>
              </a:spcBef>
              <a:buClr>
                <a:schemeClr val="dk1"/>
              </a:buClr>
              <a:buSzPts val="2800"/>
            </a:pPr>
            <a:r>
              <a:rPr lang="en-US" sz="1600" i="1">
                <a:solidFill>
                  <a:schemeClr val="dk1"/>
                </a:solidFill>
              </a:rPr>
              <a:t>Attending: SBM, Site Manager, SPL</a:t>
            </a:r>
            <a:endParaRPr lang="en-US" sz="1600">
              <a:solidFill>
                <a:schemeClr val="dk1"/>
              </a:solidFill>
            </a:endParaRPr>
          </a:p>
          <a:p>
            <a:pPr>
              <a:spcBef>
                <a:spcPts val="1000"/>
              </a:spcBef>
              <a:buSzPts val="2800"/>
            </a:pPr>
            <a:r>
              <a:rPr lang="en-US" sz="1600">
                <a:solidFill>
                  <a:schemeClr val="dk1"/>
                </a:solidFill>
              </a:rPr>
              <a:t>-----------------------------------------------------</a:t>
            </a:r>
          </a:p>
          <a:p>
            <a:pPr marL="0" lvl="0" indent="0" algn="l" rtl="0">
              <a:lnSpc>
                <a:spcPct val="100000"/>
              </a:lnSpc>
              <a:spcBef>
                <a:spcPts val="1000"/>
              </a:spcBef>
              <a:spcAft>
                <a:spcPts val="0"/>
              </a:spcAft>
              <a:buClr>
                <a:schemeClr val="dk1"/>
              </a:buClr>
              <a:buSzPts val="2800"/>
              <a:buNone/>
            </a:pPr>
            <a:r>
              <a:rPr lang="en-US" sz="1600"/>
              <a:t>9.15am – 3.30pm</a:t>
            </a:r>
          </a:p>
          <a:p>
            <a:pPr marL="0" lvl="0" indent="0" algn="l">
              <a:spcBef>
                <a:spcPts val="1000"/>
              </a:spcBef>
              <a:spcAft>
                <a:spcPts val="0"/>
              </a:spcAft>
              <a:buSzPts val="2800"/>
              <a:buFont typeface="Arial"/>
              <a:buNone/>
            </a:pPr>
            <a:r>
              <a:rPr lang="en-US" sz="1600">
                <a:solidFill>
                  <a:schemeClr val="dk1"/>
                </a:solidFill>
              </a:rPr>
              <a:t>Climate/Nature Basics </a:t>
            </a:r>
          </a:p>
          <a:p>
            <a:pPr marL="0" lvl="0" indent="0" algn="l" rtl="0">
              <a:spcBef>
                <a:spcPts val="1000"/>
              </a:spcBef>
              <a:spcAft>
                <a:spcPts val="0"/>
              </a:spcAft>
              <a:buClr>
                <a:schemeClr val="dk1"/>
              </a:buClr>
              <a:buSzPts val="2800"/>
              <a:buFont typeface="Arial"/>
              <a:buNone/>
            </a:pPr>
            <a:r>
              <a:rPr lang="en-US" sz="1600" b="1">
                <a:solidFill>
                  <a:schemeClr val="dk1"/>
                </a:solidFill>
              </a:rPr>
              <a:t>BREAK</a:t>
            </a:r>
            <a:endParaRPr sz="1600">
              <a:solidFill>
                <a:schemeClr val="dk1"/>
              </a:solidFill>
            </a:endParaRPr>
          </a:p>
          <a:p>
            <a:pPr>
              <a:spcBef>
                <a:spcPts val="1000"/>
              </a:spcBef>
              <a:buClr>
                <a:schemeClr val="dk1"/>
              </a:buClr>
              <a:buSzPts val="2800"/>
            </a:pPr>
            <a:r>
              <a:rPr lang="en-US" sz="1600">
                <a:solidFill>
                  <a:schemeClr val="dk1"/>
                </a:solidFill>
              </a:rPr>
              <a:t>Climate Action Planning - background</a:t>
            </a:r>
            <a:endParaRPr sz="1600">
              <a:solidFill>
                <a:schemeClr val="dk1"/>
              </a:solidFill>
            </a:endParaRPr>
          </a:p>
          <a:p>
            <a:pPr marL="0" lvl="0" indent="0" algn="l" rtl="0">
              <a:spcBef>
                <a:spcPts val="1000"/>
              </a:spcBef>
              <a:spcAft>
                <a:spcPts val="0"/>
              </a:spcAft>
              <a:buClr>
                <a:schemeClr val="dk1"/>
              </a:buClr>
              <a:buSzPts val="2800"/>
              <a:buFont typeface="Arial"/>
              <a:buNone/>
            </a:pPr>
            <a:r>
              <a:rPr lang="en-US" sz="1600" b="1">
                <a:solidFill>
                  <a:schemeClr val="dk1"/>
                </a:solidFill>
              </a:rPr>
              <a:t>LUNCH</a:t>
            </a:r>
            <a:endParaRPr sz="1600">
              <a:solidFill>
                <a:schemeClr val="dk1"/>
              </a:solidFill>
            </a:endParaRPr>
          </a:p>
          <a:p>
            <a:pPr marL="0" lvl="0" indent="0" algn="l" rtl="0">
              <a:spcBef>
                <a:spcPts val="1000"/>
              </a:spcBef>
              <a:spcAft>
                <a:spcPts val="0"/>
              </a:spcAft>
              <a:buClr>
                <a:schemeClr val="dk1"/>
              </a:buClr>
              <a:buSzPts val="2800"/>
              <a:buFont typeface="Arial"/>
              <a:buNone/>
            </a:pPr>
            <a:r>
              <a:rPr lang="en-US" sz="1600">
                <a:solidFill>
                  <a:schemeClr val="dk1"/>
                </a:solidFill>
              </a:rPr>
              <a:t>Measuring Carbon</a:t>
            </a:r>
            <a:endParaRPr sz="1600">
              <a:solidFill>
                <a:schemeClr val="dk1"/>
              </a:solidFill>
            </a:endParaRPr>
          </a:p>
          <a:p>
            <a:pPr>
              <a:spcBef>
                <a:spcPts val="1000"/>
              </a:spcBef>
              <a:buClr>
                <a:schemeClr val="dk1"/>
              </a:buClr>
              <a:buSzPts val="2800"/>
            </a:pPr>
            <a:r>
              <a:rPr lang="en-US" sz="1600">
                <a:solidFill>
                  <a:schemeClr val="dk1"/>
                </a:solidFill>
              </a:rPr>
              <a:t>Climate Action Planning - practical</a:t>
            </a:r>
            <a:endParaRPr sz="1600">
              <a:solidFill>
                <a:schemeClr val="dk1"/>
              </a:solidFill>
            </a:endParaRPr>
          </a:p>
          <a:p>
            <a:pPr marL="0" lvl="0" indent="0" algn="l" rtl="0">
              <a:spcBef>
                <a:spcPts val="0"/>
              </a:spcBef>
              <a:spcAft>
                <a:spcPts val="0"/>
              </a:spcAft>
              <a:buNone/>
            </a:pPr>
            <a:endParaRPr sz="2500">
              <a:solidFill>
                <a:schemeClr val="dk1"/>
              </a:solidFill>
            </a:endParaRPr>
          </a:p>
        </p:txBody>
      </p:sp>
      <p:pic>
        <p:nvPicPr>
          <p:cNvPr id="4" name="Picture 3" descr="A black text on a white background&#10;&#10;Description automatically generated">
            <a:extLst>
              <a:ext uri="{FF2B5EF4-FFF2-40B4-BE49-F238E27FC236}">
                <a16:creationId xmlns:a16="http://schemas.microsoft.com/office/drawing/2014/main" id="{96DEFC05-A2F0-AB2A-4BDB-4535AF0BAD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0180-8B21-734B-08B2-B04404B8F65C}"/>
              </a:ext>
            </a:extLst>
          </p:cNvPr>
          <p:cNvSpPr>
            <a:spLocks noGrp="1"/>
          </p:cNvSpPr>
          <p:nvPr>
            <p:ph type="title"/>
          </p:nvPr>
        </p:nvSpPr>
        <p:spPr>
          <a:xfrm>
            <a:off x="725311" y="5764977"/>
            <a:ext cx="10515600" cy="1325563"/>
          </a:xfrm>
        </p:spPr>
        <p:txBody>
          <a:bodyPr/>
          <a:lstStyle/>
          <a:p>
            <a:r>
              <a:rPr lang="en-GB" sz="2000">
                <a:hlinkClick r:id="rId2"/>
              </a:rPr>
              <a:t>https://youtu.be/rWuKYuEOI9k</a:t>
            </a:r>
            <a:r>
              <a:rPr lang="en-GB" sz="2000"/>
              <a:t>  </a:t>
            </a:r>
            <a:endParaRPr lang="en-GB"/>
          </a:p>
        </p:txBody>
      </p:sp>
      <p:sp>
        <p:nvSpPr>
          <p:cNvPr id="5" name="Content Placeholder 4">
            <a:extLst>
              <a:ext uri="{FF2B5EF4-FFF2-40B4-BE49-F238E27FC236}">
                <a16:creationId xmlns:a16="http://schemas.microsoft.com/office/drawing/2014/main" id="{1950E2E5-6210-9493-BEFF-F890BC573606}"/>
              </a:ext>
            </a:extLst>
          </p:cNvPr>
          <p:cNvSpPr>
            <a:spLocks noGrp="1"/>
          </p:cNvSpPr>
          <p:nvPr>
            <p:ph idx="1"/>
          </p:nvPr>
        </p:nvSpPr>
        <p:spPr/>
        <p:txBody>
          <a:bodyPr/>
          <a:lstStyle/>
          <a:p>
            <a:pPr marL="0" indent="0">
              <a:buNone/>
            </a:pPr>
            <a:r>
              <a:rPr lang="en-GB" dirty="0"/>
              <a:t>Embedded video removed for size, link below</a:t>
            </a:r>
          </a:p>
        </p:txBody>
      </p:sp>
    </p:spTree>
    <p:extLst>
      <p:ext uri="{BB962C8B-B14F-4D97-AF65-F5344CB8AC3E}">
        <p14:creationId xmlns:p14="http://schemas.microsoft.com/office/powerpoint/2010/main" val="3721363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8BF-3F77-1D5E-B546-1D0BEEAC90F3}"/>
              </a:ext>
            </a:extLst>
          </p:cNvPr>
          <p:cNvSpPr>
            <a:spLocks noGrp="1"/>
          </p:cNvSpPr>
          <p:nvPr>
            <p:ph type="title"/>
          </p:nvPr>
        </p:nvSpPr>
        <p:spPr>
          <a:xfrm>
            <a:off x="273756" y="-152283"/>
            <a:ext cx="10515600" cy="1325563"/>
          </a:xfrm>
        </p:spPr>
        <p:txBody>
          <a:bodyPr/>
          <a:lstStyle/>
          <a:p>
            <a:r>
              <a:rPr lang="en-US"/>
              <a:t>Reasons for optimism</a:t>
            </a:r>
          </a:p>
        </p:txBody>
      </p:sp>
      <p:sp>
        <p:nvSpPr>
          <p:cNvPr id="13" name="Title 1">
            <a:extLst>
              <a:ext uri="{FF2B5EF4-FFF2-40B4-BE49-F238E27FC236}">
                <a16:creationId xmlns:a16="http://schemas.microsoft.com/office/drawing/2014/main" id="{9849381B-DDA3-7476-6FA7-EB7555BA0978}"/>
              </a:ext>
            </a:extLst>
          </p:cNvPr>
          <p:cNvSpPr txBox="1">
            <a:spLocks/>
          </p:cNvSpPr>
          <p:nvPr/>
        </p:nvSpPr>
        <p:spPr>
          <a:xfrm>
            <a:off x="0" y="7573"/>
            <a:ext cx="12288981" cy="1256900"/>
          </a:xfrm>
          <a:prstGeom prst="rect">
            <a:avLst/>
          </a:prstGeom>
          <a:solidFill>
            <a:srgbClr val="CCCD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Calibri" panose="020F0502020204030204" pitchFamily="34" charset="0"/>
                <a:cs typeface="Calibri" panose="020F0502020204030204" pitchFamily="34" charset="0"/>
              </a:rPr>
              <a:t>Our Schools Our World</a:t>
            </a:r>
            <a:br>
              <a:rPr lang="en-US" sz="3600" b="1">
                <a:latin typeface="Calibri" panose="020F0502020204030204" pitchFamily="34" charset="0"/>
                <a:cs typeface="Calibri" panose="020F0502020204030204" pitchFamily="34" charset="0"/>
              </a:rPr>
            </a:br>
            <a:r>
              <a:rPr lang="en-US" sz="3200">
                <a:latin typeface="Calibri" panose="020F0502020204030204" pitchFamily="34" charset="0"/>
                <a:cs typeface="Calibri" panose="020F0502020204030204" pitchFamily="34" charset="0"/>
              </a:rPr>
              <a:t>Reasons for Optimism – nationally &amp; globally</a:t>
            </a:r>
            <a:endParaRPr lang="en-US" sz="3600">
              <a:latin typeface="Calibri" panose="020F0502020204030204" pitchFamily="34" charset="0"/>
              <a:ea typeface="Calibri Light"/>
              <a:cs typeface="Calibri" panose="020F0502020204030204" pitchFamily="34" charset="0"/>
            </a:endParaRPr>
          </a:p>
        </p:txBody>
      </p:sp>
      <p:pic>
        <p:nvPicPr>
          <p:cNvPr id="14" name="Picture 13" descr="A black text on a white background&#10;&#10;Description automatically generated">
            <a:extLst>
              <a:ext uri="{FF2B5EF4-FFF2-40B4-BE49-F238E27FC236}">
                <a16:creationId xmlns:a16="http://schemas.microsoft.com/office/drawing/2014/main" id="{C54B6337-0D68-F91A-FB00-8C801CBEE0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5691" y="189219"/>
            <a:ext cx="2525821" cy="721790"/>
          </a:xfrm>
          <a:prstGeom prst="rect">
            <a:avLst/>
          </a:prstGeom>
          <a:ln w="12700">
            <a:solidFill>
              <a:schemeClr val="tx1"/>
            </a:solidFill>
          </a:ln>
        </p:spPr>
      </p:pic>
      <p:pic>
        <p:nvPicPr>
          <p:cNvPr id="3" name="Picture 2" descr="last coal-fired power plant shuts down ...">
            <a:extLst>
              <a:ext uri="{FF2B5EF4-FFF2-40B4-BE49-F238E27FC236}">
                <a16:creationId xmlns:a16="http://schemas.microsoft.com/office/drawing/2014/main" id="{FDB0E905-974A-55AB-B366-48147F511A07}"/>
              </a:ext>
            </a:extLst>
          </p:cNvPr>
          <p:cNvPicPr>
            <a:picLocks noChangeAspect="1"/>
          </p:cNvPicPr>
          <p:nvPr/>
        </p:nvPicPr>
        <p:blipFill>
          <a:blip r:embed="rId4"/>
          <a:stretch>
            <a:fillRect/>
          </a:stretch>
        </p:blipFill>
        <p:spPr>
          <a:xfrm>
            <a:off x="1162" y="1361030"/>
            <a:ext cx="4170091" cy="2147306"/>
          </a:xfrm>
          <a:prstGeom prst="rect">
            <a:avLst/>
          </a:prstGeom>
        </p:spPr>
      </p:pic>
      <p:pic>
        <p:nvPicPr>
          <p:cNvPr id="15" name="Picture 14" descr="UK electricity from fossil fuels drops to lowest level since 1957">
            <a:extLst>
              <a:ext uri="{FF2B5EF4-FFF2-40B4-BE49-F238E27FC236}">
                <a16:creationId xmlns:a16="http://schemas.microsoft.com/office/drawing/2014/main" id="{0E8BC517-A826-BD8E-E2A2-4665EDD19C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1652" y="1446057"/>
            <a:ext cx="2999679" cy="2142197"/>
          </a:xfrm>
          <a:prstGeom prst="rect">
            <a:avLst/>
          </a:prstGeom>
        </p:spPr>
      </p:pic>
      <p:pic>
        <p:nvPicPr>
          <p:cNvPr id="16" name="Picture 15" descr="Paris puts people and bicycles at the ...">
            <a:extLst>
              <a:ext uri="{FF2B5EF4-FFF2-40B4-BE49-F238E27FC236}">
                <a16:creationId xmlns:a16="http://schemas.microsoft.com/office/drawing/2014/main" id="{C928D18D-DD6E-587C-EB58-40ED0B5D9D82}"/>
              </a:ext>
            </a:extLst>
          </p:cNvPr>
          <p:cNvPicPr>
            <a:picLocks noChangeAspect="1"/>
          </p:cNvPicPr>
          <p:nvPr/>
        </p:nvPicPr>
        <p:blipFill>
          <a:blip r:embed="rId6"/>
          <a:stretch>
            <a:fillRect/>
          </a:stretch>
        </p:blipFill>
        <p:spPr>
          <a:xfrm>
            <a:off x="580" y="3663292"/>
            <a:ext cx="4171253" cy="2755977"/>
          </a:xfrm>
          <a:prstGeom prst="rect">
            <a:avLst/>
          </a:prstGeom>
        </p:spPr>
      </p:pic>
      <p:pic>
        <p:nvPicPr>
          <p:cNvPr id="17" name="Picture 16" descr="30x30 target: Where does the Hotel ...">
            <a:extLst>
              <a:ext uri="{FF2B5EF4-FFF2-40B4-BE49-F238E27FC236}">
                <a16:creationId xmlns:a16="http://schemas.microsoft.com/office/drawing/2014/main" id="{B004324D-0FA6-E2C9-8C5D-18C8C5917BB3}"/>
              </a:ext>
            </a:extLst>
          </p:cNvPr>
          <p:cNvPicPr>
            <a:picLocks noChangeAspect="1"/>
          </p:cNvPicPr>
          <p:nvPr/>
        </p:nvPicPr>
        <p:blipFill>
          <a:blip r:embed="rId7"/>
          <a:stretch>
            <a:fillRect/>
          </a:stretch>
        </p:blipFill>
        <p:spPr>
          <a:xfrm>
            <a:off x="4302264" y="4697691"/>
            <a:ext cx="4436755" cy="2762387"/>
          </a:xfrm>
          <a:prstGeom prst="rect">
            <a:avLst/>
          </a:prstGeom>
        </p:spPr>
      </p:pic>
      <p:pic>
        <p:nvPicPr>
          <p:cNvPr id="6" name="Picture 5" descr="A diagram of a plant&#10;&#10;Description automatically generated">
            <a:extLst>
              <a:ext uri="{FF2B5EF4-FFF2-40B4-BE49-F238E27FC236}">
                <a16:creationId xmlns:a16="http://schemas.microsoft.com/office/drawing/2014/main" id="{86D93BE8-E3AF-7EBB-3F78-50D313B6A4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57563" y="3663919"/>
            <a:ext cx="3922438" cy="3020462"/>
          </a:xfrm>
          <a:prstGeom prst="rect">
            <a:avLst/>
          </a:prstGeom>
        </p:spPr>
      </p:pic>
      <p:pic>
        <p:nvPicPr>
          <p:cNvPr id="4" name="Picture 3" descr="A graph with blue lines&#10;&#10;Description automatically generated">
            <a:extLst>
              <a:ext uri="{FF2B5EF4-FFF2-40B4-BE49-F238E27FC236}">
                <a16:creationId xmlns:a16="http://schemas.microsoft.com/office/drawing/2014/main" id="{BA1E1CC9-C9C6-0D65-3974-B70CF44521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00538" y="1357313"/>
            <a:ext cx="4429125" cy="3190875"/>
          </a:xfrm>
          <a:prstGeom prst="rect">
            <a:avLst/>
          </a:prstGeom>
        </p:spPr>
      </p:pic>
    </p:spTree>
    <p:extLst>
      <p:ext uri="{BB962C8B-B14F-4D97-AF65-F5344CB8AC3E}">
        <p14:creationId xmlns:p14="http://schemas.microsoft.com/office/powerpoint/2010/main" val="168859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8BF-3F77-1D5E-B546-1D0BEEAC90F3}"/>
              </a:ext>
            </a:extLst>
          </p:cNvPr>
          <p:cNvSpPr>
            <a:spLocks noGrp="1"/>
          </p:cNvSpPr>
          <p:nvPr>
            <p:ph type="title"/>
          </p:nvPr>
        </p:nvSpPr>
        <p:spPr/>
        <p:txBody>
          <a:bodyPr/>
          <a:lstStyle/>
          <a:p>
            <a:r>
              <a:rPr lang="en-US"/>
              <a:t>Reasons for optimism</a:t>
            </a:r>
          </a:p>
        </p:txBody>
      </p:sp>
      <p:sp>
        <p:nvSpPr>
          <p:cNvPr id="4" name="Text Placeholder 3">
            <a:extLst>
              <a:ext uri="{FF2B5EF4-FFF2-40B4-BE49-F238E27FC236}">
                <a16:creationId xmlns:a16="http://schemas.microsoft.com/office/drawing/2014/main" id="{35489220-4F81-F216-8981-EE4F75A90575}"/>
              </a:ext>
            </a:extLst>
          </p:cNvPr>
          <p:cNvSpPr>
            <a:spLocks noGrp="1"/>
          </p:cNvSpPr>
          <p:nvPr>
            <p:ph type="body" idx="1"/>
          </p:nvPr>
        </p:nvSpPr>
        <p:spPr>
          <a:xfrm>
            <a:off x="8057831" y="6058874"/>
            <a:ext cx="3401813" cy="1902534"/>
          </a:xfrm>
        </p:spPr>
        <p:txBody>
          <a:bodyPr>
            <a:normAutofit/>
          </a:bodyPr>
          <a:lstStyle/>
          <a:p>
            <a:pPr marL="114300" indent="0">
              <a:buNone/>
            </a:pPr>
            <a:r>
              <a:rPr lang="en-GB" sz="1800"/>
              <a:t>A total of 63.72 % of waste was diverted from landfill (2022-23)</a:t>
            </a:r>
          </a:p>
        </p:txBody>
      </p:sp>
      <p:pic>
        <p:nvPicPr>
          <p:cNvPr id="14" name="Picture 13" descr="A black text on a white background&#10;&#10;Description automatically generated">
            <a:extLst>
              <a:ext uri="{FF2B5EF4-FFF2-40B4-BE49-F238E27FC236}">
                <a16:creationId xmlns:a16="http://schemas.microsoft.com/office/drawing/2014/main" id="{C54B6337-0D68-F91A-FB00-8C801CBEE0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5691" y="189219"/>
            <a:ext cx="2525821" cy="721790"/>
          </a:xfrm>
          <a:prstGeom prst="rect">
            <a:avLst/>
          </a:prstGeom>
          <a:ln w="12700">
            <a:solidFill>
              <a:schemeClr val="tx1"/>
            </a:solidFill>
          </a:ln>
        </p:spPr>
      </p:pic>
      <p:sp>
        <p:nvSpPr>
          <p:cNvPr id="3" name="Title 1">
            <a:extLst>
              <a:ext uri="{FF2B5EF4-FFF2-40B4-BE49-F238E27FC236}">
                <a16:creationId xmlns:a16="http://schemas.microsoft.com/office/drawing/2014/main" id="{CD230B27-E2BF-A5F1-3865-9736E5CDBBF6}"/>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800">
                <a:latin typeface="Calibri" panose="020F0502020204030204" pitchFamily="34" charset="0"/>
                <a:cs typeface="Calibri" panose="020F0502020204030204" pitchFamily="34" charset="0"/>
              </a:rPr>
              <a:t> </a:t>
            </a:r>
            <a:r>
              <a:rPr lang="en-US" sz="4000" b="1">
                <a:latin typeface="Calibri" panose="020F0502020204030204" pitchFamily="34" charset="0"/>
                <a:cs typeface="Calibri" panose="020F0502020204030204" pitchFamily="34" charset="0"/>
              </a:rPr>
              <a:t>Our Schools Our World</a:t>
            </a:r>
            <a:br>
              <a:rPr lang="en-US" sz="4000" b="1">
                <a:latin typeface="Calibri" panose="020F0502020204030204" pitchFamily="34" charset="0"/>
                <a:cs typeface="Calibri" panose="020F0502020204030204" pitchFamily="34" charset="0"/>
              </a:rPr>
            </a:br>
            <a:r>
              <a:rPr lang="en-US" sz="4000" b="1">
                <a:latin typeface="Calibri" panose="020F0502020204030204" pitchFamily="34" charset="0"/>
                <a:cs typeface="Calibri" panose="020F0502020204030204" pitchFamily="34" charset="0"/>
              </a:rPr>
              <a:t> </a:t>
            </a:r>
            <a:r>
              <a:rPr lang="en-US" sz="3600">
                <a:latin typeface="Calibri" panose="020F0502020204030204" pitchFamily="34" charset="0"/>
                <a:cs typeface="Calibri" panose="020F0502020204030204" pitchFamily="34" charset="0"/>
              </a:rPr>
              <a:t>Reasons for Optimism - locally</a:t>
            </a:r>
            <a:endParaRPr lang="en-US" sz="4000">
              <a:latin typeface="Calibri" panose="020F0502020204030204" pitchFamily="34" charset="0"/>
              <a:ea typeface="Calibri Light"/>
              <a:cs typeface="Calibri" panose="020F0502020204030204" pitchFamily="34" charset="0"/>
            </a:endParaRPr>
          </a:p>
        </p:txBody>
      </p:sp>
      <p:pic>
        <p:nvPicPr>
          <p:cNvPr id="15" name="Picture 14" descr="A black text on a white background&#10;&#10;Description automatically generated">
            <a:extLst>
              <a:ext uri="{FF2B5EF4-FFF2-40B4-BE49-F238E27FC236}">
                <a16:creationId xmlns:a16="http://schemas.microsoft.com/office/drawing/2014/main" id="{CC08AA69-0A65-DF26-3887-B811CAA153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7" name="Picture 6">
            <a:extLst>
              <a:ext uri="{FF2B5EF4-FFF2-40B4-BE49-F238E27FC236}">
                <a16:creationId xmlns:a16="http://schemas.microsoft.com/office/drawing/2014/main" id="{9D21F6B6-C45E-ECC0-499E-0BCA0AE3B4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4360" y="1509867"/>
            <a:ext cx="3683356" cy="2696216"/>
          </a:xfrm>
          <a:prstGeom prst="rect">
            <a:avLst/>
          </a:prstGeom>
        </p:spPr>
      </p:pic>
      <p:pic>
        <p:nvPicPr>
          <p:cNvPr id="8" name="Picture 7" descr="A picture containing person, man, outdoor, game&#10;&#10;Description automatically generated">
            <a:extLst>
              <a:ext uri="{FF2B5EF4-FFF2-40B4-BE49-F238E27FC236}">
                <a16:creationId xmlns:a16="http://schemas.microsoft.com/office/drawing/2014/main" id="{0D1DD6C0-A7A5-1398-B69F-27198E2DD7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5275" y="1509867"/>
            <a:ext cx="3287558" cy="4494234"/>
          </a:xfrm>
          <a:prstGeom prst="rect">
            <a:avLst/>
          </a:prstGeom>
        </p:spPr>
      </p:pic>
      <p:sp>
        <p:nvSpPr>
          <p:cNvPr id="9" name="TextBox 8">
            <a:extLst>
              <a:ext uri="{FF2B5EF4-FFF2-40B4-BE49-F238E27FC236}">
                <a16:creationId xmlns:a16="http://schemas.microsoft.com/office/drawing/2014/main" id="{2103A7D1-6951-54F1-33B0-B112F2B17D33}"/>
              </a:ext>
            </a:extLst>
          </p:cNvPr>
          <p:cNvSpPr txBox="1"/>
          <p:nvPr/>
        </p:nvSpPr>
        <p:spPr>
          <a:xfrm>
            <a:off x="4513942" y="6133357"/>
            <a:ext cx="3791333" cy="584775"/>
          </a:xfrm>
          <a:prstGeom prst="rect">
            <a:avLst/>
          </a:prstGeom>
          <a:noFill/>
        </p:spPr>
        <p:txBody>
          <a:bodyPr wrap="square" rtlCol="0">
            <a:spAutoFit/>
          </a:bodyPr>
          <a:lstStyle/>
          <a:p>
            <a:r>
              <a:rPr lang="en-GB" sz="1600"/>
              <a:t>634 </a:t>
            </a:r>
            <a:r>
              <a:rPr lang="en-GB" sz="1600" err="1"/>
              <a:t>kWp</a:t>
            </a:r>
            <a:r>
              <a:rPr lang="en-GB" sz="1600"/>
              <a:t> PV systems on council buildings generating 524,954 kWh/y</a:t>
            </a:r>
          </a:p>
        </p:txBody>
      </p:sp>
      <p:pic>
        <p:nvPicPr>
          <p:cNvPr id="16" name="Picture 2" descr="Leicester's Cycling Tube Map &lt; Choose How You Move">
            <a:extLst>
              <a:ext uri="{FF2B5EF4-FFF2-40B4-BE49-F238E27FC236}">
                <a16:creationId xmlns:a16="http://schemas.microsoft.com/office/drawing/2014/main" id="{5C217FA2-F7A6-E6C6-E794-DA5B45A158F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4284" y="1334072"/>
            <a:ext cx="3809084" cy="26962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2FAA7F2-C30F-C66A-59F8-F94228A7AC44}"/>
              </a:ext>
            </a:extLst>
          </p:cNvPr>
          <p:cNvSpPr txBox="1"/>
          <p:nvPr/>
        </p:nvSpPr>
        <p:spPr>
          <a:xfrm>
            <a:off x="342839" y="3956069"/>
            <a:ext cx="3791333" cy="584775"/>
          </a:xfrm>
          <a:prstGeom prst="rect">
            <a:avLst/>
          </a:prstGeom>
          <a:noFill/>
        </p:spPr>
        <p:txBody>
          <a:bodyPr wrap="square" rtlCol="0">
            <a:spAutoFit/>
          </a:bodyPr>
          <a:lstStyle/>
          <a:p>
            <a:r>
              <a:rPr lang="en-GB" sz="1600"/>
              <a:t>Well-connected cycle routes across the city and beyond </a:t>
            </a:r>
          </a:p>
        </p:txBody>
      </p:sp>
      <p:pic>
        <p:nvPicPr>
          <p:cNvPr id="19" name="Picture 4" descr="Granby Street, Leicester">
            <a:extLst>
              <a:ext uri="{FF2B5EF4-FFF2-40B4-BE49-F238E27FC236}">
                <a16:creationId xmlns:a16="http://schemas.microsoft.com/office/drawing/2014/main" id="{10252784-95EF-2798-05A0-718A3BDFC81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7975" y="4652268"/>
            <a:ext cx="2721701" cy="15309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9DFF7F7-BDF4-7773-7996-01E2D3BD150E}"/>
              </a:ext>
            </a:extLst>
          </p:cNvPr>
          <p:cNvSpPr txBox="1"/>
          <p:nvPr/>
        </p:nvSpPr>
        <p:spPr>
          <a:xfrm>
            <a:off x="342838" y="6211669"/>
            <a:ext cx="3791333" cy="338554"/>
          </a:xfrm>
          <a:prstGeom prst="rect">
            <a:avLst/>
          </a:prstGeom>
          <a:noFill/>
        </p:spPr>
        <p:txBody>
          <a:bodyPr wrap="square" rtlCol="0">
            <a:spAutoFit/>
          </a:bodyPr>
          <a:lstStyle/>
          <a:p>
            <a:r>
              <a:rPr lang="en-GB" sz="1600"/>
              <a:t>Further pedestrianisation across the city</a:t>
            </a:r>
          </a:p>
        </p:txBody>
      </p:sp>
      <p:sp>
        <p:nvSpPr>
          <p:cNvPr id="21" name="TextBox 20">
            <a:extLst>
              <a:ext uri="{FF2B5EF4-FFF2-40B4-BE49-F238E27FC236}">
                <a16:creationId xmlns:a16="http://schemas.microsoft.com/office/drawing/2014/main" id="{43BE8DFB-04D5-4E0A-04E8-D2D5B80F6CBF}"/>
              </a:ext>
            </a:extLst>
          </p:cNvPr>
          <p:cNvSpPr txBox="1"/>
          <p:nvPr/>
        </p:nvSpPr>
        <p:spPr>
          <a:xfrm>
            <a:off x="8214360" y="4200810"/>
            <a:ext cx="5634990" cy="338554"/>
          </a:xfrm>
          <a:prstGeom prst="rect">
            <a:avLst/>
          </a:prstGeom>
          <a:noFill/>
        </p:spPr>
        <p:txBody>
          <a:bodyPr wrap="square" rtlCol="0">
            <a:spAutoFit/>
          </a:bodyPr>
          <a:lstStyle/>
          <a:p>
            <a:r>
              <a:rPr lang="en-GB" sz="1600"/>
              <a:t>Electrification of bus network </a:t>
            </a:r>
          </a:p>
        </p:txBody>
      </p:sp>
      <p:pic>
        <p:nvPicPr>
          <p:cNvPr id="22" name="Picture 21">
            <a:extLst>
              <a:ext uri="{FF2B5EF4-FFF2-40B4-BE49-F238E27FC236}">
                <a16:creationId xmlns:a16="http://schemas.microsoft.com/office/drawing/2014/main" id="{E70C4190-E8CB-DD8B-FEF1-FAC5DC085D1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14360" y="4517511"/>
            <a:ext cx="2429695" cy="1615846"/>
          </a:xfrm>
          <a:prstGeom prst="rect">
            <a:avLst/>
          </a:prstGeom>
        </p:spPr>
      </p:pic>
    </p:spTree>
    <p:extLst>
      <p:ext uri="{BB962C8B-B14F-4D97-AF65-F5344CB8AC3E}">
        <p14:creationId xmlns:p14="http://schemas.microsoft.com/office/powerpoint/2010/main" val="3178275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8BF-3F77-1D5E-B546-1D0BEEAC90F3}"/>
              </a:ext>
            </a:extLst>
          </p:cNvPr>
          <p:cNvSpPr>
            <a:spLocks noGrp="1"/>
          </p:cNvSpPr>
          <p:nvPr>
            <p:ph type="title"/>
          </p:nvPr>
        </p:nvSpPr>
        <p:spPr>
          <a:xfrm>
            <a:off x="273756" y="-152283"/>
            <a:ext cx="10515600" cy="1325563"/>
          </a:xfrm>
        </p:spPr>
        <p:txBody>
          <a:bodyPr/>
          <a:lstStyle/>
          <a:p>
            <a:r>
              <a:rPr lang="en-US"/>
              <a:t>Reasons for optimism</a:t>
            </a:r>
          </a:p>
        </p:txBody>
      </p:sp>
      <p:pic>
        <p:nvPicPr>
          <p:cNvPr id="14" name="Picture 13" descr="A black text on a white background&#10;&#10;Description automatically generated">
            <a:extLst>
              <a:ext uri="{FF2B5EF4-FFF2-40B4-BE49-F238E27FC236}">
                <a16:creationId xmlns:a16="http://schemas.microsoft.com/office/drawing/2014/main" id="{C54B6337-0D68-F91A-FB00-8C801CBEE0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5691" y="189219"/>
            <a:ext cx="2525821" cy="721790"/>
          </a:xfrm>
          <a:prstGeom prst="rect">
            <a:avLst/>
          </a:prstGeom>
          <a:ln w="12700">
            <a:solidFill>
              <a:schemeClr val="tx1"/>
            </a:solidFill>
          </a:ln>
        </p:spPr>
      </p:pic>
      <p:sp>
        <p:nvSpPr>
          <p:cNvPr id="3" name="Title 1">
            <a:extLst>
              <a:ext uri="{FF2B5EF4-FFF2-40B4-BE49-F238E27FC236}">
                <a16:creationId xmlns:a16="http://schemas.microsoft.com/office/drawing/2014/main" id="{CD230B27-E2BF-A5F1-3865-9736E5CDBBF6}"/>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atin typeface="Calibri" panose="020F0502020204030204" pitchFamily="34" charset="0"/>
                <a:cs typeface="Calibri" panose="020F0502020204030204" pitchFamily="34" charset="0"/>
              </a:rPr>
              <a:t> </a:t>
            </a:r>
            <a:r>
              <a:rPr lang="en-US" sz="3600" b="1">
                <a:latin typeface="Calibri" panose="020F0502020204030204" pitchFamily="34" charset="0"/>
                <a:cs typeface="Calibri" panose="020F0502020204030204" pitchFamily="34" charset="0"/>
              </a:rPr>
              <a:t>Our Schools Our World</a:t>
            </a:r>
            <a:br>
              <a:rPr lang="en-US" sz="3600" b="1">
                <a:latin typeface="Calibri" panose="020F0502020204030204" pitchFamily="34" charset="0"/>
                <a:cs typeface="Calibri" panose="020F0502020204030204" pitchFamily="34" charset="0"/>
              </a:rPr>
            </a:br>
            <a:r>
              <a:rPr lang="en-US" sz="3600" b="1">
                <a:latin typeface="Calibri" panose="020F0502020204030204" pitchFamily="34" charset="0"/>
                <a:cs typeface="Calibri" panose="020F0502020204030204" pitchFamily="34" charset="0"/>
              </a:rPr>
              <a:t> </a:t>
            </a:r>
            <a:r>
              <a:rPr lang="en-US" sz="3600">
                <a:latin typeface="Calibri" panose="020F0502020204030204" pitchFamily="34" charset="0"/>
                <a:cs typeface="Calibri" panose="020F0502020204030204" pitchFamily="34" charset="0"/>
              </a:rPr>
              <a:t>Reasons for Optimism – our Schools</a:t>
            </a:r>
            <a:endParaRPr lang="en-US" sz="3600">
              <a:latin typeface="Calibri" panose="020F0502020204030204" pitchFamily="34" charset="0"/>
              <a:ea typeface="Calibri Light"/>
              <a:cs typeface="Calibri" panose="020F0502020204030204" pitchFamily="34" charset="0"/>
            </a:endParaRPr>
          </a:p>
        </p:txBody>
      </p:sp>
      <p:pic>
        <p:nvPicPr>
          <p:cNvPr id="15" name="Picture 14" descr="A black text on a white background&#10;&#10;Description automatically generated">
            <a:extLst>
              <a:ext uri="{FF2B5EF4-FFF2-40B4-BE49-F238E27FC236}">
                <a16:creationId xmlns:a16="http://schemas.microsoft.com/office/drawing/2014/main" id="{CC08AA69-0A65-DF26-3887-B811CAA153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5" name="TextBox 4">
            <a:extLst>
              <a:ext uri="{FF2B5EF4-FFF2-40B4-BE49-F238E27FC236}">
                <a16:creationId xmlns:a16="http://schemas.microsoft.com/office/drawing/2014/main" id="{4165D9F3-805C-6415-ABFF-F24B0DAE8343}"/>
              </a:ext>
            </a:extLst>
          </p:cNvPr>
          <p:cNvSpPr txBox="1"/>
          <p:nvPr/>
        </p:nvSpPr>
        <p:spPr>
          <a:xfrm>
            <a:off x="1015999" y="2060222"/>
            <a:ext cx="105756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t>Sharing good news from your schools</a:t>
            </a:r>
          </a:p>
        </p:txBody>
      </p:sp>
    </p:spTree>
    <p:extLst>
      <p:ext uri="{BB962C8B-B14F-4D97-AF65-F5344CB8AC3E}">
        <p14:creationId xmlns:p14="http://schemas.microsoft.com/office/powerpoint/2010/main" val="1197203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DBDE9-9953-F65B-6E9E-981CFD3A8DD2}"/>
            </a:ext>
          </a:extLst>
        </p:cNvPr>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480E3925-FE21-7578-F91D-2A23E58A7C97}"/>
              </a:ext>
            </a:extLst>
          </p:cNvPr>
          <p:cNvPicPr>
            <a:picLocks noChangeAspect="1"/>
          </p:cNvPicPr>
          <p:nvPr/>
        </p:nvPicPr>
        <p:blipFill>
          <a:blip r:embed="rId2"/>
          <a:stretch>
            <a:fillRect/>
          </a:stretch>
        </p:blipFill>
        <p:spPr>
          <a:xfrm>
            <a:off x="6929438" y="104775"/>
            <a:ext cx="4962525" cy="1143000"/>
          </a:xfrm>
          <a:prstGeom prst="rect">
            <a:avLst/>
          </a:prstGeom>
        </p:spPr>
      </p:pic>
      <p:sp>
        <p:nvSpPr>
          <p:cNvPr id="6" name="TextBox 5">
            <a:extLst>
              <a:ext uri="{FF2B5EF4-FFF2-40B4-BE49-F238E27FC236}">
                <a16:creationId xmlns:a16="http://schemas.microsoft.com/office/drawing/2014/main" id="{4BBA28F1-AC8D-CF29-7CD6-A65C973FC167}"/>
              </a:ext>
            </a:extLst>
          </p:cNvPr>
          <p:cNvSpPr txBox="1"/>
          <p:nvPr/>
        </p:nvSpPr>
        <p:spPr>
          <a:xfrm>
            <a:off x="384388" y="1659709"/>
            <a:ext cx="3445932" cy="1107996"/>
          </a:xfrm>
          <a:prstGeom prst="rect">
            <a:avLst/>
          </a:prstGeom>
          <a:noFill/>
        </p:spPr>
        <p:txBody>
          <a:bodyPr wrap="square" rtlCol="0">
            <a:spAutoFit/>
          </a:bodyPr>
          <a:lstStyle/>
          <a:p>
            <a:r>
              <a:rPr lang="en-US" sz="6600"/>
              <a:t>What if…</a:t>
            </a:r>
          </a:p>
        </p:txBody>
      </p:sp>
      <p:pic>
        <p:nvPicPr>
          <p:cNvPr id="9" name="Picture 8" descr="A group of colorful cubes with white text&#10;&#10;Description automatically generated">
            <a:extLst>
              <a:ext uri="{FF2B5EF4-FFF2-40B4-BE49-F238E27FC236}">
                <a16:creationId xmlns:a16="http://schemas.microsoft.com/office/drawing/2014/main" id="{CE604308-5132-305C-705E-DE200E5B06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55439" y="1573755"/>
            <a:ext cx="1706881" cy="4765646"/>
          </a:xfrm>
          <a:prstGeom prst="rect">
            <a:avLst/>
          </a:prstGeom>
        </p:spPr>
      </p:pic>
      <p:grpSp>
        <p:nvGrpSpPr>
          <p:cNvPr id="7" name="Group 6">
            <a:extLst>
              <a:ext uri="{FF2B5EF4-FFF2-40B4-BE49-F238E27FC236}">
                <a16:creationId xmlns:a16="http://schemas.microsoft.com/office/drawing/2014/main" id="{586F5271-E56D-7D3D-0B82-8197E811B014}"/>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01A76484-586D-2722-1942-C76D7C23124A}"/>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A New Vision</a:t>
              </a:r>
            </a:p>
          </p:txBody>
        </p:sp>
        <p:pic>
          <p:nvPicPr>
            <p:cNvPr id="10" name="Picture 9" descr="A black text on a white background&#10;&#10;Description automatically generated">
              <a:extLst>
                <a:ext uri="{FF2B5EF4-FFF2-40B4-BE49-F238E27FC236}">
                  <a16:creationId xmlns:a16="http://schemas.microsoft.com/office/drawing/2014/main" id="{A160E803-71AA-98DC-D28C-F6DE4ADAB2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3" name="Oval 2">
            <a:extLst>
              <a:ext uri="{FF2B5EF4-FFF2-40B4-BE49-F238E27FC236}">
                <a16:creationId xmlns:a16="http://schemas.microsoft.com/office/drawing/2014/main" id="{A00C0D32-C65C-36F2-6F1C-E18B9721499E}"/>
              </a:ext>
            </a:extLst>
          </p:cNvPr>
          <p:cNvSpPr/>
          <p:nvPr/>
        </p:nvSpPr>
        <p:spPr>
          <a:xfrm>
            <a:off x="7765143" y="3769242"/>
            <a:ext cx="2963108" cy="90164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3200"/>
              <a:t>What if…</a:t>
            </a:r>
          </a:p>
        </p:txBody>
      </p:sp>
      <p:sp>
        <p:nvSpPr>
          <p:cNvPr id="5" name="TextBox 4">
            <a:extLst>
              <a:ext uri="{FF2B5EF4-FFF2-40B4-BE49-F238E27FC236}">
                <a16:creationId xmlns:a16="http://schemas.microsoft.com/office/drawing/2014/main" id="{15B988AF-78F1-6846-7C45-81D39A5A28DB}"/>
              </a:ext>
            </a:extLst>
          </p:cNvPr>
          <p:cNvSpPr txBox="1"/>
          <p:nvPr/>
        </p:nvSpPr>
        <p:spPr>
          <a:xfrm>
            <a:off x="9410700" y="1725445"/>
            <a:ext cx="1228221"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Energy</a:t>
            </a:r>
          </a:p>
        </p:txBody>
      </p:sp>
      <p:sp>
        <p:nvSpPr>
          <p:cNvPr id="12" name="TextBox 11">
            <a:extLst>
              <a:ext uri="{FF2B5EF4-FFF2-40B4-BE49-F238E27FC236}">
                <a16:creationId xmlns:a16="http://schemas.microsoft.com/office/drawing/2014/main" id="{E0DBBD4B-F097-A32D-6AE5-E2445E7DB6FD}"/>
              </a:ext>
            </a:extLst>
          </p:cNvPr>
          <p:cNvSpPr txBox="1"/>
          <p:nvPr/>
        </p:nvSpPr>
        <p:spPr>
          <a:xfrm>
            <a:off x="6497546" y="2533753"/>
            <a:ext cx="2198067"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Consumption and Waste</a:t>
            </a:r>
          </a:p>
        </p:txBody>
      </p:sp>
      <p:sp>
        <p:nvSpPr>
          <p:cNvPr id="13" name="TextBox 12">
            <a:extLst>
              <a:ext uri="{FF2B5EF4-FFF2-40B4-BE49-F238E27FC236}">
                <a16:creationId xmlns:a16="http://schemas.microsoft.com/office/drawing/2014/main" id="{8B84BA2A-C0B6-555B-0CBA-4C2A84F528F5}"/>
              </a:ext>
            </a:extLst>
          </p:cNvPr>
          <p:cNvSpPr txBox="1"/>
          <p:nvPr/>
        </p:nvSpPr>
        <p:spPr>
          <a:xfrm>
            <a:off x="10416396" y="2785276"/>
            <a:ext cx="1688924"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Transport </a:t>
            </a:r>
          </a:p>
        </p:txBody>
      </p:sp>
      <p:sp>
        <p:nvSpPr>
          <p:cNvPr id="14" name="TextBox 13">
            <a:extLst>
              <a:ext uri="{FF2B5EF4-FFF2-40B4-BE49-F238E27FC236}">
                <a16:creationId xmlns:a16="http://schemas.microsoft.com/office/drawing/2014/main" id="{2E1941DD-5A9A-3A31-52D5-9B867201C9D9}"/>
              </a:ext>
            </a:extLst>
          </p:cNvPr>
          <p:cNvSpPr txBox="1"/>
          <p:nvPr/>
        </p:nvSpPr>
        <p:spPr>
          <a:xfrm>
            <a:off x="7393731" y="5951314"/>
            <a:ext cx="1946367"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Biodiversity</a:t>
            </a:r>
          </a:p>
        </p:txBody>
      </p:sp>
      <p:sp>
        <p:nvSpPr>
          <p:cNvPr id="15" name="TextBox 14">
            <a:extLst>
              <a:ext uri="{FF2B5EF4-FFF2-40B4-BE49-F238E27FC236}">
                <a16:creationId xmlns:a16="http://schemas.microsoft.com/office/drawing/2014/main" id="{39505B42-298C-4375-3AC7-700FBFF2CC29}"/>
              </a:ext>
            </a:extLst>
          </p:cNvPr>
          <p:cNvSpPr txBox="1"/>
          <p:nvPr/>
        </p:nvSpPr>
        <p:spPr>
          <a:xfrm>
            <a:off x="10578482" y="5406656"/>
            <a:ext cx="1029256"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Water</a:t>
            </a:r>
          </a:p>
        </p:txBody>
      </p:sp>
      <p:sp>
        <p:nvSpPr>
          <p:cNvPr id="16" name="TextBox 15">
            <a:extLst>
              <a:ext uri="{FF2B5EF4-FFF2-40B4-BE49-F238E27FC236}">
                <a16:creationId xmlns:a16="http://schemas.microsoft.com/office/drawing/2014/main" id="{161F6318-03B7-79ED-0556-DDC823675488}"/>
              </a:ext>
            </a:extLst>
          </p:cNvPr>
          <p:cNvSpPr txBox="1"/>
          <p:nvPr/>
        </p:nvSpPr>
        <p:spPr>
          <a:xfrm>
            <a:off x="6458860" y="4647305"/>
            <a:ext cx="934871"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Food</a:t>
            </a:r>
          </a:p>
        </p:txBody>
      </p:sp>
      <p:cxnSp>
        <p:nvCxnSpPr>
          <p:cNvPr id="20" name="Straight Arrow Connector 19">
            <a:extLst>
              <a:ext uri="{FF2B5EF4-FFF2-40B4-BE49-F238E27FC236}">
                <a16:creationId xmlns:a16="http://schemas.microsoft.com/office/drawing/2014/main" id="{333B3DAC-CA09-BED8-DC91-F372721878BA}"/>
              </a:ext>
            </a:extLst>
          </p:cNvPr>
          <p:cNvCxnSpPr>
            <a:cxnSpLocks/>
            <a:stCxn id="3" idx="1"/>
          </p:cNvCxnSpPr>
          <p:nvPr/>
        </p:nvCxnSpPr>
        <p:spPr>
          <a:xfrm flipV="1">
            <a:off x="8199080" y="3125972"/>
            <a:ext cx="31298" cy="77531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8C45A319-4840-5DA5-47B2-2F6BF3448463}"/>
              </a:ext>
            </a:extLst>
          </p:cNvPr>
          <p:cNvCxnSpPr>
            <a:cxnSpLocks/>
            <a:stCxn id="3" idx="0"/>
          </p:cNvCxnSpPr>
          <p:nvPr/>
        </p:nvCxnSpPr>
        <p:spPr>
          <a:xfrm flipV="1">
            <a:off x="9246697" y="2213707"/>
            <a:ext cx="652215" cy="155553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9B82948B-78AF-7D15-C19E-08BC40C0A7CF}"/>
              </a:ext>
            </a:extLst>
          </p:cNvPr>
          <p:cNvCxnSpPr>
            <a:cxnSpLocks/>
            <a:stCxn id="3" idx="7"/>
            <a:endCxn id="13" idx="2"/>
          </p:cNvCxnSpPr>
          <p:nvPr/>
        </p:nvCxnSpPr>
        <p:spPr>
          <a:xfrm flipV="1">
            <a:off x="10294314" y="3246941"/>
            <a:ext cx="966544" cy="65434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94C263D4-E62A-65F0-3096-90083F134773}"/>
              </a:ext>
            </a:extLst>
          </p:cNvPr>
          <p:cNvCxnSpPr>
            <a:cxnSpLocks/>
            <a:stCxn id="3" idx="2"/>
            <a:endCxn id="16" idx="0"/>
          </p:cNvCxnSpPr>
          <p:nvPr/>
        </p:nvCxnSpPr>
        <p:spPr>
          <a:xfrm flipH="1">
            <a:off x="6926296" y="4220067"/>
            <a:ext cx="838847" cy="42723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54ECFA60-ECDF-B9DB-4B4B-AB9352B3FBF6}"/>
              </a:ext>
            </a:extLst>
          </p:cNvPr>
          <p:cNvCxnSpPr>
            <a:cxnSpLocks/>
            <a:endCxn id="14" idx="0"/>
          </p:cNvCxnSpPr>
          <p:nvPr/>
        </p:nvCxnSpPr>
        <p:spPr>
          <a:xfrm flipH="1">
            <a:off x="8366915" y="4561367"/>
            <a:ext cx="90792" cy="13899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03E7762D-2CAF-A79D-4A81-4BE8EAA6DE93}"/>
              </a:ext>
            </a:extLst>
          </p:cNvPr>
          <p:cNvCxnSpPr>
            <a:cxnSpLocks/>
            <a:endCxn id="15" idx="0"/>
          </p:cNvCxnSpPr>
          <p:nvPr/>
        </p:nvCxnSpPr>
        <p:spPr>
          <a:xfrm>
            <a:off x="10385106" y="4369981"/>
            <a:ext cx="708004" cy="103667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811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4" name="Title 1">
            <a:extLst>
              <a:ext uri="{FF2B5EF4-FFF2-40B4-BE49-F238E27FC236}">
                <a16:creationId xmlns:a16="http://schemas.microsoft.com/office/drawing/2014/main" id="{D215E7FE-AE17-BAA1-6D5A-DD7C6FAC78A2}"/>
              </a:ext>
            </a:extLst>
          </p:cNvPr>
          <p:cNvSpPr>
            <a:spLocks noGrp="1"/>
          </p:cNvSpPr>
          <p:nvPr>
            <p:ph type="title"/>
          </p:nvPr>
        </p:nvSpPr>
        <p:spPr>
          <a:xfrm>
            <a:off x="838200" y="2152512"/>
            <a:ext cx="10515600" cy="3140075"/>
          </a:xfrm>
        </p:spPr>
        <p:txBody>
          <a:bodyPr>
            <a:normAutofit fontScale="90000"/>
          </a:bodyPr>
          <a:lstStyle/>
          <a:p>
            <a:pPr algn="ctr"/>
            <a:r>
              <a:rPr lang="en-GB" sz="4900">
                <a:latin typeface="Segoe UI"/>
                <a:cs typeface="Segoe UI"/>
              </a:rPr>
              <a:t>"There is an antidote to doom and despair. It's action on the ground, and it's happening in all corners of the earth.”</a:t>
            </a:r>
            <a:br>
              <a:rPr lang="en-GB">
                <a:latin typeface="Segoe UI" panose="020B0502040204020203" pitchFamily="34" charset="0"/>
                <a:cs typeface="Segoe UI" panose="020B0502040204020203" pitchFamily="34" charset="0"/>
              </a:rPr>
            </a:br>
            <a:br>
              <a:rPr lang="en-GB">
                <a:latin typeface="Segoe UI" panose="020B0502040204020203" pitchFamily="34" charset="0"/>
                <a:cs typeface="Segoe UI" panose="020B0502040204020203" pitchFamily="34" charset="0"/>
              </a:rPr>
            </a:br>
            <a:r>
              <a:rPr lang="en-GB" sz="3100" i="1">
                <a:latin typeface="Segoe UI"/>
                <a:cs typeface="Segoe UI"/>
              </a:rPr>
              <a:t>Christiana Figueres, UN Executive Secretary on Climate Change  </a:t>
            </a:r>
            <a:br>
              <a:rPr lang="en-GB" sz="3100" i="1">
                <a:latin typeface="Segoe UI"/>
                <a:cs typeface="Segoe UI"/>
              </a:rPr>
            </a:br>
            <a:r>
              <a:rPr lang="en-GB" sz="3100" i="1">
                <a:latin typeface="Segoe UI"/>
                <a:cs typeface="Segoe UI"/>
              </a:rPr>
              <a:t>(6 Nov 2024)</a:t>
            </a:r>
            <a:br>
              <a:rPr lang="en-GB">
                <a:latin typeface="Segoe UI" panose="020B0502040204020203" pitchFamily="34" charset="0"/>
                <a:cs typeface="Segoe UI" panose="020B0502040204020203" pitchFamily="34" charset="0"/>
              </a:rPr>
            </a:br>
            <a:endParaRPr lang="en-GB"/>
          </a:p>
        </p:txBody>
      </p:sp>
    </p:spTree>
    <p:extLst>
      <p:ext uri="{BB962C8B-B14F-4D97-AF65-F5344CB8AC3E}">
        <p14:creationId xmlns:p14="http://schemas.microsoft.com/office/powerpoint/2010/main" val="1135195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DfE Sustainability &amp; Climate Change</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CC9FC60B-B4E9-40DD-E851-EBF44EB1A6E3}"/>
              </a:ext>
            </a:extLst>
          </p:cNvPr>
          <p:cNvSpPr txBox="1"/>
          <p:nvPr/>
        </p:nvSpPr>
        <p:spPr>
          <a:xfrm>
            <a:off x="360217" y="2784763"/>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16" name="Content Placeholder 3" descr="carbon neutral | The Headteacher's Blog">
            <a:extLst>
              <a:ext uri="{FF2B5EF4-FFF2-40B4-BE49-F238E27FC236}">
                <a16:creationId xmlns:a16="http://schemas.microsoft.com/office/drawing/2014/main" id="{26011A93-224C-DCF1-83FA-260C469F3693}"/>
              </a:ext>
            </a:extLst>
          </p:cNvPr>
          <p:cNvPicPr>
            <a:picLocks noGrp="1" noChangeAspect="1"/>
          </p:cNvPicPr>
          <p:nvPr>
            <p:ph idx="1"/>
          </p:nvPr>
        </p:nvPicPr>
        <p:blipFill>
          <a:blip r:embed="rId4"/>
          <a:stretch>
            <a:fillRect/>
          </a:stretch>
        </p:blipFill>
        <p:spPr>
          <a:xfrm>
            <a:off x="492734" y="1402643"/>
            <a:ext cx="3386032" cy="1296070"/>
          </a:xfrm>
        </p:spPr>
      </p:pic>
    </p:spTree>
    <p:extLst>
      <p:ext uri="{BB962C8B-B14F-4D97-AF65-F5344CB8AC3E}">
        <p14:creationId xmlns:p14="http://schemas.microsoft.com/office/powerpoint/2010/main" val="424886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EB1F6B-C9C6-DBEF-2A61-203E082C7A7B}"/>
              </a:ext>
            </a:extLst>
          </p:cNvPr>
          <p:cNvGrpSpPr/>
          <p:nvPr/>
        </p:nvGrpSpPr>
        <p:grpSpPr>
          <a:xfrm>
            <a:off x="-6927" y="4907"/>
            <a:ext cx="12198927" cy="1339418"/>
            <a:chOff x="-6927" y="4907"/>
            <a:chExt cx="12288981" cy="1339418"/>
          </a:xfrm>
        </p:grpSpPr>
        <p:sp>
          <p:nvSpPr>
            <p:cNvPr id="9" name="Google Shape;101;p1">
              <a:extLst>
                <a:ext uri="{FF2B5EF4-FFF2-40B4-BE49-F238E27FC236}">
                  <a16:creationId xmlns:a16="http://schemas.microsoft.com/office/drawing/2014/main" id="{8EF6C7CE-CB91-B9B6-8DBC-E82DA23E45DC}"/>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4400" b="1">
                  <a:latin typeface="+mn-lt"/>
                </a:rPr>
                <a:t>Our Schools, Our World</a:t>
              </a:r>
            </a:p>
            <a:p>
              <a:pPr>
                <a:lnSpc>
                  <a:spcPct val="90000"/>
                </a:lnSpc>
                <a:buClr>
                  <a:schemeClr val="dk1"/>
                </a:buClr>
                <a:buSzPts val="4400"/>
              </a:pPr>
              <a:r>
                <a:rPr lang="en-GB" sz="3200">
                  <a:latin typeface="+mn-lt"/>
                </a:rPr>
                <a:t>The Climate Emergency in Leicester</a:t>
              </a:r>
            </a:p>
          </p:txBody>
        </p:sp>
        <p:pic>
          <p:nvPicPr>
            <p:cNvPr id="10" name="Picture 9" descr="A black text on a white background&#10;&#10;Description automatically generated">
              <a:extLst>
                <a:ext uri="{FF2B5EF4-FFF2-40B4-BE49-F238E27FC236}">
                  <a16:creationId xmlns:a16="http://schemas.microsoft.com/office/drawing/2014/main" id="{05719F30-71D0-1FDC-67A4-BF0DE9BC51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p:spPr>
        </p:pic>
      </p:grpSp>
      <p:sp>
        <p:nvSpPr>
          <p:cNvPr id="2" name="TextBox 1">
            <a:extLst>
              <a:ext uri="{FF2B5EF4-FFF2-40B4-BE49-F238E27FC236}">
                <a16:creationId xmlns:a16="http://schemas.microsoft.com/office/drawing/2014/main" id="{C65CCC53-43E0-D80A-9739-24CC4C359042}"/>
              </a:ext>
            </a:extLst>
          </p:cNvPr>
          <p:cNvSpPr txBox="1"/>
          <p:nvPr/>
        </p:nvSpPr>
        <p:spPr>
          <a:xfrm>
            <a:off x="985652" y="2042011"/>
            <a:ext cx="6077528" cy="2484976"/>
          </a:xfrm>
          <a:prstGeom prst="rect">
            <a:avLst/>
          </a:prstGeom>
          <a:noFill/>
        </p:spPr>
        <p:txBody>
          <a:bodyPr wrap="square">
            <a:spAutoFit/>
          </a:bodyPr>
          <a:lstStyle/>
          <a:p>
            <a:pPr>
              <a:lnSpc>
                <a:spcPct val="107000"/>
              </a:lnSpc>
              <a:spcBef>
                <a:spcPts val="200"/>
              </a:spcBef>
              <a:spcAft>
                <a:spcPts val="600"/>
              </a:spcAft>
            </a:pPr>
            <a:r>
              <a:rPr lang="en-GB" sz="3200">
                <a:solidFill>
                  <a:srgbClr val="000000"/>
                </a:solidFill>
                <a:effectLst/>
                <a:latin typeface="Nunito" pitchFamily="2" charset="0"/>
                <a:ea typeface="Calibri" panose="020F0502020204030204" pitchFamily="34" charset="0"/>
                <a:cs typeface="Arial" panose="020B0604020202020204" pitchFamily="34" charset="0"/>
              </a:rPr>
              <a:t>Leicester City Council’s</a:t>
            </a:r>
          </a:p>
          <a:p>
            <a:pPr>
              <a:lnSpc>
                <a:spcPct val="107000"/>
              </a:lnSpc>
              <a:spcBef>
                <a:spcPts val="200"/>
              </a:spcBef>
              <a:spcAft>
                <a:spcPts val="600"/>
              </a:spcAft>
            </a:pPr>
            <a:r>
              <a:rPr lang="en-GB" sz="5400">
                <a:solidFill>
                  <a:srgbClr val="000000"/>
                </a:solidFill>
                <a:latin typeface="Nunito" pitchFamily="2" charset="0"/>
                <a:ea typeface="Calibri" panose="020F0502020204030204" pitchFamily="34" charset="0"/>
                <a:cs typeface="Arial" panose="020B0604020202020204" pitchFamily="34" charset="0"/>
              </a:rPr>
              <a:t>Climate Ready Leicester Plan</a:t>
            </a:r>
            <a:endParaRPr lang="en-GB" sz="540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A0F2575-6CE3-75D5-8EE2-7531B04DC433}"/>
              </a:ext>
            </a:extLst>
          </p:cNvPr>
          <p:cNvSpPr txBox="1"/>
          <p:nvPr/>
        </p:nvSpPr>
        <p:spPr>
          <a:xfrm>
            <a:off x="822036" y="5509599"/>
            <a:ext cx="8866909" cy="954107"/>
          </a:xfrm>
          <a:prstGeom prst="rect">
            <a:avLst/>
          </a:prstGeom>
          <a:noFill/>
        </p:spPr>
        <p:txBody>
          <a:bodyPr wrap="square">
            <a:spAutoFit/>
          </a:bodyPr>
          <a:lstStyle/>
          <a:p>
            <a:r>
              <a:rPr lang="en-GB" sz="2800">
                <a:solidFill>
                  <a:srgbClr val="000000"/>
                </a:solidFill>
                <a:effectLst/>
                <a:latin typeface="Nunito" pitchFamily="2" charset="0"/>
                <a:ea typeface="Calibri" panose="020F0502020204030204" pitchFamily="34" charset="0"/>
                <a:cs typeface="Arial" panose="020B0604020202020204" pitchFamily="34" charset="0"/>
              </a:rPr>
              <a:t>A plan for warm homes, lower bills, solar energy, new skills and jobs, clean air and a greener, resilient city</a:t>
            </a:r>
            <a:endParaRPr lang="en-GB" sz="2800"/>
          </a:p>
        </p:txBody>
      </p:sp>
      <p:pic>
        <p:nvPicPr>
          <p:cNvPr id="4" name="Picture 3">
            <a:extLst>
              <a:ext uri="{FF2B5EF4-FFF2-40B4-BE49-F238E27FC236}">
                <a16:creationId xmlns:a16="http://schemas.microsoft.com/office/drawing/2014/main" id="{80FFBB84-D994-DFCC-601D-914428CEC9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4780" y="1171048"/>
            <a:ext cx="4456562" cy="5352752"/>
          </a:xfrm>
          <a:prstGeom prst="rect">
            <a:avLst/>
          </a:prstGeom>
        </p:spPr>
      </p:pic>
    </p:spTree>
    <p:extLst>
      <p:ext uri="{BB962C8B-B14F-4D97-AF65-F5344CB8AC3E}">
        <p14:creationId xmlns:p14="http://schemas.microsoft.com/office/powerpoint/2010/main" val="2845475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E0B60B3-6B1F-0D43-4E4B-5F169CC9C2EF}"/>
              </a:ext>
            </a:extLst>
          </p:cNvPr>
          <p:cNvGrpSpPr/>
          <p:nvPr/>
        </p:nvGrpSpPr>
        <p:grpSpPr>
          <a:xfrm>
            <a:off x="9539924" y="5615709"/>
            <a:ext cx="2319044" cy="872314"/>
            <a:chOff x="9539924" y="5615709"/>
            <a:chExt cx="2319044" cy="872314"/>
          </a:xfrm>
        </p:grpSpPr>
        <p:pic>
          <p:nvPicPr>
            <p:cNvPr id="13" name="Picture 12" descr="A black and white logo&#10;&#10;Description automatically generated">
              <a:extLst>
                <a:ext uri="{FF2B5EF4-FFF2-40B4-BE49-F238E27FC236}">
                  <a16:creationId xmlns:a16="http://schemas.microsoft.com/office/drawing/2014/main" id="{D082E153-99F3-43E5-0800-740382077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1473" y="5615709"/>
              <a:ext cx="867495" cy="872314"/>
            </a:xfrm>
            <a:prstGeom prst="rect">
              <a:avLst/>
            </a:prstGeom>
          </p:spPr>
        </p:pic>
        <p:cxnSp>
          <p:nvCxnSpPr>
            <p:cNvPr id="7" name="Straight Connector 6">
              <a:extLst>
                <a:ext uri="{FF2B5EF4-FFF2-40B4-BE49-F238E27FC236}">
                  <a16:creationId xmlns:a16="http://schemas.microsoft.com/office/drawing/2014/main" id="{5B568CD5-86C5-A29A-27B4-0AE42BB71975}"/>
                </a:ext>
              </a:extLst>
            </p:cNvPr>
            <p:cNvCxnSpPr>
              <a:cxnSpLocks/>
            </p:cNvCxnSpPr>
            <p:nvPr/>
          </p:nvCxnSpPr>
          <p:spPr>
            <a:xfrm>
              <a:off x="10991473" y="5615709"/>
              <a:ext cx="0" cy="872314"/>
            </a:xfrm>
            <a:prstGeom prst="line">
              <a:avLst/>
            </a:prstGeom>
            <a:ln w="12700">
              <a:solidFill>
                <a:srgbClr val="005872"/>
              </a:solidFill>
            </a:ln>
          </p:spPr>
          <p:style>
            <a:lnRef idx="2">
              <a:schemeClr val="accent1"/>
            </a:lnRef>
            <a:fillRef idx="0">
              <a:schemeClr val="accent1"/>
            </a:fillRef>
            <a:effectRef idx="1">
              <a:schemeClr val="accent1"/>
            </a:effectRef>
            <a:fontRef idx="minor">
              <a:schemeClr val="tx1"/>
            </a:fontRef>
          </p:style>
        </p:cxnSp>
        <p:pic>
          <p:nvPicPr>
            <p:cNvPr id="11" name="Picture 10" descr="A black and green sign with blue text&#10;&#10;Description automatically generated">
              <a:extLst>
                <a:ext uri="{FF2B5EF4-FFF2-40B4-BE49-F238E27FC236}">
                  <a16:creationId xmlns:a16="http://schemas.microsoft.com/office/drawing/2014/main" id="{27A9A9D1-15A8-3602-C774-10D91EED2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39924" y="5685363"/>
              <a:ext cx="1256865" cy="802660"/>
            </a:xfrm>
            <a:prstGeom prst="rect">
              <a:avLst/>
            </a:prstGeom>
          </p:spPr>
        </p:pic>
      </p:grpSp>
      <p:graphicFrame>
        <p:nvGraphicFramePr>
          <p:cNvPr id="3" name="Diagram 2" descr="Diagram presenting the five aims of the council's climate emergency programme:&#10;1. A net zero city&#10;2. Reduced emissions outside the city&#10;3. An adapted and resilient city&#10;4. Supporting equality, health and prosperity&#10;5. A net zero and climate-adapted council">
            <a:extLst>
              <a:ext uri="{FF2B5EF4-FFF2-40B4-BE49-F238E27FC236}">
                <a16:creationId xmlns:a16="http://schemas.microsoft.com/office/drawing/2014/main" id="{CEA0AAA1-E41D-03F9-16C9-B4B9C7B8C926}"/>
              </a:ext>
            </a:extLst>
          </p:cNvPr>
          <p:cNvGraphicFramePr/>
          <p:nvPr/>
        </p:nvGraphicFramePr>
        <p:xfrm>
          <a:off x="1186775" y="476655"/>
          <a:ext cx="9610014" cy="4751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screenshot of a cell phone&#10;&#10;Description automatically generated">
            <a:extLst>
              <a:ext uri="{FF2B5EF4-FFF2-40B4-BE49-F238E27FC236}">
                <a16:creationId xmlns:a16="http://schemas.microsoft.com/office/drawing/2014/main" id="{7771C6A5-9F0B-DB70-B7E2-74A14A2D67A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5075" y="77067"/>
            <a:ext cx="2139700" cy="358633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F9A6B7F-0B75-6CE3-A742-1B0AD621D66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5075" y="3268494"/>
            <a:ext cx="2139700" cy="367705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EE8DA69-C765-278B-5D9E-2776F4957C2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87129" y="77067"/>
            <a:ext cx="2139700" cy="358633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25D925C7-5156-7DC2-B504-FFACE6E714A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587129" y="3429001"/>
            <a:ext cx="2139700" cy="1892030"/>
          </a:xfrm>
          <a:prstGeom prst="rect">
            <a:avLst/>
          </a:prstGeom>
        </p:spPr>
      </p:pic>
      <p:pic>
        <p:nvPicPr>
          <p:cNvPr id="10" name="Picture 9">
            <a:extLst>
              <a:ext uri="{FF2B5EF4-FFF2-40B4-BE49-F238E27FC236}">
                <a16:creationId xmlns:a16="http://schemas.microsoft.com/office/drawing/2014/main" id="{930C6314-B5D2-8EA4-9C2D-58FC5E12118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86774" y="4554906"/>
            <a:ext cx="9264164" cy="1531787"/>
          </a:xfrm>
          <a:prstGeom prst="rect">
            <a:avLst/>
          </a:prstGeom>
        </p:spPr>
      </p:pic>
      <p:sp>
        <p:nvSpPr>
          <p:cNvPr id="12" name="TextBox 11">
            <a:extLst>
              <a:ext uri="{FF2B5EF4-FFF2-40B4-BE49-F238E27FC236}">
                <a16:creationId xmlns:a16="http://schemas.microsoft.com/office/drawing/2014/main" id="{0A4802DF-5891-631C-B7F2-785BF09D851C}"/>
              </a:ext>
            </a:extLst>
          </p:cNvPr>
          <p:cNvSpPr txBox="1"/>
          <p:nvPr/>
        </p:nvSpPr>
        <p:spPr>
          <a:xfrm>
            <a:off x="1186775" y="741088"/>
            <a:ext cx="9962984" cy="523220"/>
          </a:xfrm>
          <a:prstGeom prst="rect">
            <a:avLst/>
          </a:prstGeom>
          <a:noFill/>
        </p:spPr>
        <p:txBody>
          <a:bodyPr wrap="none" rtlCol="0">
            <a:spAutoFit/>
          </a:bodyPr>
          <a:lstStyle/>
          <a:p>
            <a:r>
              <a:rPr lang="en-GB" sz="2800"/>
              <a:t>Leicester City Council declared a Climate Emergency in 2019</a:t>
            </a:r>
          </a:p>
        </p:txBody>
      </p:sp>
    </p:spTree>
    <p:extLst>
      <p:ext uri="{BB962C8B-B14F-4D97-AF65-F5344CB8AC3E}">
        <p14:creationId xmlns:p14="http://schemas.microsoft.com/office/powerpoint/2010/main" val="2892059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A873-DB22-8AB9-751A-2A47379B8018}"/>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The action plan</a:t>
            </a:r>
          </a:p>
        </p:txBody>
      </p:sp>
      <p:grpSp>
        <p:nvGrpSpPr>
          <p:cNvPr id="8" name="Group 7">
            <a:extLst>
              <a:ext uri="{FF2B5EF4-FFF2-40B4-BE49-F238E27FC236}">
                <a16:creationId xmlns:a16="http://schemas.microsoft.com/office/drawing/2014/main" id="{AE0B60B3-6B1F-0D43-4E4B-5F169CC9C2EF}"/>
              </a:ext>
            </a:extLst>
          </p:cNvPr>
          <p:cNvGrpSpPr/>
          <p:nvPr/>
        </p:nvGrpSpPr>
        <p:grpSpPr>
          <a:xfrm>
            <a:off x="9539924" y="5615709"/>
            <a:ext cx="2319044" cy="872314"/>
            <a:chOff x="9539924" y="5615709"/>
            <a:chExt cx="2319044" cy="872314"/>
          </a:xfrm>
        </p:grpSpPr>
        <p:pic>
          <p:nvPicPr>
            <p:cNvPr id="13" name="Picture 12" descr="A black and white logo&#10;&#10;Description automatically generated">
              <a:extLst>
                <a:ext uri="{FF2B5EF4-FFF2-40B4-BE49-F238E27FC236}">
                  <a16:creationId xmlns:a16="http://schemas.microsoft.com/office/drawing/2014/main" id="{D082E153-99F3-43E5-0800-740382077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1473" y="5615709"/>
              <a:ext cx="867495" cy="872314"/>
            </a:xfrm>
            <a:prstGeom prst="rect">
              <a:avLst/>
            </a:prstGeom>
          </p:spPr>
        </p:pic>
        <p:cxnSp>
          <p:nvCxnSpPr>
            <p:cNvPr id="7" name="Straight Connector 6">
              <a:extLst>
                <a:ext uri="{FF2B5EF4-FFF2-40B4-BE49-F238E27FC236}">
                  <a16:creationId xmlns:a16="http://schemas.microsoft.com/office/drawing/2014/main" id="{5B568CD5-86C5-A29A-27B4-0AE42BB71975}"/>
                </a:ext>
              </a:extLst>
            </p:cNvPr>
            <p:cNvCxnSpPr>
              <a:cxnSpLocks/>
            </p:cNvCxnSpPr>
            <p:nvPr/>
          </p:nvCxnSpPr>
          <p:spPr>
            <a:xfrm>
              <a:off x="10991473" y="5615709"/>
              <a:ext cx="0" cy="872314"/>
            </a:xfrm>
            <a:prstGeom prst="line">
              <a:avLst/>
            </a:prstGeom>
            <a:ln w="12700">
              <a:solidFill>
                <a:srgbClr val="005872"/>
              </a:solidFill>
            </a:ln>
          </p:spPr>
          <p:style>
            <a:lnRef idx="2">
              <a:schemeClr val="accent1"/>
            </a:lnRef>
            <a:fillRef idx="0">
              <a:schemeClr val="accent1"/>
            </a:fillRef>
            <a:effectRef idx="1">
              <a:schemeClr val="accent1"/>
            </a:effectRef>
            <a:fontRef idx="minor">
              <a:schemeClr val="tx1"/>
            </a:fontRef>
          </p:style>
        </p:cxnSp>
        <p:pic>
          <p:nvPicPr>
            <p:cNvPr id="11" name="Picture 10" descr="A black and green sign with blue text&#10;&#10;Description automatically generated">
              <a:extLst>
                <a:ext uri="{FF2B5EF4-FFF2-40B4-BE49-F238E27FC236}">
                  <a16:creationId xmlns:a16="http://schemas.microsoft.com/office/drawing/2014/main" id="{27A9A9D1-15A8-3602-C774-10D91EED2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39924" y="5685363"/>
              <a:ext cx="1256865" cy="802660"/>
            </a:xfrm>
            <a:prstGeom prst="rect">
              <a:avLst/>
            </a:prstGeom>
          </p:spPr>
        </p:pic>
      </p:grpSp>
      <p:sp>
        <p:nvSpPr>
          <p:cNvPr id="15" name="Content Placeholder 14">
            <a:extLst>
              <a:ext uri="{FF2B5EF4-FFF2-40B4-BE49-F238E27FC236}">
                <a16:creationId xmlns:a16="http://schemas.microsoft.com/office/drawing/2014/main" id="{B7002F59-9F08-59EC-B76D-7D256BF7B460}"/>
              </a:ext>
            </a:extLst>
          </p:cNvPr>
          <p:cNvSpPr>
            <a:spLocks noGrp="1"/>
          </p:cNvSpPr>
          <p:nvPr>
            <p:ph idx="1"/>
          </p:nvPr>
        </p:nvSpPr>
        <p:spPr>
          <a:xfrm>
            <a:off x="838201" y="1975869"/>
            <a:ext cx="9623960" cy="4258676"/>
          </a:xfrm>
        </p:spPr>
        <p:txBody>
          <a:bodyPr>
            <a:normAutofit fontScale="70000" lnSpcReduction="20000"/>
          </a:bodyPr>
          <a:lstStyle/>
          <a:p>
            <a:r>
              <a:rPr lang="en-GB" sz="3400">
                <a:latin typeface="Arial" panose="020B0604020202020204" pitchFamily="34" charset="0"/>
                <a:cs typeface="Arial" panose="020B0604020202020204" pitchFamily="34" charset="0"/>
              </a:rPr>
              <a:t>96 actions across seven themes</a:t>
            </a:r>
          </a:p>
          <a:p>
            <a:r>
              <a:rPr lang="en-GB" sz="3400">
                <a:latin typeface="Arial" panose="020B0604020202020204" pitchFamily="34" charset="0"/>
                <a:cs typeface="Arial" panose="020B0604020202020204" pitchFamily="34" charset="0"/>
              </a:rPr>
              <a:t>Refreshed annually</a:t>
            </a:r>
          </a:p>
          <a:p>
            <a:r>
              <a:rPr lang="en-GB" sz="3400">
                <a:latin typeface="Arial" panose="020B0604020202020204" pitchFamily="34" charset="0"/>
                <a:cs typeface="Arial" panose="020B0604020202020204" pitchFamily="34" charset="0"/>
              </a:rPr>
              <a:t>Includes</a:t>
            </a:r>
          </a:p>
          <a:p>
            <a:pPr lvl="1"/>
            <a:r>
              <a:rPr lang="en-GB" sz="3400">
                <a:latin typeface="Arial" panose="020B0604020202020204" pitchFamily="34" charset="0"/>
                <a:cs typeface="Arial" panose="020B0604020202020204" pitchFamily="34" charset="0"/>
              </a:rPr>
              <a:t>Net Zero Delivery Plan for our own estate and operations</a:t>
            </a:r>
          </a:p>
          <a:p>
            <a:pPr lvl="1"/>
            <a:r>
              <a:rPr lang="en-GB" sz="3400">
                <a:latin typeface="Arial" panose="020B0604020202020204" pitchFamily="34" charset="0"/>
                <a:cs typeface="Arial" panose="020B0604020202020204" pitchFamily="34" charset="0"/>
              </a:rPr>
              <a:t>Further housing retrofit and low carbon new-build</a:t>
            </a:r>
          </a:p>
          <a:p>
            <a:pPr lvl="1"/>
            <a:r>
              <a:rPr lang="en-GB" sz="3400">
                <a:latin typeface="Arial" panose="020B0604020202020204" pitchFamily="34" charset="0"/>
                <a:cs typeface="Arial" panose="020B0604020202020204" pitchFamily="34" charset="0"/>
              </a:rPr>
              <a:t>Low carbon workspaces at Dock 3-5, Pilot House, Pioneer Park</a:t>
            </a:r>
          </a:p>
          <a:p>
            <a:pPr lvl="1"/>
            <a:r>
              <a:rPr lang="en-GB" sz="3400">
                <a:latin typeface="Arial" panose="020B0604020202020204" pitchFamily="34" charset="0"/>
                <a:cs typeface="Arial" panose="020B0604020202020204" pitchFamily="34" charset="0"/>
              </a:rPr>
              <a:t>Green skills bootcamps</a:t>
            </a:r>
          </a:p>
          <a:p>
            <a:pPr lvl="1"/>
            <a:r>
              <a:rPr lang="en-GB" sz="3400">
                <a:latin typeface="Arial" panose="020B0604020202020204" pitchFamily="34" charset="0"/>
                <a:cs typeface="Arial" panose="020B0604020202020204" pitchFamily="34" charset="0"/>
              </a:rPr>
              <a:t>Continued work across active travel, buses and EV infrastructure</a:t>
            </a:r>
          </a:p>
          <a:p>
            <a:pPr lvl="1"/>
            <a:r>
              <a:rPr lang="en-GB" sz="3400">
                <a:latin typeface="Arial" panose="020B0604020202020204" pitchFamily="34" charset="0"/>
                <a:cs typeface="Arial" panose="020B0604020202020204" pitchFamily="34" charset="0"/>
              </a:rPr>
              <a:t>Further flood schemes and engagement with communities at risk</a:t>
            </a:r>
          </a:p>
          <a:p>
            <a:pPr lvl="1"/>
            <a:r>
              <a:rPr lang="en-GB" sz="3400">
                <a:latin typeface="Arial" panose="020B0604020202020204" pitchFamily="34" charset="0"/>
                <a:cs typeface="Arial" panose="020B0604020202020204" pitchFamily="34" charset="0"/>
              </a:rPr>
              <a:t>Aligning new Waste Strategy with climate aims</a:t>
            </a:r>
          </a:p>
          <a:p>
            <a:pPr lvl="1"/>
            <a:r>
              <a:rPr lang="en-GB" sz="3400">
                <a:latin typeface="Arial" panose="020B0604020202020204" pitchFamily="34" charset="0"/>
                <a:cs typeface="Arial" panose="020B0604020202020204" pitchFamily="34" charset="0"/>
              </a:rPr>
              <a:t>Climate Ready Leicester comms campaign including action guide for residents and more</a:t>
            </a:r>
          </a:p>
          <a:p>
            <a:endParaRPr lang="en-GB">
              <a:latin typeface="Arial" panose="020B0604020202020204" pitchFamily="34" charset="0"/>
              <a:cs typeface="Arial" panose="020B0604020202020204" pitchFamily="34" charset="0"/>
            </a:endParaRPr>
          </a:p>
        </p:txBody>
      </p:sp>
      <p:pic>
        <p:nvPicPr>
          <p:cNvPr id="6" name="Picture 5" descr="A person and person planting a plant&#10;&#10;Description automatically generated">
            <a:extLst>
              <a:ext uri="{FF2B5EF4-FFF2-40B4-BE49-F238E27FC236}">
                <a16:creationId xmlns:a16="http://schemas.microsoft.com/office/drawing/2014/main" id="{B9E0D23F-8A59-12BD-4633-4860201190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6026" y="156017"/>
            <a:ext cx="6662942" cy="3069342"/>
          </a:xfrm>
          <a:prstGeom prst="rect">
            <a:avLst/>
          </a:prstGeom>
        </p:spPr>
      </p:pic>
    </p:spTree>
    <p:extLst>
      <p:ext uri="{BB962C8B-B14F-4D97-AF65-F5344CB8AC3E}">
        <p14:creationId xmlns:p14="http://schemas.microsoft.com/office/powerpoint/2010/main" val="978967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8515A1-8211-39F9-1C84-377D92A9E004}"/>
              </a:ext>
            </a:extLst>
          </p:cNvPr>
          <p:cNvGrpSpPr/>
          <p:nvPr/>
        </p:nvGrpSpPr>
        <p:grpSpPr>
          <a:xfrm>
            <a:off x="-6927" y="4907"/>
            <a:ext cx="12288981" cy="1339418"/>
            <a:chOff x="-6927" y="4907"/>
            <a:chExt cx="12288981" cy="1339418"/>
          </a:xfrm>
        </p:grpSpPr>
        <p:sp>
          <p:nvSpPr>
            <p:cNvPr id="3" name="Google Shape;101;p1">
              <a:extLst>
                <a:ext uri="{FF2B5EF4-FFF2-40B4-BE49-F238E27FC236}">
                  <a16:creationId xmlns:a16="http://schemas.microsoft.com/office/drawing/2014/main" id="{3345A44E-BFA6-7EAC-98FE-2F066E210B00}"/>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mn-lt"/>
                  <a:cs typeface="Arial" panose="020B0604020202020204" pitchFamily="34" charset="0"/>
                </a:rPr>
                <a:t>Our Schools, Our World</a:t>
              </a:r>
              <a:br>
                <a:rPr lang="en-GB" sz="3600" b="1">
                  <a:latin typeface="+mn-lt"/>
                  <a:cs typeface="Arial" panose="020B0604020202020204" pitchFamily="34" charset="0"/>
                </a:rPr>
              </a:br>
              <a:r>
                <a:rPr lang="en-GB" sz="3600">
                  <a:latin typeface="+mn-lt"/>
                  <a:cs typeface="Arial" panose="020B0604020202020204" pitchFamily="34" charset="0"/>
                </a:rPr>
                <a:t>Housekeeping</a:t>
              </a:r>
            </a:p>
          </p:txBody>
        </p:sp>
        <p:pic>
          <p:nvPicPr>
            <p:cNvPr id="4" name="Picture 3" descr="A black text on a white background&#10;&#10;Description automatically generated">
              <a:extLst>
                <a:ext uri="{FF2B5EF4-FFF2-40B4-BE49-F238E27FC236}">
                  <a16:creationId xmlns:a16="http://schemas.microsoft.com/office/drawing/2014/main" id="{B92884F2-BA80-EE1B-07F3-D342FC694E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p:spPr>
        </p:pic>
      </p:grpSp>
      <p:sp>
        <p:nvSpPr>
          <p:cNvPr id="6" name="Text Placeholder 2">
            <a:extLst>
              <a:ext uri="{FF2B5EF4-FFF2-40B4-BE49-F238E27FC236}">
                <a16:creationId xmlns:a16="http://schemas.microsoft.com/office/drawing/2014/main" id="{FA1276A0-1F19-FFB3-A196-0EC4602B4BAB}"/>
              </a:ext>
            </a:extLst>
          </p:cNvPr>
          <p:cNvSpPr txBox="1">
            <a:spLocks/>
          </p:cNvSpPr>
          <p:nvPr/>
        </p:nvSpPr>
        <p:spPr>
          <a:xfrm>
            <a:off x="838200" y="1825625"/>
            <a:ext cx="10515600"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50000"/>
              </a:lnSpc>
              <a:buFont typeface="Arial" panose="020B0604020202020204" pitchFamily="34" charset="0"/>
              <a:buChar char="•"/>
            </a:pPr>
            <a:r>
              <a:rPr lang="en-GB" sz="2800">
                <a:latin typeface="+mn-lt"/>
              </a:rPr>
              <a:t>Fire exits</a:t>
            </a:r>
          </a:p>
          <a:p>
            <a:pPr marL="285750" indent="-285750">
              <a:lnSpc>
                <a:spcPct val="150000"/>
              </a:lnSpc>
              <a:buFont typeface="Arial" panose="020B0604020202020204" pitchFamily="34" charset="0"/>
              <a:buChar char="•"/>
            </a:pPr>
            <a:r>
              <a:rPr lang="en-GB" sz="2800">
                <a:latin typeface="+mn-lt"/>
              </a:rPr>
              <a:t>Toilets</a:t>
            </a:r>
          </a:p>
          <a:p>
            <a:pPr marL="285750" indent="-285750">
              <a:lnSpc>
                <a:spcPct val="150000"/>
              </a:lnSpc>
              <a:buFont typeface="Arial" panose="020B0604020202020204" pitchFamily="34" charset="0"/>
              <a:buChar char="•"/>
            </a:pPr>
            <a:r>
              <a:rPr lang="en-GB" sz="2800">
                <a:latin typeface="+mn-lt"/>
              </a:rPr>
              <a:t>Photographs </a:t>
            </a:r>
          </a:p>
          <a:p>
            <a:pPr marL="285750" indent="-285750">
              <a:lnSpc>
                <a:spcPct val="150000"/>
              </a:lnSpc>
              <a:buFont typeface="Arial" panose="020B0604020202020204" pitchFamily="34" charset="0"/>
              <a:buChar char="•"/>
            </a:pPr>
            <a:r>
              <a:rPr lang="en-GB" sz="2800">
                <a:latin typeface="+mn-lt"/>
              </a:rPr>
              <a:t>Tea/Coffee/biscuits provided</a:t>
            </a:r>
          </a:p>
        </p:txBody>
      </p:sp>
    </p:spTree>
    <p:extLst>
      <p:ext uri="{BB962C8B-B14F-4D97-AF65-F5344CB8AC3E}">
        <p14:creationId xmlns:p14="http://schemas.microsoft.com/office/powerpoint/2010/main" val="30498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44C77A4B-A6A8-7F0A-6490-C49891AD5E09}"/>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A3A73A6B-C273-A10B-BA75-4101E80502ED}"/>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t>Our Schools, Our World</a:t>
              </a:r>
            </a:p>
            <a:p>
              <a:pPr>
                <a:lnSpc>
                  <a:spcPct val="90000"/>
                </a:lnSpc>
                <a:buClr>
                  <a:schemeClr val="dk1"/>
                </a:buClr>
                <a:buSzPts val="4400"/>
              </a:pPr>
              <a:r>
                <a:rPr lang="en-GB" sz="3200"/>
                <a:t>Decarbonisation</a:t>
              </a:r>
              <a:endParaRPr lang="en-GB" sz="3200">
                <a:solidFill>
                  <a:srgbClr val="FF0000"/>
                </a:solidFill>
                <a:latin typeface="Arial" panose="020B0604020202020204" pitchFamily="34" charset="0"/>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E3754FC7-5C9A-93B6-B5F8-7D5DF1A0EA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2" name="Title 1">
            <a:extLst>
              <a:ext uri="{FF2B5EF4-FFF2-40B4-BE49-F238E27FC236}">
                <a16:creationId xmlns:a16="http://schemas.microsoft.com/office/drawing/2014/main" id="{1E458CAE-E540-5644-BCE7-B1575434229F}"/>
              </a:ext>
            </a:extLst>
          </p:cNvPr>
          <p:cNvSpPr txBox="1">
            <a:spLocks/>
          </p:cNvSpPr>
          <p:nvPr/>
        </p:nvSpPr>
        <p:spPr>
          <a:xfrm>
            <a:off x="325617" y="1171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Segoe UI"/>
                <a:cs typeface="Segoe UI"/>
              </a:rPr>
              <a:t>Carbon emissions in </a:t>
            </a:r>
            <a:r>
              <a:rPr lang="en-GB" sz="3200" b="1">
                <a:solidFill>
                  <a:srgbClr val="FF0000"/>
                </a:solidFill>
                <a:latin typeface="Segoe UI"/>
                <a:cs typeface="Segoe UI"/>
              </a:rPr>
              <a:t>Leicester?????</a:t>
            </a:r>
            <a:endParaRPr lang="en-GB" sz="3200" b="1">
              <a:solidFill>
                <a:srgbClr val="FF0000"/>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D7A5BA0-D075-B5B7-D27D-CA0D34367BE4}"/>
              </a:ext>
            </a:extLst>
          </p:cNvPr>
          <p:cNvSpPr txBox="1"/>
          <p:nvPr/>
        </p:nvSpPr>
        <p:spPr>
          <a:xfrm>
            <a:off x="325617" y="2357080"/>
            <a:ext cx="2700491" cy="1200329"/>
          </a:xfrm>
          <a:prstGeom prst="rect">
            <a:avLst/>
          </a:prstGeom>
          <a:noFill/>
        </p:spPr>
        <p:txBody>
          <a:bodyPr wrap="square" rtlCol="0">
            <a:spAutoFit/>
          </a:bodyPr>
          <a:lstStyle/>
          <a:p>
            <a:pPr algn="ctr"/>
            <a:r>
              <a:rPr lang="en-GB" sz="3600">
                <a:latin typeface="Segoe UI" panose="020B0502040204020203" pitchFamily="34" charset="0"/>
                <a:cs typeface="Segoe UI" panose="020B0502040204020203" pitchFamily="34" charset="0"/>
              </a:rPr>
              <a:t>HOMES</a:t>
            </a:r>
          </a:p>
          <a:p>
            <a:pPr algn="ctr"/>
            <a:r>
              <a:rPr lang="en-GB" sz="3600">
                <a:latin typeface="Segoe UI" panose="020B0502040204020203" pitchFamily="34" charset="0"/>
                <a:cs typeface="Segoe UI" panose="020B0502040204020203" pitchFamily="34" charset="0"/>
              </a:rPr>
              <a:t> </a:t>
            </a:r>
            <a:r>
              <a:rPr lang="en-GB" sz="3600" b="1">
                <a:solidFill>
                  <a:srgbClr val="FF0000"/>
                </a:solidFill>
                <a:latin typeface="Segoe UI" panose="020B0502040204020203" pitchFamily="34" charset="0"/>
                <a:cs typeface="Segoe UI" panose="020B0502040204020203" pitchFamily="34" charset="0"/>
              </a:rPr>
              <a:t>39%</a:t>
            </a:r>
          </a:p>
        </p:txBody>
      </p:sp>
      <p:sp>
        <p:nvSpPr>
          <p:cNvPr id="11" name="TextBox 10">
            <a:extLst>
              <a:ext uri="{FF2B5EF4-FFF2-40B4-BE49-F238E27FC236}">
                <a16:creationId xmlns:a16="http://schemas.microsoft.com/office/drawing/2014/main" id="{872E2EF5-583E-9F3A-1D79-A2BC6926B848}"/>
              </a:ext>
            </a:extLst>
          </p:cNvPr>
          <p:cNvSpPr txBox="1"/>
          <p:nvPr/>
        </p:nvSpPr>
        <p:spPr>
          <a:xfrm>
            <a:off x="4258177" y="2391869"/>
            <a:ext cx="3675646" cy="1200329"/>
          </a:xfrm>
          <a:prstGeom prst="rect">
            <a:avLst/>
          </a:prstGeom>
          <a:noFill/>
        </p:spPr>
        <p:txBody>
          <a:bodyPr wrap="square" rtlCol="0">
            <a:spAutoFit/>
          </a:bodyPr>
          <a:lstStyle/>
          <a:p>
            <a:pPr algn="ctr"/>
            <a:r>
              <a:rPr lang="en-GB" sz="3600">
                <a:latin typeface="Segoe UI" panose="020B0502040204020203" pitchFamily="34" charset="0"/>
                <a:cs typeface="Segoe UI" panose="020B0502040204020203" pitchFamily="34" charset="0"/>
              </a:rPr>
              <a:t>BUILDINGS </a:t>
            </a:r>
          </a:p>
          <a:p>
            <a:pPr algn="ctr"/>
            <a:r>
              <a:rPr lang="en-GB" sz="3600" b="1">
                <a:solidFill>
                  <a:srgbClr val="FF0000"/>
                </a:solidFill>
                <a:latin typeface="Segoe UI" panose="020B0502040204020203" pitchFamily="34" charset="0"/>
                <a:cs typeface="Segoe UI" panose="020B0502040204020203" pitchFamily="34" charset="0"/>
              </a:rPr>
              <a:t>35%</a:t>
            </a:r>
          </a:p>
        </p:txBody>
      </p:sp>
      <p:graphicFrame>
        <p:nvGraphicFramePr>
          <p:cNvPr id="7" name="Chart 6">
            <a:extLst>
              <a:ext uri="{FF2B5EF4-FFF2-40B4-BE49-F238E27FC236}">
                <a16:creationId xmlns:a16="http://schemas.microsoft.com/office/drawing/2014/main" id="{5448A691-EC1C-1AE2-631E-2D2DB259529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9050772"/>
              </p:ext>
            </p:extLst>
          </p:nvPr>
        </p:nvGraphicFramePr>
        <p:xfrm>
          <a:off x="255415" y="1454520"/>
          <a:ext cx="7063177" cy="4987608"/>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descr="Pie charts showing the relative contribution from electricity (around 1/5th), heat (around 1/2), cars/vans (around 1/5th) with everything else making up the very small remainder">
            <a:extLst>
              <a:ext uri="{FF2B5EF4-FFF2-40B4-BE49-F238E27FC236}">
                <a16:creationId xmlns:a16="http://schemas.microsoft.com/office/drawing/2014/main" id="{E76143EE-6026-7FDF-934B-2929DFABF65E}"/>
              </a:ext>
            </a:extLst>
          </p:cNvPr>
          <p:cNvGrpSpPr>
            <a:grpSpLocks noChangeAspect="1"/>
          </p:cNvGrpSpPr>
          <p:nvPr/>
        </p:nvGrpSpPr>
        <p:grpSpPr>
          <a:xfrm>
            <a:off x="7787357" y="1960683"/>
            <a:ext cx="3354954" cy="4620087"/>
            <a:chOff x="7998848" y="941616"/>
            <a:chExt cx="3612511" cy="4974767"/>
          </a:xfrm>
        </p:grpSpPr>
        <p:sp>
          <p:nvSpPr>
            <p:cNvPr id="18" name="TextBox 21">
              <a:extLst>
                <a:ext uri="{FF2B5EF4-FFF2-40B4-BE49-F238E27FC236}">
                  <a16:creationId xmlns:a16="http://schemas.microsoft.com/office/drawing/2014/main" id="{2E4887B1-3156-F8E3-D474-C8EEEA8F273C}"/>
                </a:ext>
              </a:extLst>
            </p:cNvPr>
            <p:cNvSpPr txBox="1"/>
            <p:nvPr/>
          </p:nvSpPr>
          <p:spPr>
            <a:xfrm>
              <a:off x="9778558" y="1398106"/>
              <a:ext cx="1414417" cy="318924"/>
            </a:xfrm>
            <a:prstGeom prst="rect">
              <a:avLst/>
            </a:prstGeom>
            <a:noFill/>
          </p:spPr>
          <p:txBody>
            <a:bodyPr wrap="none" lIns="36000" tIns="36000" rIns="36000" bIns="36000"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t>ELECTRICITY</a:t>
              </a:r>
            </a:p>
          </p:txBody>
        </p:sp>
        <p:sp>
          <p:nvSpPr>
            <p:cNvPr id="19" name="TextBox 22">
              <a:extLst>
                <a:ext uri="{FF2B5EF4-FFF2-40B4-BE49-F238E27FC236}">
                  <a16:creationId xmlns:a16="http://schemas.microsoft.com/office/drawing/2014/main" id="{327DC33E-4947-7CB3-0DA9-B1D414F3B9BD}"/>
                </a:ext>
              </a:extLst>
            </p:cNvPr>
            <p:cNvSpPr txBox="1"/>
            <p:nvPr/>
          </p:nvSpPr>
          <p:spPr>
            <a:xfrm>
              <a:off x="10178924" y="2648081"/>
              <a:ext cx="613685" cy="318924"/>
            </a:xfrm>
            <a:prstGeom prst="rect">
              <a:avLst/>
            </a:prstGeom>
            <a:noFill/>
          </p:spPr>
          <p:txBody>
            <a:bodyPr wrap="none" lIns="36000" tIns="36000" rIns="36000" bIns="36000"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t>HEAT</a:t>
              </a:r>
            </a:p>
          </p:txBody>
        </p:sp>
        <p:sp>
          <p:nvSpPr>
            <p:cNvPr id="20" name="TextBox 23">
              <a:extLst>
                <a:ext uri="{FF2B5EF4-FFF2-40B4-BE49-F238E27FC236}">
                  <a16:creationId xmlns:a16="http://schemas.microsoft.com/office/drawing/2014/main" id="{42886FCF-C20A-9DFF-0D22-9EB4BF7E32FE}"/>
                </a:ext>
              </a:extLst>
            </p:cNvPr>
            <p:cNvSpPr txBox="1"/>
            <p:nvPr/>
          </p:nvSpPr>
          <p:spPr>
            <a:xfrm>
              <a:off x="9855117" y="3868125"/>
              <a:ext cx="1261298" cy="318924"/>
            </a:xfrm>
            <a:prstGeom prst="rect">
              <a:avLst/>
            </a:prstGeom>
            <a:noFill/>
          </p:spPr>
          <p:txBody>
            <a:bodyPr wrap="none" lIns="36000" tIns="36000" rIns="36000" bIns="36000"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t>CARS/VANS</a:t>
              </a:r>
            </a:p>
          </p:txBody>
        </p:sp>
        <p:sp>
          <p:nvSpPr>
            <p:cNvPr id="21" name="TextBox 24">
              <a:extLst>
                <a:ext uri="{FF2B5EF4-FFF2-40B4-BE49-F238E27FC236}">
                  <a16:creationId xmlns:a16="http://schemas.microsoft.com/office/drawing/2014/main" id="{EE073184-E977-BB75-B401-B37A3174C05A}"/>
                </a:ext>
              </a:extLst>
            </p:cNvPr>
            <p:cNvSpPr txBox="1"/>
            <p:nvPr/>
          </p:nvSpPr>
          <p:spPr>
            <a:xfrm>
              <a:off x="9360174" y="5118100"/>
              <a:ext cx="2251185" cy="318924"/>
            </a:xfrm>
            <a:prstGeom prst="rect">
              <a:avLst/>
            </a:prstGeom>
            <a:noFill/>
          </p:spPr>
          <p:txBody>
            <a:bodyPr wrap="none" lIns="36000" tIns="36000" rIns="36000" bIns="36000"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t>… and everything else</a:t>
              </a:r>
            </a:p>
          </p:txBody>
        </p:sp>
        <p:pic>
          <p:nvPicPr>
            <p:cNvPr id="22" name="Picture 21">
              <a:extLst>
                <a:ext uri="{FF2B5EF4-FFF2-40B4-BE49-F238E27FC236}">
                  <a16:creationId xmlns:a16="http://schemas.microsoft.com/office/drawing/2014/main" id="{CBF5D97C-C764-946F-3608-8572074167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6108924" y="2831540"/>
              <a:ext cx="4974767" cy="1194920"/>
            </a:xfrm>
            <a:prstGeom prst="rect">
              <a:avLst/>
            </a:prstGeom>
          </p:spPr>
        </p:pic>
      </p:grpSp>
      <p:sp>
        <p:nvSpPr>
          <p:cNvPr id="17" name="TextBox 26">
            <a:extLst>
              <a:ext uri="{FF2B5EF4-FFF2-40B4-BE49-F238E27FC236}">
                <a16:creationId xmlns:a16="http://schemas.microsoft.com/office/drawing/2014/main" id="{347F0CA5-B5A6-83CA-5D46-18298A0BCB63}"/>
              </a:ext>
            </a:extLst>
          </p:cNvPr>
          <p:cNvSpPr txBox="1">
            <a:spLocks noChangeAspect="1"/>
          </p:cNvSpPr>
          <p:nvPr/>
        </p:nvSpPr>
        <p:spPr>
          <a:xfrm>
            <a:off x="7419013" y="1470573"/>
            <a:ext cx="4191000" cy="565146"/>
          </a:xfrm>
          <a:prstGeom prst="rect">
            <a:avLst/>
          </a:prstGeom>
          <a:noFill/>
        </p:spPr>
        <p:txBody>
          <a:bodyPr wrap="square" lIns="36000" tIns="36000" rIns="36000" bIns="36000"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a:effectLst/>
                <a:latin typeface="Arial" panose="020B0604020202020204" pitchFamily="34" charset="0"/>
                <a:ea typeface="Calibri" panose="020F0502020204030204" pitchFamily="34" charset="0"/>
              </a:rPr>
              <a:t>Looking at this data another way, the major priorities are…</a:t>
            </a:r>
            <a:endParaRPr lang="en-GB" sz="1600"/>
          </a:p>
        </p:txBody>
      </p:sp>
    </p:spTree>
    <p:extLst>
      <p:ext uri="{BB962C8B-B14F-4D97-AF65-F5344CB8AC3E}">
        <p14:creationId xmlns:p14="http://schemas.microsoft.com/office/powerpoint/2010/main" val="526129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Scope 1,2,3 emissions</a:t>
            </a:r>
            <a:endParaRPr lang="en-US" sz="3600" err="1">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3" name="Content Placeholder 2" descr="school energy use.jpg">
            <a:extLst>
              <a:ext uri="{FF2B5EF4-FFF2-40B4-BE49-F238E27FC236}">
                <a16:creationId xmlns:a16="http://schemas.microsoft.com/office/drawing/2014/main" id="{48150098-396E-2E3F-C1AA-FAE8077F29FB}"/>
              </a:ext>
            </a:extLst>
          </p:cNvPr>
          <p:cNvPicPr>
            <a:picLocks noGrp="1" noChangeAspect="1"/>
          </p:cNvPicPr>
          <p:nvPr>
            <p:ph idx="1"/>
          </p:nvPr>
        </p:nvPicPr>
        <p:blipFill>
          <a:blip r:embed="rId3"/>
          <a:stretch>
            <a:fillRect/>
          </a:stretch>
        </p:blipFill>
        <p:spPr>
          <a:xfrm>
            <a:off x="4236732" y="1825625"/>
            <a:ext cx="3718535" cy="4351338"/>
          </a:xfrm>
        </p:spPr>
      </p:pic>
      <p:pic>
        <p:nvPicPr>
          <p:cNvPr id="6" name="Picture 5" descr="emissions sources for schools.PNG">
            <a:extLst>
              <a:ext uri="{FF2B5EF4-FFF2-40B4-BE49-F238E27FC236}">
                <a16:creationId xmlns:a16="http://schemas.microsoft.com/office/drawing/2014/main" id="{F508D0D2-979E-E644-4404-51E5E06A5C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9844" y="1525970"/>
            <a:ext cx="9032310" cy="5071642"/>
          </a:xfrm>
          <a:prstGeom prst="rect">
            <a:avLst/>
          </a:prstGeom>
        </p:spPr>
      </p:pic>
    </p:spTree>
    <p:extLst>
      <p:ext uri="{BB962C8B-B14F-4D97-AF65-F5344CB8AC3E}">
        <p14:creationId xmlns:p14="http://schemas.microsoft.com/office/powerpoint/2010/main" val="2008989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Scope 1,2 &amp; 3 emissions</a:t>
            </a:r>
            <a:endParaRPr lang="en-US" sz="3600" err="1">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6" name="Picture 5" descr="scope 1,2,3 emission.PNG">
            <a:extLst>
              <a:ext uri="{FF2B5EF4-FFF2-40B4-BE49-F238E27FC236}">
                <a16:creationId xmlns:a16="http://schemas.microsoft.com/office/drawing/2014/main" id="{AD6AC33F-DB5F-C2EC-1C81-8A4C544F724B}"/>
              </a:ext>
            </a:extLst>
          </p:cNvPr>
          <p:cNvPicPr>
            <a:picLocks noChangeAspect="1"/>
          </p:cNvPicPr>
          <p:nvPr/>
        </p:nvPicPr>
        <p:blipFill>
          <a:blip r:embed="rId3"/>
          <a:stretch>
            <a:fillRect/>
          </a:stretch>
        </p:blipFill>
        <p:spPr>
          <a:xfrm>
            <a:off x="1791222" y="1404489"/>
            <a:ext cx="9310632" cy="5338219"/>
          </a:xfrm>
          <a:prstGeom prst="rect">
            <a:avLst/>
          </a:prstGeom>
        </p:spPr>
      </p:pic>
    </p:spTree>
    <p:extLst>
      <p:ext uri="{BB962C8B-B14F-4D97-AF65-F5344CB8AC3E}">
        <p14:creationId xmlns:p14="http://schemas.microsoft.com/office/powerpoint/2010/main" val="850626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a:cs typeface="Calibri Light"/>
              </a:rPr>
              <a:t>    </a:t>
            </a:r>
            <a:r>
              <a:rPr lang="en-US" sz="3600" b="1">
                <a:cs typeface="Calibri Light"/>
              </a:rPr>
              <a:t>Our Schools Our World</a:t>
            </a:r>
            <a:br>
              <a:rPr lang="en-US" sz="3600" b="1">
                <a:cs typeface="Calibri Light"/>
              </a:rPr>
            </a:br>
            <a:r>
              <a:rPr lang="en-US" sz="3600" b="1">
                <a:cs typeface="Calibri Light"/>
              </a:rPr>
              <a:t>     </a:t>
            </a:r>
            <a:r>
              <a:rPr lang="en-US" sz="3600" err="1">
                <a:cs typeface="Calibri Light"/>
              </a:rPr>
              <a:t>Decarbonisation</a:t>
            </a:r>
            <a:r>
              <a:rPr lang="en-US" sz="3600">
                <a:cs typeface="Calibri Light"/>
              </a:rPr>
              <a:t> - school food</a:t>
            </a:r>
            <a:endParaRPr lang="en-US" sz="3600">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65698" y="217679"/>
            <a:ext cx="3348888" cy="956994"/>
          </a:xfrm>
          <a:prstGeom prst="rect">
            <a:avLst/>
          </a:prstGeom>
          <a:ln w="12700">
            <a:solidFill>
              <a:schemeClr val="tx1"/>
            </a:solidFill>
          </a:ln>
        </p:spPr>
      </p:pic>
      <p:pic>
        <p:nvPicPr>
          <p:cNvPr id="7" name="Content Placeholder 6" descr="Food Waste Warriors in Huntley 158 ...">
            <a:extLst>
              <a:ext uri="{FF2B5EF4-FFF2-40B4-BE49-F238E27FC236}">
                <a16:creationId xmlns:a16="http://schemas.microsoft.com/office/drawing/2014/main" id="{96356410-AD5E-1F39-8CB7-7A0BB20DAE5B}"/>
              </a:ext>
            </a:extLst>
          </p:cNvPr>
          <p:cNvPicPr>
            <a:picLocks noGrp="1" noChangeAspect="1"/>
          </p:cNvPicPr>
          <p:nvPr>
            <p:ph idx="1"/>
          </p:nvPr>
        </p:nvPicPr>
        <p:blipFill>
          <a:blip r:embed="rId3"/>
          <a:stretch>
            <a:fillRect/>
          </a:stretch>
        </p:blipFill>
        <p:spPr>
          <a:xfrm>
            <a:off x="8538265" y="2205202"/>
            <a:ext cx="3166792" cy="2456371"/>
          </a:xfrm>
        </p:spPr>
      </p:pic>
      <p:pic>
        <p:nvPicPr>
          <p:cNvPr id="3" name="Graphic 2" descr="Carbon Footprint Dining, 47% OFF | www.micoope.com.gt">
            <a:extLst>
              <a:ext uri="{FF2B5EF4-FFF2-40B4-BE49-F238E27FC236}">
                <a16:creationId xmlns:a16="http://schemas.microsoft.com/office/drawing/2014/main" id="{303963C3-6CE0-F5B9-9AC5-935EB36CD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750" y="1410189"/>
            <a:ext cx="7488755" cy="5306098"/>
          </a:xfrm>
          <a:prstGeom prst="rect">
            <a:avLst/>
          </a:prstGeom>
        </p:spPr>
      </p:pic>
      <p:sp>
        <p:nvSpPr>
          <p:cNvPr id="4" name="TextBox 3">
            <a:extLst>
              <a:ext uri="{FF2B5EF4-FFF2-40B4-BE49-F238E27FC236}">
                <a16:creationId xmlns:a16="http://schemas.microsoft.com/office/drawing/2014/main" id="{CE0748E6-5B3A-36D1-D413-036DE37D5A4A}"/>
              </a:ext>
            </a:extLst>
          </p:cNvPr>
          <p:cNvSpPr txBox="1"/>
          <p:nvPr/>
        </p:nvSpPr>
        <p:spPr>
          <a:xfrm>
            <a:off x="3811239" y="4025660"/>
            <a:ext cx="33107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t>60%+ </a:t>
            </a:r>
            <a:endParaRPr lang="en-US"/>
          </a:p>
          <a:p>
            <a:r>
              <a:rPr lang="en-GB" sz="2400"/>
              <a:t>of food GHG</a:t>
            </a:r>
            <a:endParaRPr lang="en-GB"/>
          </a:p>
        </p:txBody>
      </p:sp>
      <p:sp>
        <p:nvSpPr>
          <p:cNvPr id="9" name="TextBox 8">
            <a:extLst>
              <a:ext uri="{FF2B5EF4-FFF2-40B4-BE49-F238E27FC236}">
                <a16:creationId xmlns:a16="http://schemas.microsoft.com/office/drawing/2014/main" id="{108D2D90-8074-B27E-A1FB-DDE385184D82}"/>
              </a:ext>
            </a:extLst>
          </p:cNvPr>
          <p:cNvSpPr txBox="1"/>
          <p:nvPr/>
        </p:nvSpPr>
        <p:spPr>
          <a:xfrm>
            <a:off x="8535639" y="4810664"/>
            <a:ext cx="33107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t>10%+ </a:t>
            </a:r>
            <a:r>
              <a:rPr lang="en-GB" sz="2400"/>
              <a:t>of all human induced GHG</a:t>
            </a:r>
          </a:p>
        </p:txBody>
      </p:sp>
    </p:spTree>
    <p:extLst>
      <p:ext uri="{BB962C8B-B14F-4D97-AF65-F5344CB8AC3E}">
        <p14:creationId xmlns:p14="http://schemas.microsoft.com/office/powerpoint/2010/main" val="26439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sz="3600" b="1">
                <a:latin typeface="Arial" panose="020B0604020202020204" pitchFamily="34" charset="0"/>
                <a:cs typeface="Arial" panose="020B0604020202020204" pitchFamily="34" charset="0"/>
              </a:rPr>
              <a:t>Our Schools Our World</a:t>
            </a:r>
            <a:br>
              <a:rPr lang="en-US" sz="3600" b="1">
                <a:latin typeface="Arial" panose="020B0604020202020204" pitchFamily="34" charset="0"/>
                <a:cs typeface="Arial" panose="020B0604020202020204" pitchFamily="34" charset="0"/>
              </a:rPr>
            </a:br>
            <a:r>
              <a:rPr lang="en-US" sz="3200">
                <a:latin typeface="Arial" panose="020B0604020202020204" pitchFamily="34" charset="0"/>
                <a:cs typeface="Arial" panose="020B0604020202020204" pitchFamily="34" charset="0"/>
              </a:rPr>
              <a:t>Biodiversity Loss – Living Planet Report 2024</a:t>
            </a:r>
            <a:endParaRPr lang="en-US" sz="3600">
              <a:latin typeface="Arial" panose="020B0604020202020204" pitchFamily="34" charset="0"/>
              <a:ea typeface="Calibri Light"/>
              <a:cs typeface="Arial" panose="020B0604020202020204" pitchFamily="34" charset="0"/>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47064" y="298064"/>
            <a:ext cx="3067522" cy="876609"/>
          </a:xfrm>
          <a:prstGeom prst="rect">
            <a:avLst/>
          </a:prstGeom>
          <a:ln w="12700">
            <a:solidFill>
              <a:schemeClr val="tx1"/>
            </a:solidFill>
          </a:ln>
        </p:spPr>
      </p:pic>
      <p:pic>
        <p:nvPicPr>
          <p:cNvPr id="3" name="Picture 2" descr="A cartoon of elephants and fish&#10;&#10;Description automatically generated">
            <a:extLst>
              <a:ext uri="{FF2B5EF4-FFF2-40B4-BE49-F238E27FC236}">
                <a16:creationId xmlns:a16="http://schemas.microsoft.com/office/drawing/2014/main" id="{458C4098-BBF4-13DE-75E4-59326F2963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444" y="1353481"/>
            <a:ext cx="10106537" cy="4405696"/>
          </a:xfrm>
          <a:prstGeom prst="rect">
            <a:avLst/>
          </a:prstGeom>
        </p:spPr>
      </p:pic>
      <p:pic>
        <p:nvPicPr>
          <p:cNvPr id="9" name="Picture 8" descr="A white background with black text&#10;&#10;Description automatically generated">
            <a:extLst>
              <a:ext uri="{FF2B5EF4-FFF2-40B4-BE49-F238E27FC236}">
                <a16:creationId xmlns:a16="http://schemas.microsoft.com/office/drawing/2014/main" id="{B4EF033C-59A7-D289-ECFA-3241656143EB}"/>
              </a:ext>
            </a:extLst>
          </p:cNvPr>
          <p:cNvPicPr>
            <a:picLocks noChangeAspect="1"/>
          </p:cNvPicPr>
          <p:nvPr/>
        </p:nvPicPr>
        <p:blipFill>
          <a:blip r:embed="rId4"/>
          <a:stretch>
            <a:fillRect/>
          </a:stretch>
        </p:blipFill>
        <p:spPr>
          <a:xfrm>
            <a:off x="3520185" y="5760894"/>
            <a:ext cx="8506289" cy="1231280"/>
          </a:xfrm>
          <a:prstGeom prst="rect">
            <a:avLst/>
          </a:prstGeom>
        </p:spPr>
      </p:pic>
      <p:pic>
        <p:nvPicPr>
          <p:cNvPr id="11" name="Picture 10" descr="State of Nature 2023 - report on the UK ...">
            <a:extLst>
              <a:ext uri="{FF2B5EF4-FFF2-40B4-BE49-F238E27FC236}">
                <a16:creationId xmlns:a16="http://schemas.microsoft.com/office/drawing/2014/main" id="{6BD1D941-042E-DAD7-EB5C-421217E68F95}"/>
              </a:ext>
            </a:extLst>
          </p:cNvPr>
          <p:cNvPicPr>
            <a:picLocks noChangeAspect="1"/>
          </p:cNvPicPr>
          <p:nvPr/>
        </p:nvPicPr>
        <p:blipFill>
          <a:blip r:embed="rId5"/>
          <a:stretch>
            <a:fillRect/>
          </a:stretch>
        </p:blipFill>
        <p:spPr>
          <a:xfrm>
            <a:off x="662104" y="5786554"/>
            <a:ext cx="2857500" cy="990600"/>
          </a:xfrm>
          <a:prstGeom prst="rect">
            <a:avLst/>
          </a:prstGeom>
        </p:spPr>
      </p:pic>
    </p:spTree>
    <p:extLst>
      <p:ext uri="{BB962C8B-B14F-4D97-AF65-F5344CB8AC3E}">
        <p14:creationId xmlns:p14="http://schemas.microsoft.com/office/powerpoint/2010/main" val="18508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78FD85-830B-B6A7-A844-C991F9FE2EE0}"/>
              </a:ext>
            </a:extLst>
          </p:cNvPr>
          <p:cNvSpPr txBox="1">
            <a:spLocks/>
          </p:cNvSpPr>
          <p:nvPr/>
        </p:nvSpPr>
        <p:spPr>
          <a:xfrm>
            <a:off x="-51596" y="12790"/>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Resources</a:t>
            </a:r>
            <a:endParaRPr lang="en-US" sz="3600" err="1">
              <a:solidFill>
                <a:srgbClr val="000000"/>
              </a:solidFill>
              <a:cs typeface="Calibri Light"/>
            </a:endParaRPr>
          </a:p>
        </p:txBody>
      </p:sp>
      <p:pic>
        <p:nvPicPr>
          <p:cNvPr id="6" name="Content Placeholder 5" descr="A logo of a globe with a house and trees&#10;&#10;Description automatically generated">
            <a:extLst>
              <a:ext uri="{FF2B5EF4-FFF2-40B4-BE49-F238E27FC236}">
                <a16:creationId xmlns:a16="http://schemas.microsoft.com/office/drawing/2014/main" id="{5626FE5D-2806-2449-4309-B815566D8FB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8386354" y="107474"/>
            <a:ext cx="3635148" cy="1143000"/>
          </a:xfrm>
        </p:spPr>
      </p:pic>
      <p:pic>
        <p:nvPicPr>
          <p:cNvPr id="3" name="Picture 2">
            <a:extLst>
              <a:ext uri="{FF2B5EF4-FFF2-40B4-BE49-F238E27FC236}">
                <a16:creationId xmlns:a16="http://schemas.microsoft.com/office/drawing/2014/main" id="{19F873FE-89C5-C080-9682-3811B0BA5D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895" y="1438939"/>
            <a:ext cx="11699238" cy="6297714"/>
          </a:xfrm>
          <a:prstGeom prst="rect">
            <a:avLst/>
          </a:prstGeom>
        </p:spPr>
      </p:pic>
      <p:pic>
        <p:nvPicPr>
          <p:cNvPr id="1028" name="Picture 4" descr="PEEK, PTFE, Vespel® for Oil &amp; Gas ...">
            <a:extLst>
              <a:ext uri="{FF2B5EF4-FFF2-40B4-BE49-F238E27FC236}">
                <a16:creationId xmlns:a16="http://schemas.microsoft.com/office/drawing/2014/main" id="{43F1F7CF-88A5-F50C-29B4-D27F7CCC08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1935" y="5134467"/>
            <a:ext cx="2152342" cy="1635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FD04E5-5B54-7EFA-6042-1336E12F78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5822" y="5134467"/>
            <a:ext cx="2457136" cy="1635113"/>
          </a:xfrm>
          <a:prstGeom prst="rect">
            <a:avLst/>
          </a:prstGeom>
        </p:spPr>
      </p:pic>
      <p:pic>
        <p:nvPicPr>
          <p:cNvPr id="8" name="Picture 7">
            <a:extLst>
              <a:ext uri="{FF2B5EF4-FFF2-40B4-BE49-F238E27FC236}">
                <a16:creationId xmlns:a16="http://schemas.microsoft.com/office/drawing/2014/main" id="{4E94126A-391D-8A18-3303-F14212705F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2805" y="5134469"/>
            <a:ext cx="1748139" cy="1635113"/>
          </a:xfrm>
          <a:prstGeom prst="rect">
            <a:avLst/>
          </a:prstGeom>
        </p:spPr>
      </p:pic>
      <p:pic>
        <p:nvPicPr>
          <p:cNvPr id="9" name="Picture 8">
            <a:extLst>
              <a:ext uri="{FF2B5EF4-FFF2-40B4-BE49-F238E27FC236}">
                <a16:creationId xmlns:a16="http://schemas.microsoft.com/office/drawing/2014/main" id="{687CCF50-2508-733B-F49C-446DE0BB61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4313" y="5134469"/>
            <a:ext cx="2457137" cy="1635113"/>
          </a:xfrm>
          <a:prstGeom prst="rect">
            <a:avLst/>
          </a:prstGeom>
        </p:spPr>
      </p:pic>
      <p:pic>
        <p:nvPicPr>
          <p:cNvPr id="10" name="Picture 9">
            <a:extLst>
              <a:ext uri="{FF2B5EF4-FFF2-40B4-BE49-F238E27FC236}">
                <a16:creationId xmlns:a16="http://schemas.microsoft.com/office/drawing/2014/main" id="{4712CEC9-155C-4008-DBD0-DFCBD3A5354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11969" y="5134468"/>
            <a:ext cx="2457137" cy="1635113"/>
          </a:xfrm>
          <a:prstGeom prst="rect">
            <a:avLst/>
          </a:prstGeom>
        </p:spPr>
      </p:pic>
    </p:spTree>
    <p:extLst>
      <p:ext uri="{BB962C8B-B14F-4D97-AF65-F5344CB8AC3E}">
        <p14:creationId xmlns:p14="http://schemas.microsoft.com/office/powerpoint/2010/main" val="7166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pic>
        <p:nvPicPr>
          <p:cNvPr id="8" name="Content Placeholder 3" descr="A large pile of garbage&#10;&#10;Description automatically generated">
            <a:extLst>
              <a:ext uri="{FF2B5EF4-FFF2-40B4-BE49-F238E27FC236}">
                <a16:creationId xmlns:a16="http://schemas.microsoft.com/office/drawing/2014/main" id="{C52C0FAD-8F31-32BF-8943-C2A5060B4A3A}"/>
              </a:ext>
            </a:extLst>
          </p:cNvPr>
          <p:cNvPicPr>
            <a:picLocks noChangeAspect="1"/>
          </p:cNvPicPr>
          <p:nvPr/>
        </p:nvPicPr>
        <p:blipFill>
          <a:blip r:embed="rId3"/>
          <a:stretch>
            <a:fillRect/>
          </a:stretch>
        </p:blipFill>
        <p:spPr>
          <a:xfrm>
            <a:off x="2512970" y="1364421"/>
            <a:ext cx="7166060" cy="5597313"/>
          </a:xfrm>
          <a:prstGeom prst="rect">
            <a:avLst/>
          </a:prstGeom>
        </p:spPr>
      </p:pic>
    </p:spTree>
    <p:extLst>
      <p:ext uri="{BB962C8B-B14F-4D97-AF65-F5344CB8AC3E}">
        <p14:creationId xmlns:p14="http://schemas.microsoft.com/office/powerpoint/2010/main" val="1167247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Procurement &amp; Ecological Footprint</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pic>
        <p:nvPicPr>
          <p:cNvPr id="3" name="Content Placeholder 2">
            <a:extLst>
              <a:ext uri="{FF2B5EF4-FFF2-40B4-BE49-F238E27FC236}">
                <a16:creationId xmlns:a16="http://schemas.microsoft.com/office/drawing/2014/main" id="{21E787DE-5455-50AE-6E92-B83F604FC89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11271" y="1338574"/>
            <a:ext cx="7869836" cy="5817064"/>
          </a:xfrm>
          <a:prstGeom prst="rect">
            <a:avLst/>
          </a:prstGeom>
        </p:spPr>
      </p:pic>
    </p:spTree>
    <p:extLst>
      <p:ext uri="{BB962C8B-B14F-4D97-AF65-F5344CB8AC3E}">
        <p14:creationId xmlns:p14="http://schemas.microsoft.com/office/powerpoint/2010/main" val="4066273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Earth Overshoot Day</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sp>
        <p:nvSpPr>
          <p:cNvPr id="4" name="Content Placeholder 3">
            <a:extLst>
              <a:ext uri="{FF2B5EF4-FFF2-40B4-BE49-F238E27FC236}">
                <a16:creationId xmlns:a16="http://schemas.microsoft.com/office/drawing/2014/main" id="{721BD7A6-CFDC-ED9D-94D0-F0D808FA2033}"/>
              </a:ext>
            </a:extLst>
          </p:cNvPr>
          <p:cNvSpPr>
            <a:spLocks noGrp="1"/>
          </p:cNvSpPr>
          <p:nvPr>
            <p:ph idx="1"/>
          </p:nvPr>
        </p:nvSpPr>
        <p:spPr/>
        <p:txBody>
          <a:bodyPr/>
          <a:lstStyle/>
          <a:p>
            <a:endParaRPr lang="en-GB"/>
          </a:p>
        </p:txBody>
      </p:sp>
      <p:pic>
        <p:nvPicPr>
          <p:cNvPr id="8" name="Google Shape;257;p10" descr="A graph of the earth over the earth&#10;&#10;Description automatically generated">
            <a:extLst>
              <a:ext uri="{FF2B5EF4-FFF2-40B4-BE49-F238E27FC236}">
                <a16:creationId xmlns:a16="http://schemas.microsoft.com/office/drawing/2014/main" id="{723EA4CF-5520-8D99-78B7-E107236C0ED8}"/>
              </a:ext>
            </a:extLst>
          </p:cNvPr>
          <p:cNvPicPr preferRelativeResize="0"/>
          <p:nvPr/>
        </p:nvPicPr>
        <p:blipFill rotWithShape="1">
          <a:blip r:embed="rId3">
            <a:alphaModFix/>
          </a:blip>
          <a:srcRect/>
          <a:stretch/>
        </p:blipFill>
        <p:spPr>
          <a:xfrm>
            <a:off x="838200" y="1358670"/>
            <a:ext cx="10005715" cy="6201339"/>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1673740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A global perspective</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pic>
        <p:nvPicPr>
          <p:cNvPr id="2" name="Content Placeholder 1">
            <a:extLst>
              <a:ext uri="{FF2B5EF4-FFF2-40B4-BE49-F238E27FC236}">
                <a16:creationId xmlns:a16="http://schemas.microsoft.com/office/drawing/2014/main" id="{68AD666B-459B-0BC0-3C12-618EF51EDBF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21375" y="1335142"/>
            <a:ext cx="7904006" cy="5743957"/>
          </a:xfrm>
        </p:spPr>
      </p:pic>
    </p:spTree>
    <p:extLst>
      <p:ext uri="{BB962C8B-B14F-4D97-AF65-F5344CB8AC3E}">
        <p14:creationId xmlns:p14="http://schemas.microsoft.com/office/powerpoint/2010/main" val="82717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9A99682-ABC3-94C5-2EA6-2B988A9798D5}"/>
              </a:ext>
            </a:extLst>
          </p:cNvPr>
          <p:cNvGrpSpPr/>
          <p:nvPr/>
        </p:nvGrpSpPr>
        <p:grpSpPr>
          <a:xfrm>
            <a:off x="-6927" y="4907"/>
            <a:ext cx="12288981" cy="1339418"/>
            <a:chOff x="-6927" y="4907"/>
            <a:chExt cx="12288981" cy="1339418"/>
          </a:xfrm>
        </p:grpSpPr>
        <p:sp>
          <p:nvSpPr>
            <p:cNvPr id="8" name="Google Shape;101;p1">
              <a:extLst>
                <a:ext uri="{FF2B5EF4-FFF2-40B4-BE49-F238E27FC236}">
                  <a16:creationId xmlns:a16="http://schemas.microsoft.com/office/drawing/2014/main" id="{C345BDC9-3577-74AE-612B-8F035B0F4FD3}"/>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GB"/>
                <a:t> </a:t>
              </a:r>
              <a:r>
                <a:rPr lang="en-GB" sz="3600" b="1"/>
                <a:t>Our Schools, Our World</a:t>
              </a:r>
              <a:br>
                <a:rPr lang="en-GB" sz="3600" b="1">
                  <a:latin typeface="Arial" panose="020B0604020202020204" pitchFamily="34" charset="0"/>
                  <a:cs typeface="Arial" panose="020B0604020202020204" pitchFamily="34" charset="0"/>
                </a:rPr>
              </a:br>
              <a:r>
                <a:rPr lang="en-GB" sz="3600" b="1"/>
                <a:t> </a:t>
              </a:r>
              <a:r>
                <a:rPr lang="en-GB" sz="3600"/>
                <a:t>Agenda </a:t>
              </a:r>
              <a:endParaRPr lang="en-GB" sz="3600">
                <a:solidFill>
                  <a:srgbClr val="FF0000"/>
                </a:solidFill>
                <a:latin typeface="Arial" panose="020B0604020202020204" pitchFamily="34" charset="0"/>
                <a:cs typeface="Arial" panose="020B0604020202020204" pitchFamily="34" charset="0"/>
              </a:endParaRPr>
            </a:p>
          </p:txBody>
        </p:sp>
        <p:pic>
          <p:nvPicPr>
            <p:cNvPr id="9" name="Picture 8" descr="A black text on a white background&#10;&#10;Description automatically generated">
              <a:extLst>
                <a:ext uri="{FF2B5EF4-FFF2-40B4-BE49-F238E27FC236}">
                  <a16:creationId xmlns:a16="http://schemas.microsoft.com/office/drawing/2014/main" id="{15FA122C-A20D-E182-A356-78F6F7BD8F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p:spPr>
        </p:pic>
      </p:grpSp>
      <p:graphicFrame>
        <p:nvGraphicFramePr>
          <p:cNvPr id="3" name="Table 2">
            <a:extLst>
              <a:ext uri="{FF2B5EF4-FFF2-40B4-BE49-F238E27FC236}">
                <a16:creationId xmlns:a16="http://schemas.microsoft.com/office/drawing/2014/main" id="{E7C9B959-54BF-F678-3627-A4262EEB12FE}"/>
              </a:ext>
            </a:extLst>
          </p:cNvPr>
          <p:cNvGraphicFramePr>
            <a:graphicFrameLocks noGrp="1"/>
          </p:cNvGraphicFramePr>
          <p:nvPr>
            <p:extLst>
              <p:ext uri="{D42A27DB-BD31-4B8C-83A1-F6EECF244321}">
                <p14:modId xmlns:p14="http://schemas.microsoft.com/office/powerpoint/2010/main" val="3355307560"/>
              </p:ext>
            </p:extLst>
          </p:nvPr>
        </p:nvGraphicFramePr>
        <p:xfrm>
          <a:off x="1316681" y="1548597"/>
          <a:ext cx="9558638" cy="5029200"/>
        </p:xfrm>
        <a:graphic>
          <a:graphicData uri="http://schemas.openxmlformats.org/drawingml/2006/table">
            <a:tbl>
              <a:tblPr firstRow="1" bandRow="1"/>
              <a:tblGrid>
                <a:gridCol w="1519372">
                  <a:extLst>
                    <a:ext uri="{9D8B030D-6E8A-4147-A177-3AD203B41FA5}">
                      <a16:colId xmlns:a16="http://schemas.microsoft.com/office/drawing/2014/main" val="4045235251"/>
                    </a:ext>
                  </a:extLst>
                </a:gridCol>
                <a:gridCol w="8039266">
                  <a:extLst>
                    <a:ext uri="{9D8B030D-6E8A-4147-A177-3AD203B41FA5}">
                      <a16:colId xmlns:a16="http://schemas.microsoft.com/office/drawing/2014/main" val="3004379317"/>
                    </a:ext>
                  </a:extLst>
                </a:gridCol>
              </a:tblGrid>
              <a:tr h="370840">
                <a:tc>
                  <a:txBody>
                    <a:bodyPr/>
                    <a:lstStyle/>
                    <a:p>
                      <a:r>
                        <a:rPr lang="en-GB" sz="2400"/>
                        <a:t>Time</a:t>
                      </a:r>
                      <a:endParaRPr lang="en-GB" sz="2400">
                        <a:latin typeface="+mn-lt"/>
                      </a:endParaRPr>
                    </a:p>
                  </a:txBody>
                  <a:tcPr>
                    <a:solidFill>
                      <a:srgbClr val="35BCDE"/>
                    </a:solidFill>
                  </a:tcPr>
                </a:tc>
                <a:tc>
                  <a:txBody>
                    <a:bodyPr/>
                    <a:lstStyle/>
                    <a:p>
                      <a:r>
                        <a:rPr lang="en-GB" sz="2400"/>
                        <a:t>Session</a:t>
                      </a:r>
                      <a:endParaRPr lang="en-GB" sz="2400">
                        <a:latin typeface="+mn-lt"/>
                      </a:endParaRPr>
                    </a:p>
                  </a:txBody>
                  <a:tcPr>
                    <a:solidFill>
                      <a:srgbClr val="35BCDE"/>
                    </a:solidFill>
                  </a:tcPr>
                </a:tc>
                <a:extLst>
                  <a:ext uri="{0D108BD9-81ED-4DB2-BD59-A6C34878D82A}">
                    <a16:rowId xmlns:a16="http://schemas.microsoft.com/office/drawing/2014/main" val="3434150890"/>
                  </a:ext>
                </a:extLst>
              </a:tr>
              <a:tr h="370840">
                <a:tc>
                  <a:txBody>
                    <a:bodyPr/>
                    <a:lstStyle/>
                    <a:p>
                      <a:r>
                        <a:rPr lang="en-GB" sz="2400"/>
                        <a:t>9:00</a:t>
                      </a:r>
                      <a:endParaRPr lang="en-GB" sz="2400">
                        <a:latin typeface="+mn-lt"/>
                      </a:endParaRPr>
                    </a:p>
                  </a:txBody>
                  <a:tcPr>
                    <a:solidFill>
                      <a:srgbClr val="D1F0F7"/>
                    </a:solidFill>
                  </a:tcPr>
                </a:tc>
                <a:tc>
                  <a:txBody>
                    <a:bodyPr/>
                    <a:lstStyle/>
                    <a:p>
                      <a:r>
                        <a:rPr lang="en-GB" sz="2400">
                          <a:latin typeface="+mn-lt"/>
                        </a:rPr>
                        <a:t>Attendees to arrive</a:t>
                      </a:r>
                    </a:p>
                  </a:txBody>
                  <a:tcPr>
                    <a:solidFill>
                      <a:srgbClr val="D1F0F7"/>
                    </a:solidFill>
                  </a:tcPr>
                </a:tc>
                <a:extLst>
                  <a:ext uri="{0D108BD9-81ED-4DB2-BD59-A6C34878D82A}">
                    <a16:rowId xmlns:a16="http://schemas.microsoft.com/office/drawing/2014/main" val="4213844993"/>
                  </a:ext>
                </a:extLst>
              </a:tr>
              <a:tr h="370840">
                <a:tc>
                  <a:txBody>
                    <a:bodyPr/>
                    <a:lstStyle/>
                    <a:p>
                      <a:r>
                        <a:rPr lang="en-GB" sz="2400"/>
                        <a:t>9:20</a:t>
                      </a:r>
                      <a:endParaRPr lang="en-GB" sz="2400">
                        <a:latin typeface="+mn-lt"/>
                      </a:endParaRPr>
                    </a:p>
                  </a:txBody>
                  <a:tcPr>
                    <a:solidFill>
                      <a:srgbClr val="D1F0F7"/>
                    </a:solidFill>
                  </a:tcPr>
                </a:tc>
                <a:tc>
                  <a:txBody>
                    <a:bodyPr/>
                    <a:lstStyle/>
                    <a:p>
                      <a:r>
                        <a:rPr lang="en-GB" sz="2400">
                          <a:latin typeface="+mn-lt"/>
                        </a:rPr>
                        <a:t>Introductions and Overview </a:t>
                      </a:r>
                    </a:p>
                  </a:txBody>
                  <a:tcPr>
                    <a:solidFill>
                      <a:srgbClr val="D1F0F7"/>
                    </a:solidFill>
                  </a:tcPr>
                </a:tc>
                <a:extLst>
                  <a:ext uri="{0D108BD9-81ED-4DB2-BD59-A6C34878D82A}">
                    <a16:rowId xmlns:a16="http://schemas.microsoft.com/office/drawing/2014/main" val="774888028"/>
                  </a:ext>
                </a:extLst>
              </a:tr>
              <a:tr h="370840">
                <a:tc>
                  <a:txBody>
                    <a:bodyPr/>
                    <a:lstStyle/>
                    <a:p>
                      <a:r>
                        <a:rPr lang="en-GB" sz="2400"/>
                        <a:t>9:40</a:t>
                      </a:r>
                      <a:endParaRPr lang="en-GB" sz="2400">
                        <a:latin typeface="+mn-lt"/>
                      </a:endParaRPr>
                    </a:p>
                  </a:txBody>
                  <a:tcPr>
                    <a:solidFill>
                      <a:srgbClr val="D1F0F7"/>
                    </a:solidFill>
                  </a:tcPr>
                </a:tc>
                <a:tc>
                  <a:txBody>
                    <a:bodyPr/>
                    <a:lstStyle/>
                    <a:p>
                      <a:r>
                        <a:rPr lang="en-GB" sz="2400">
                          <a:latin typeface="+mn-lt"/>
                        </a:rPr>
                        <a:t>Climate Basics</a:t>
                      </a:r>
                    </a:p>
                  </a:txBody>
                  <a:tcPr>
                    <a:solidFill>
                      <a:srgbClr val="D1F0F7"/>
                    </a:solidFill>
                  </a:tcPr>
                </a:tc>
                <a:extLst>
                  <a:ext uri="{0D108BD9-81ED-4DB2-BD59-A6C34878D82A}">
                    <a16:rowId xmlns:a16="http://schemas.microsoft.com/office/drawing/2014/main" val="3500700863"/>
                  </a:ext>
                </a:extLst>
              </a:tr>
              <a:tr h="370840">
                <a:tc>
                  <a:txBody>
                    <a:bodyPr/>
                    <a:lstStyle/>
                    <a:p>
                      <a:r>
                        <a:rPr lang="en-GB" sz="2400"/>
                        <a:t>10:25</a:t>
                      </a:r>
                      <a:endParaRPr lang="en-GB" sz="2400">
                        <a:latin typeface="+mn-lt"/>
                      </a:endParaRPr>
                    </a:p>
                  </a:txBody>
                  <a:tcPr>
                    <a:solidFill>
                      <a:srgbClr val="D1F0F7"/>
                    </a:solidFill>
                  </a:tcPr>
                </a:tc>
                <a:tc>
                  <a:txBody>
                    <a:bodyPr/>
                    <a:lstStyle/>
                    <a:p>
                      <a:r>
                        <a:rPr lang="en-GB" sz="2400">
                          <a:latin typeface="+mn-lt"/>
                        </a:rPr>
                        <a:t>Break</a:t>
                      </a:r>
                    </a:p>
                  </a:txBody>
                  <a:tcPr>
                    <a:solidFill>
                      <a:srgbClr val="D1F0F7"/>
                    </a:solidFill>
                  </a:tcPr>
                </a:tc>
                <a:extLst>
                  <a:ext uri="{0D108BD9-81ED-4DB2-BD59-A6C34878D82A}">
                    <a16:rowId xmlns:a16="http://schemas.microsoft.com/office/drawing/2014/main" val="1369362879"/>
                  </a:ext>
                </a:extLst>
              </a:tr>
              <a:tr h="370840">
                <a:tc>
                  <a:txBody>
                    <a:bodyPr/>
                    <a:lstStyle/>
                    <a:p>
                      <a:r>
                        <a:rPr lang="en-GB" sz="2400"/>
                        <a:t>10:45</a:t>
                      </a:r>
                      <a:endParaRPr lang="en-GB" sz="2400">
                        <a:latin typeface="+mn-lt"/>
                      </a:endParaRPr>
                    </a:p>
                  </a:txBody>
                  <a:tcPr>
                    <a:solidFill>
                      <a:srgbClr val="D1F0F7"/>
                    </a:solidFill>
                  </a:tcPr>
                </a:tc>
                <a:tc>
                  <a:txBody>
                    <a:bodyPr/>
                    <a:lstStyle/>
                    <a:p>
                      <a:r>
                        <a:rPr lang="en-GB" sz="2400">
                          <a:latin typeface="+mn-lt"/>
                        </a:rPr>
                        <a:t>Climate Action Plans – the Background</a:t>
                      </a:r>
                    </a:p>
                  </a:txBody>
                  <a:tcPr>
                    <a:solidFill>
                      <a:srgbClr val="D1F0F7"/>
                    </a:solidFill>
                  </a:tcPr>
                </a:tc>
                <a:extLst>
                  <a:ext uri="{0D108BD9-81ED-4DB2-BD59-A6C34878D82A}">
                    <a16:rowId xmlns:a16="http://schemas.microsoft.com/office/drawing/2014/main" val="667636136"/>
                  </a:ext>
                </a:extLst>
              </a:tr>
              <a:tr h="370840">
                <a:tc>
                  <a:txBody>
                    <a:bodyPr/>
                    <a:lstStyle/>
                    <a:p>
                      <a:r>
                        <a:rPr lang="en-GB" sz="2400"/>
                        <a:t>12:15</a:t>
                      </a:r>
                      <a:endParaRPr lang="en-GB" sz="2400">
                        <a:latin typeface="+mn-lt"/>
                      </a:endParaRPr>
                    </a:p>
                  </a:txBody>
                  <a:tcPr>
                    <a:solidFill>
                      <a:srgbClr val="D1F0F7"/>
                    </a:solidFill>
                  </a:tcPr>
                </a:tc>
                <a:tc>
                  <a:txBody>
                    <a:bodyPr/>
                    <a:lstStyle/>
                    <a:p>
                      <a:r>
                        <a:rPr lang="en-GB" sz="2400">
                          <a:latin typeface="+mn-lt"/>
                        </a:rPr>
                        <a:t>Lunch</a:t>
                      </a:r>
                    </a:p>
                  </a:txBody>
                  <a:tcPr>
                    <a:solidFill>
                      <a:srgbClr val="D1F0F7"/>
                    </a:solidFill>
                  </a:tcPr>
                </a:tc>
                <a:extLst>
                  <a:ext uri="{0D108BD9-81ED-4DB2-BD59-A6C34878D82A}">
                    <a16:rowId xmlns:a16="http://schemas.microsoft.com/office/drawing/2014/main" val="3257245251"/>
                  </a:ext>
                </a:extLst>
              </a:tr>
              <a:tr h="370840">
                <a:tc>
                  <a:txBody>
                    <a:bodyPr/>
                    <a:lstStyle/>
                    <a:p>
                      <a:r>
                        <a:rPr lang="en-GB" sz="2400"/>
                        <a:t>13:00</a:t>
                      </a:r>
                      <a:endParaRPr lang="en-GB" sz="2400">
                        <a:latin typeface="+mn-lt"/>
                      </a:endParaRPr>
                    </a:p>
                  </a:txBody>
                  <a:tcPr>
                    <a:solidFill>
                      <a:srgbClr val="D1F0F7"/>
                    </a:solidFill>
                  </a:tcPr>
                </a:tc>
                <a:tc>
                  <a:txBody>
                    <a:bodyPr/>
                    <a:lstStyle/>
                    <a:p>
                      <a:r>
                        <a:rPr lang="en-GB" sz="2400">
                          <a:latin typeface="+mn-lt"/>
                        </a:rPr>
                        <a:t>Count Your Carbon</a:t>
                      </a:r>
                    </a:p>
                  </a:txBody>
                  <a:tcPr>
                    <a:solidFill>
                      <a:srgbClr val="D1F0F7"/>
                    </a:solidFill>
                  </a:tcPr>
                </a:tc>
                <a:extLst>
                  <a:ext uri="{0D108BD9-81ED-4DB2-BD59-A6C34878D82A}">
                    <a16:rowId xmlns:a16="http://schemas.microsoft.com/office/drawing/2014/main" val="626483859"/>
                  </a:ext>
                </a:extLst>
              </a:tr>
              <a:tr h="370840">
                <a:tc>
                  <a:txBody>
                    <a:bodyPr/>
                    <a:lstStyle/>
                    <a:p>
                      <a:r>
                        <a:rPr lang="en-GB" sz="2400"/>
                        <a:t>13:30</a:t>
                      </a:r>
                      <a:endParaRPr lang="en-GB" sz="2400">
                        <a:latin typeface="+mn-lt"/>
                      </a:endParaRPr>
                    </a:p>
                  </a:txBody>
                  <a:tcPr>
                    <a:solidFill>
                      <a:srgbClr val="D1F0F7"/>
                    </a:solidFill>
                  </a:tcPr>
                </a:tc>
                <a:tc>
                  <a:txBody>
                    <a:bodyPr/>
                    <a:lstStyle/>
                    <a:p>
                      <a:r>
                        <a:rPr lang="en-GB" sz="2400">
                          <a:latin typeface="+mn-lt"/>
                        </a:rPr>
                        <a:t>Climate Action Planning</a:t>
                      </a:r>
                    </a:p>
                  </a:txBody>
                  <a:tcPr>
                    <a:solidFill>
                      <a:srgbClr val="D1F0F7"/>
                    </a:solidFill>
                  </a:tcPr>
                </a:tc>
                <a:extLst>
                  <a:ext uri="{0D108BD9-81ED-4DB2-BD59-A6C34878D82A}">
                    <a16:rowId xmlns:a16="http://schemas.microsoft.com/office/drawing/2014/main" val="1577025691"/>
                  </a:ext>
                </a:extLst>
              </a:tr>
              <a:tr h="370840">
                <a:tc>
                  <a:txBody>
                    <a:bodyPr/>
                    <a:lstStyle/>
                    <a:p>
                      <a:r>
                        <a:rPr lang="en-GB" sz="2400">
                          <a:latin typeface="+mn-lt"/>
                        </a:rPr>
                        <a:t>15:00</a:t>
                      </a:r>
                    </a:p>
                  </a:txBody>
                  <a:tcPr>
                    <a:solidFill>
                      <a:srgbClr val="D1F0F7"/>
                    </a:solidFill>
                  </a:tcPr>
                </a:tc>
                <a:tc>
                  <a:txBody>
                    <a:bodyPr/>
                    <a:lstStyle/>
                    <a:p>
                      <a:r>
                        <a:rPr lang="en-GB" sz="2400">
                          <a:latin typeface="+mn-lt"/>
                        </a:rPr>
                        <a:t>Next Steps</a:t>
                      </a:r>
                    </a:p>
                  </a:txBody>
                  <a:tcPr>
                    <a:solidFill>
                      <a:srgbClr val="D1F0F7"/>
                    </a:solidFill>
                  </a:tcPr>
                </a:tc>
                <a:extLst>
                  <a:ext uri="{0D108BD9-81ED-4DB2-BD59-A6C34878D82A}">
                    <a16:rowId xmlns:a16="http://schemas.microsoft.com/office/drawing/2014/main" val="3392370195"/>
                  </a:ext>
                </a:extLst>
              </a:tr>
              <a:tr h="370840">
                <a:tc>
                  <a:txBody>
                    <a:bodyPr/>
                    <a:lstStyle/>
                    <a:p>
                      <a:r>
                        <a:rPr lang="en-GB" sz="2400"/>
                        <a:t>15:15</a:t>
                      </a:r>
                      <a:endParaRPr lang="en-GB" sz="2400">
                        <a:latin typeface="+mn-lt"/>
                      </a:endParaRPr>
                    </a:p>
                  </a:txBody>
                  <a:tcPr>
                    <a:solidFill>
                      <a:srgbClr val="D1F0F7"/>
                    </a:solidFill>
                  </a:tcPr>
                </a:tc>
                <a:tc>
                  <a:txBody>
                    <a:bodyPr/>
                    <a:lstStyle/>
                    <a:p>
                      <a:r>
                        <a:rPr lang="en-GB" sz="2400">
                          <a:latin typeface="+mn-lt"/>
                        </a:rPr>
                        <a:t>Finish</a:t>
                      </a:r>
                    </a:p>
                  </a:txBody>
                  <a:tcPr>
                    <a:solidFill>
                      <a:srgbClr val="D1F0F7"/>
                    </a:solidFill>
                  </a:tcPr>
                </a:tc>
                <a:extLst>
                  <a:ext uri="{0D108BD9-81ED-4DB2-BD59-A6C34878D82A}">
                    <a16:rowId xmlns:a16="http://schemas.microsoft.com/office/drawing/2014/main" val="1276896111"/>
                  </a:ext>
                </a:extLst>
              </a:tr>
            </a:tbl>
          </a:graphicData>
        </a:graphic>
      </p:graphicFrame>
      <p:sp>
        <p:nvSpPr>
          <p:cNvPr id="4" name="Rectangle 1">
            <a:extLst>
              <a:ext uri="{FF2B5EF4-FFF2-40B4-BE49-F238E27FC236}">
                <a16:creationId xmlns:a16="http://schemas.microsoft.com/office/drawing/2014/main" id="{02D77699-70AC-E0F8-74FA-0ECDF5BC05F2}"/>
              </a:ext>
            </a:extLst>
          </p:cNvPr>
          <p:cNvSpPr>
            <a:spLocks noChangeArrowheads="1"/>
          </p:cNvSpPr>
          <p:nvPr/>
        </p:nvSpPr>
        <p:spPr bwMode="auto">
          <a:xfrm>
            <a:off x="2719388" y="23256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33302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lstStyle/>
          <a:p>
            <a:r>
              <a:rPr lang="en-US">
                <a:cs typeface="Calibri Light"/>
              </a:rPr>
              <a:t>    </a:t>
            </a:r>
            <a:r>
              <a:rPr lang="en-US" sz="3600" b="1">
                <a:cs typeface="Calibri Light"/>
              </a:rPr>
              <a:t>Our Schools Our World</a:t>
            </a:r>
            <a:br>
              <a:rPr lang="en-US" sz="3600" b="1">
                <a:cs typeface="Calibri Light"/>
              </a:rPr>
            </a:br>
            <a:r>
              <a:rPr lang="en-US" sz="3600" b="1">
                <a:cs typeface="Calibri Light"/>
              </a:rPr>
              <a:t>     Climate Basics – Climate Justice</a:t>
            </a:r>
            <a:endParaRPr lang="en-US" sz="3600">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3" name="Title 1">
            <a:extLst>
              <a:ext uri="{FF2B5EF4-FFF2-40B4-BE49-F238E27FC236}">
                <a16:creationId xmlns:a16="http://schemas.microsoft.com/office/drawing/2014/main" id="{03925FA0-C537-58C4-99EF-D973E2195C9B}"/>
              </a:ext>
            </a:extLst>
          </p:cNvPr>
          <p:cNvSpPr txBox="1">
            <a:spLocks/>
          </p:cNvSpPr>
          <p:nvPr/>
        </p:nvSpPr>
        <p:spPr>
          <a:xfrm>
            <a:off x="-6927" y="4907"/>
            <a:ext cx="12198927"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a:latin typeface="+mn-lt"/>
                <a:cs typeface="Calibri Light"/>
              </a:rPr>
              <a:t>Our Schools Our World</a:t>
            </a:r>
            <a:br>
              <a:rPr lang="en-US" sz="3600" b="1">
                <a:latin typeface="+mn-lt"/>
                <a:cs typeface="Calibri Light"/>
              </a:rPr>
            </a:br>
            <a:r>
              <a:rPr lang="en-US" sz="2800">
                <a:latin typeface="+mn-lt"/>
                <a:cs typeface="Calibri Light"/>
              </a:rPr>
              <a:t>Climate Justice </a:t>
            </a:r>
            <a:endParaRPr lang="en-US" sz="2800">
              <a:solidFill>
                <a:srgbClr val="FF0000"/>
              </a:solidFill>
              <a:latin typeface="+mn-lt"/>
              <a:cs typeface="Calibri Light"/>
            </a:endParaRPr>
          </a:p>
        </p:txBody>
      </p:sp>
      <p:pic>
        <p:nvPicPr>
          <p:cNvPr id="4" name="Picture 3" descr="A black text on a white background&#10;&#10;Description automatically generated">
            <a:extLst>
              <a:ext uri="{FF2B5EF4-FFF2-40B4-BE49-F238E27FC236}">
                <a16:creationId xmlns:a16="http://schemas.microsoft.com/office/drawing/2014/main" id="{52EF4028-9275-9BD7-A7C3-FB717687F0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9" name="TextBox 8">
            <a:extLst>
              <a:ext uri="{FF2B5EF4-FFF2-40B4-BE49-F238E27FC236}">
                <a16:creationId xmlns:a16="http://schemas.microsoft.com/office/drawing/2014/main" id="{71BC1CE2-6882-6C54-74CC-7364A78270D2}"/>
              </a:ext>
            </a:extLst>
          </p:cNvPr>
          <p:cNvSpPr txBox="1"/>
          <p:nvPr/>
        </p:nvSpPr>
        <p:spPr>
          <a:xfrm>
            <a:off x="529683" y="1929605"/>
            <a:ext cx="6391009" cy="523220"/>
          </a:xfrm>
          <a:prstGeom prst="rect">
            <a:avLst/>
          </a:prstGeom>
          <a:noFill/>
        </p:spPr>
        <p:txBody>
          <a:bodyPr wrap="square">
            <a:spAutoFit/>
          </a:bodyPr>
          <a:lstStyle/>
          <a:p>
            <a:r>
              <a:rPr lang="en-US" sz="2800" b="1">
                <a:solidFill>
                  <a:srgbClr val="141414"/>
                </a:solidFill>
                <a:latin typeface="+mn-lt"/>
              </a:rPr>
              <a:t>What does Climate Justice mean? </a:t>
            </a:r>
          </a:p>
        </p:txBody>
      </p:sp>
      <p:pic>
        <p:nvPicPr>
          <p:cNvPr id="12" name="Picture 11">
            <a:extLst>
              <a:ext uri="{FF2B5EF4-FFF2-40B4-BE49-F238E27FC236}">
                <a16:creationId xmlns:a16="http://schemas.microsoft.com/office/drawing/2014/main" id="{2167228F-91EA-9804-83F5-D2AA0F9CA4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5158" y="1482157"/>
            <a:ext cx="5006842" cy="2863522"/>
          </a:xfrm>
          <a:prstGeom prst="rect">
            <a:avLst/>
          </a:prstGeom>
        </p:spPr>
      </p:pic>
      <p:pic>
        <p:nvPicPr>
          <p:cNvPr id="15" name="Picture 14">
            <a:extLst>
              <a:ext uri="{FF2B5EF4-FFF2-40B4-BE49-F238E27FC236}">
                <a16:creationId xmlns:a16="http://schemas.microsoft.com/office/drawing/2014/main" id="{8B440F2F-273B-BBC7-58F7-F01B116A0A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5499" y="3928122"/>
            <a:ext cx="4040180" cy="2675888"/>
          </a:xfrm>
          <a:prstGeom prst="rect">
            <a:avLst/>
          </a:prstGeom>
        </p:spPr>
      </p:pic>
      <p:sp>
        <p:nvSpPr>
          <p:cNvPr id="17" name="TextBox 16">
            <a:extLst>
              <a:ext uri="{FF2B5EF4-FFF2-40B4-BE49-F238E27FC236}">
                <a16:creationId xmlns:a16="http://schemas.microsoft.com/office/drawing/2014/main" id="{D67C54D0-BA1E-56A2-E7BD-B89058E8C154}"/>
              </a:ext>
            </a:extLst>
          </p:cNvPr>
          <p:cNvSpPr txBox="1"/>
          <p:nvPr/>
        </p:nvSpPr>
        <p:spPr>
          <a:xfrm>
            <a:off x="1176260" y="2499496"/>
            <a:ext cx="5652032" cy="1077218"/>
          </a:xfrm>
          <a:prstGeom prst="rect">
            <a:avLst/>
          </a:prstGeom>
          <a:noFill/>
        </p:spPr>
        <p:txBody>
          <a:bodyPr wrap="square">
            <a:spAutoFit/>
          </a:bodyPr>
          <a:lstStyle/>
          <a:p>
            <a:r>
              <a:rPr lang="en-GB" sz="1600"/>
              <a:t>Climate justice is about acknowledging and addressing how disadvantaged or vulnerable communities around the world experience greater effects of climate change, even though they have contributed fewer emissions.</a:t>
            </a:r>
          </a:p>
        </p:txBody>
      </p:sp>
    </p:spTree>
    <p:extLst>
      <p:ext uri="{BB962C8B-B14F-4D97-AF65-F5344CB8AC3E}">
        <p14:creationId xmlns:p14="http://schemas.microsoft.com/office/powerpoint/2010/main" val="41365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 Circular Economy</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pic>
        <p:nvPicPr>
          <p:cNvPr id="3" name="Content Placeholder 2">
            <a:extLst>
              <a:ext uri="{FF2B5EF4-FFF2-40B4-BE49-F238E27FC236}">
                <a16:creationId xmlns:a16="http://schemas.microsoft.com/office/drawing/2014/main" id="{8C6471EC-9C25-0611-654D-D386CDD05AD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22990" y="1520219"/>
            <a:ext cx="6114995" cy="5156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360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5"/>
          <p:cNvSpPr txBox="1">
            <a:spLocks noGrp="1"/>
          </p:cNvSpPr>
          <p:nvPr>
            <p:ph type="title"/>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r>
              <a:rPr lang="en-US" sz="3600" b="1"/>
              <a:t>Our Schools, Our World</a:t>
            </a:r>
            <a:br>
              <a:rPr lang="en-US" sz="3600" b="1"/>
            </a:br>
            <a:r>
              <a:rPr lang="en-US" sz="3600" b="1"/>
              <a:t>  </a:t>
            </a:r>
            <a:r>
              <a:rPr lang="en-US" sz="3600"/>
              <a:t>Change Our Approach</a:t>
            </a:r>
            <a:endParaRPr sz="3600"/>
          </a:p>
        </p:txBody>
      </p:sp>
      <p:sp>
        <p:nvSpPr>
          <p:cNvPr id="314" name="Google Shape;314;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endParaRPr sz="4000"/>
          </a:p>
        </p:txBody>
      </p:sp>
      <p:grpSp>
        <p:nvGrpSpPr>
          <p:cNvPr id="315" name="Google Shape;315;p15"/>
          <p:cNvGrpSpPr/>
          <p:nvPr/>
        </p:nvGrpSpPr>
        <p:grpSpPr>
          <a:xfrm>
            <a:off x="401106" y="2959169"/>
            <a:ext cx="11069093" cy="2113587"/>
            <a:chOff x="98533" y="1462708"/>
            <a:chExt cx="11069093" cy="2113587"/>
          </a:xfrm>
        </p:grpSpPr>
        <p:sp>
          <p:nvSpPr>
            <p:cNvPr id="316" name="Google Shape;316;p15"/>
            <p:cNvSpPr/>
            <p:nvPr/>
          </p:nvSpPr>
          <p:spPr>
            <a:xfrm>
              <a:off x="9672710" y="1772404"/>
              <a:ext cx="1494916" cy="149445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a:off x="9723498" y="1822228"/>
              <a:ext cx="1394446" cy="139481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txBox="1"/>
            <p:nvPr/>
          </p:nvSpPr>
          <p:spPr>
            <a:xfrm>
              <a:off x="9922231"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7.RECOVER</a:t>
              </a:r>
              <a:endParaRPr sz="1300">
                <a:solidFill>
                  <a:schemeClr val="lt1"/>
                </a:solidFill>
                <a:latin typeface="Calibri"/>
                <a:ea typeface="Calibri"/>
                <a:cs typeface="Calibri"/>
                <a:sym typeface="Calibri"/>
              </a:endParaRPr>
            </a:p>
          </p:txBody>
        </p:sp>
        <p:sp>
          <p:nvSpPr>
            <p:cNvPr id="319" name="Google Shape;319;p15"/>
            <p:cNvSpPr/>
            <p:nvPr/>
          </p:nvSpPr>
          <p:spPr>
            <a:xfrm rot="2700000">
              <a:off x="8128854" y="1772236"/>
              <a:ext cx="1494532" cy="1494532"/>
            </a:xfrm>
            <a:prstGeom prst="teardrop">
              <a:avLst>
                <a:gd name="adj" fmla="val 10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8178897" y="1822228"/>
              <a:ext cx="1394446" cy="139481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txBox="1"/>
            <p:nvPr/>
          </p:nvSpPr>
          <p:spPr>
            <a:xfrm>
              <a:off x="8377631"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6.RECYCLE</a:t>
              </a:r>
              <a:endParaRPr sz="1300">
                <a:solidFill>
                  <a:schemeClr val="lt1"/>
                </a:solidFill>
                <a:latin typeface="Calibri"/>
                <a:ea typeface="Calibri"/>
                <a:cs typeface="Calibri"/>
                <a:sym typeface="Calibri"/>
              </a:endParaRPr>
            </a:p>
          </p:txBody>
        </p:sp>
        <p:sp>
          <p:nvSpPr>
            <p:cNvPr id="322" name="Google Shape;322;p15"/>
            <p:cNvSpPr/>
            <p:nvPr/>
          </p:nvSpPr>
          <p:spPr>
            <a:xfrm rot="2700000">
              <a:off x="6585358" y="1772236"/>
              <a:ext cx="1494532" cy="1494532"/>
            </a:xfrm>
            <a:prstGeom prst="teardrop">
              <a:avLst>
                <a:gd name="adj" fmla="val 10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6634297" y="1822228"/>
              <a:ext cx="1394446" cy="139481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txBox="1"/>
            <p:nvPr/>
          </p:nvSpPr>
          <p:spPr>
            <a:xfrm>
              <a:off x="6834135"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5.REPURPOSE</a:t>
              </a:r>
              <a:endParaRPr sz="1300">
                <a:solidFill>
                  <a:schemeClr val="lt1"/>
                </a:solidFill>
                <a:latin typeface="Calibri"/>
                <a:ea typeface="Calibri"/>
                <a:cs typeface="Calibri"/>
                <a:sym typeface="Calibri"/>
              </a:endParaRPr>
            </a:p>
          </p:txBody>
        </p:sp>
        <p:sp>
          <p:nvSpPr>
            <p:cNvPr id="325" name="Google Shape;325;p15"/>
            <p:cNvSpPr/>
            <p:nvPr/>
          </p:nvSpPr>
          <p:spPr>
            <a:xfrm rot="2700000">
              <a:off x="5040758" y="1772236"/>
              <a:ext cx="1494532" cy="1494532"/>
            </a:xfrm>
            <a:prstGeom prst="teardrop">
              <a:avLst>
                <a:gd name="adj" fmla="val 10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5090801" y="1822228"/>
              <a:ext cx="1394446" cy="139481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txBox="1"/>
            <p:nvPr/>
          </p:nvSpPr>
          <p:spPr>
            <a:xfrm>
              <a:off x="5289534"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4.REPAIR </a:t>
              </a:r>
              <a:endParaRPr sz="1300">
                <a:solidFill>
                  <a:schemeClr val="lt1"/>
                </a:solidFill>
                <a:latin typeface="Calibri"/>
                <a:ea typeface="Calibri"/>
                <a:cs typeface="Calibri"/>
                <a:sym typeface="Calibri"/>
              </a:endParaRPr>
            </a:p>
          </p:txBody>
        </p:sp>
        <p:sp>
          <p:nvSpPr>
            <p:cNvPr id="328" name="Google Shape;328;p15"/>
            <p:cNvSpPr/>
            <p:nvPr/>
          </p:nvSpPr>
          <p:spPr>
            <a:xfrm rot="2700000">
              <a:off x="3496157" y="1772236"/>
              <a:ext cx="1494532" cy="1494532"/>
            </a:xfrm>
            <a:prstGeom prst="teardrop">
              <a:avLst>
                <a:gd name="adj" fmla="val 10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3546201" y="1822228"/>
              <a:ext cx="1394446" cy="1394810"/>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txBox="1"/>
            <p:nvPr/>
          </p:nvSpPr>
          <p:spPr>
            <a:xfrm>
              <a:off x="3744934"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3.REUSE </a:t>
              </a:r>
              <a:endParaRPr sz="1300">
                <a:solidFill>
                  <a:schemeClr val="lt1"/>
                </a:solidFill>
                <a:latin typeface="Calibri"/>
                <a:ea typeface="Calibri"/>
                <a:cs typeface="Calibri"/>
                <a:sym typeface="Calibri"/>
              </a:endParaRPr>
            </a:p>
          </p:txBody>
        </p:sp>
        <p:sp>
          <p:nvSpPr>
            <p:cNvPr id="331" name="Google Shape;331;p15"/>
            <p:cNvSpPr/>
            <p:nvPr/>
          </p:nvSpPr>
          <p:spPr>
            <a:xfrm rot="2700000">
              <a:off x="1952661" y="1772236"/>
              <a:ext cx="1494532" cy="1494532"/>
            </a:xfrm>
            <a:prstGeom prst="teardrop">
              <a:avLst>
                <a:gd name="adj" fmla="val 10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2001600" y="1822228"/>
              <a:ext cx="1394446" cy="139481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txBox="1"/>
            <p:nvPr/>
          </p:nvSpPr>
          <p:spPr>
            <a:xfrm>
              <a:off x="2201438"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2.REDUCE      </a:t>
              </a:r>
              <a:endParaRPr sz="1300">
                <a:solidFill>
                  <a:schemeClr val="lt1"/>
                </a:solidFill>
                <a:latin typeface="Calibri"/>
                <a:ea typeface="Calibri"/>
                <a:cs typeface="Calibri"/>
                <a:sym typeface="Calibri"/>
              </a:endParaRPr>
            </a:p>
          </p:txBody>
        </p:sp>
        <p:sp>
          <p:nvSpPr>
            <p:cNvPr id="334" name="Google Shape;334;p15"/>
            <p:cNvSpPr/>
            <p:nvPr/>
          </p:nvSpPr>
          <p:spPr>
            <a:xfrm rot="2700000">
              <a:off x="408061" y="1772236"/>
              <a:ext cx="1494532" cy="1494532"/>
            </a:xfrm>
            <a:prstGeom prst="teardrop">
              <a:avLst>
                <a:gd name="adj" fmla="val 10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458104" y="1822228"/>
              <a:ext cx="1394446" cy="139481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txBox="1"/>
            <p:nvPr/>
          </p:nvSpPr>
          <p:spPr>
            <a:xfrm>
              <a:off x="656838"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1.REFUSE</a:t>
              </a:r>
              <a:endParaRPr sz="1300">
                <a:solidFill>
                  <a:schemeClr val="lt1"/>
                </a:solidFill>
                <a:latin typeface="Calibri"/>
                <a:ea typeface="Calibri"/>
                <a:cs typeface="Calibri"/>
                <a:sym typeface="Calibri"/>
              </a:endParaRPr>
            </a:p>
          </p:txBody>
        </p:sp>
      </p:grpSp>
      <p:pic>
        <p:nvPicPr>
          <p:cNvPr id="3" name="Picture 2" descr="A black text on a white background&#10;&#10;Description automatically generated">
            <a:extLst>
              <a:ext uri="{FF2B5EF4-FFF2-40B4-BE49-F238E27FC236}">
                <a16:creationId xmlns:a16="http://schemas.microsoft.com/office/drawing/2014/main" id="{491A23EB-7012-0866-B9F3-51C7E9777E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p:spPr>
      </p:pic>
    </p:spTree>
    <p:extLst>
      <p:ext uri="{BB962C8B-B14F-4D97-AF65-F5344CB8AC3E}">
        <p14:creationId xmlns:p14="http://schemas.microsoft.com/office/powerpoint/2010/main" val="3183156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37" name="TextBox 36">
            <a:extLst>
              <a:ext uri="{FF2B5EF4-FFF2-40B4-BE49-F238E27FC236}">
                <a16:creationId xmlns:a16="http://schemas.microsoft.com/office/drawing/2014/main" id="{A6DA2B0F-E974-E49C-3F9E-A2FF79E3C65E}"/>
              </a:ext>
            </a:extLst>
          </p:cNvPr>
          <p:cNvSpPr txBox="1"/>
          <p:nvPr/>
        </p:nvSpPr>
        <p:spPr>
          <a:xfrm>
            <a:off x="576527" y="3259691"/>
            <a:ext cx="4924989" cy="1569660"/>
          </a:xfrm>
          <a:prstGeom prst="rect">
            <a:avLst/>
          </a:prstGeom>
          <a:noFill/>
        </p:spPr>
        <p:txBody>
          <a:bodyPr wrap="square" lIns="91440" tIns="45720" rIns="91440" bIns="45720" anchor="t">
            <a:spAutoFit/>
          </a:bodyPr>
          <a:lstStyle/>
          <a:p>
            <a:pPr algn="ctr"/>
            <a:r>
              <a:rPr lang="en-GB" sz="3200" b="1">
                <a:solidFill>
                  <a:srgbClr val="000000"/>
                </a:solidFill>
                <a:latin typeface="Arial" panose="020B0604020202020204" pitchFamily="34" charset="0"/>
                <a:cs typeface="Arial" panose="020B0604020202020204" pitchFamily="34" charset="0"/>
              </a:rPr>
              <a:t>42%</a:t>
            </a:r>
            <a:r>
              <a:rPr lang="en-GB" sz="3200" b="1" i="0">
                <a:solidFill>
                  <a:srgbClr val="000000"/>
                </a:solidFill>
                <a:effectLst/>
                <a:latin typeface="Arial" panose="020B0604020202020204" pitchFamily="34" charset="0"/>
                <a:cs typeface="Arial" panose="020B0604020202020204" pitchFamily="34" charset="0"/>
              </a:rPr>
              <a:t> of </a:t>
            </a:r>
            <a:r>
              <a:rPr lang="en-GB" sz="3200" b="1">
                <a:solidFill>
                  <a:srgbClr val="000000"/>
                </a:solidFill>
                <a:latin typeface="Arial" panose="020B0604020202020204" pitchFamily="34" charset="0"/>
                <a:cs typeface="Arial" panose="020B0604020202020204" pitchFamily="34" charset="0"/>
              </a:rPr>
              <a:t>school </a:t>
            </a:r>
            <a:r>
              <a:rPr lang="en-GB" sz="3200" b="1" i="0">
                <a:solidFill>
                  <a:srgbClr val="000000"/>
                </a:solidFill>
                <a:effectLst/>
                <a:latin typeface="Arial" panose="020B0604020202020204" pitchFamily="34" charset="0"/>
                <a:cs typeface="Arial" panose="020B0604020202020204" pitchFamily="34" charset="0"/>
              </a:rPr>
              <a:t>carbon emissions come from procurement </a:t>
            </a:r>
          </a:p>
        </p:txBody>
      </p:sp>
      <p:grpSp>
        <p:nvGrpSpPr>
          <p:cNvPr id="6" name="Group 5">
            <a:extLst>
              <a:ext uri="{FF2B5EF4-FFF2-40B4-BE49-F238E27FC236}">
                <a16:creationId xmlns:a16="http://schemas.microsoft.com/office/drawing/2014/main" id="{C411E1F1-ED07-E29F-D04F-EFEC01928EAA}"/>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4E6EC470-BAAD-4517-203B-C2E085282830}"/>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Procurement</a:t>
              </a:r>
            </a:p>
          </p:txBody>
        </p:sp>
        <p:pic>
          <p:nvPicPr>
            <p:cNvPr id="9" name="Picture 8" descr="A black text on a white background&#10;&#10;Description automatically generated">
              <a:extLst>
                <a:ext uri="{FF2B5EF4-FFF2-40B4-BE49-F238E27FC236}">
                  <a16:creationId xmlns:a16="http://schemas.microsoft.com/office/drawing/2014/main" id="{13A733B7-3C48-3BA0-4059-F5AFF7B2F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graphicFrame>
        <p:nvGraphicFramePr>
          <p:cNvPr id="3" name="Diagram 2">
            <a:extLst>
              <a:ext uri="{FF2B5EF4-FFF2-40B4-BE49-F238E27FC236}">
                <a16:creationId xmlns:a16="http://schemas.microsoft.com/office/drawing/2014/main" id="{515C661C-8F77-DAEF-2FA8-B92D5EEABCFB}"/>
              </a:ext>
            </a:extLst>
          </p:cNvPr>
          <p:cNvGraphicFramePr/>
          <p:nvPr/>
        </p:nvGraphicFramePr>
        <p:xfrm>
          <a:off x="4865529" y="154859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22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15" name="TextBox 14">
            <a:extLst>
              <a:ext uri="{FF2B5EF4-FFF2-40B4-BE49-F238E27FC236}">
                <a16:creationId xmlns:a16="http://schemas.microsoft.com/office/drawing/2014/main" id="{9EBF34EF-C07B-F1D3-10EC-5B37CE1A142F}"/>
              </a:ext>
            </a:extLst>
          </p:cNvPr>
          <p:cNvSpPr txBox="1"/>
          <p:nvPr/>
        </p:nvSpPr>
        <p:spPr>
          <a:xfrm>
            <a:off x="177414" y="1548597"/>
            <a:ext cx="11837172" cy="1077218"/>
          </a:xfrm>
          <a:prstGeom prst="rect">
            <a:avLst/>
          </a:prstGeom>
          <a:solidFill>
            <a:schemeClr val="tx1"/>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l" fontAlgn="base"/>
            <a:r>
              <a:rPr lang="en-GB" sz="3200" b="1" i="0">
                <a:solidFill>
                  <a:schemeClr val="bg1"/>
                </a:solidFill>
                <a:effectLst/>
                <a:latin typeface="Arial" panose="020B0604020202020204" pitchFamily="34" charset="0"/>
                <a:cs typeface="Arial" panose="020B0604020202020204" pitchFamily="34" charset="0"/>
              </a:rPr>
              <a:t>Is your purchase necessary?</a:t>
            </a:r>
            <a:r>
              <a:rPr lang="en-GB" sz="3200" b="1">
                <a:solidFill>
                  <a:schemeClr val="bg1"/>
                </a:solidFill>
                <a:latin typeface="Arial" panose="020B0604020202020204" pitchFamily="34" charset="0"/>
                <a:cs typeface="Arial" panose="020B0604020202020204" pitchFamily="34" charset="0"/>
              </a:rPr>
              <a:t> What</a:t>
            </a:r>
            <a:r>
              <a:rPr lang="en-GB" sz="3200" b="1" i="0">
                <a:solidFill>
                  <a:schemeClr val="bg1"/>
                </a:solidFill>
                <a:effectLst/>
                <a:latin typeface="Arial" panose="020B0604020202020204" pitchFamily="34" charset="0"/>
                <a:cs typeface="Arial" panose="020B0604020202020204" pitchFamily="34" charset="0"/>
              </a:rPr>
              <a:t> alternative solutions may be available?</a:t>
            </a:r>
            <a:endParaRPr lang="en-GB" sz="3200" b="1">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24B52AF-6F08-8FC7-86FB-A550DD9B4999}"/>
              </a:ext>
            </a:extLst>
          </p:cNvPr>
          <p:cNvGrpSpPr/>
          <p:nvPr/>
        </p:nvGrpSpPr>
        <p:grpSpPr>
          <a:xfrm>
            <a:off x="-6927" y="4907"/>
            <a:ext cx="12288981" cy="1339418"/>
            <a:chOff x="-6927" y="4907"/>
            <a:chExt cx="12288981" cy="1339418"/>
          </a:xfrm>
          <a:solidFill>
            <a:srgbClr val="CCCD01"/>
          </a:solidFill>
        </p:grpSpPr>
        <p:sp>
          <p:nvSpPr>
            <p:cNvPr id="7" name="Google Shape;101;p1">
              <a:extLst>
                <a:ext uri="{FF2B5EF4-FFF2-40B4-BE49-F238E27FC236}">
                  <a16:creationId xmlns:a16="http://schemas.microsoft.com/office/drawing/2014/main" id="{21172E57-05BE-EBC7-119D-10E2EF78EBA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Procurement</a:t>
              </a:r>
            </a:p>
          </p:txBody>
        </p:sp>
        <p:pic>
          <p:nvPicPr>
            <p:cNvPr id="8" name="Picture 7" descr="A black text on a white background&#10;&#10;Description automatically generated">
              <a:extLst>
                <a:ext uri="{FF2B5EF4-FFF2-40B4-BE49-F238E27FC236}">
                  <a16:creationId xmlns:a16="http://schemas.microsoft.com/office/drawing/2014/main" id="{85F5AF87-67CE-E938-9106-D765B49FD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3" name="TextBox 2">
            <a:extLst>
              <a:ext uri="{FF2B5EF4-FFF2-40B4-BE49-F238E27FC236}">
                <a16:creationId xmlns:a16="http://schemas.microsoft.com/office/drawing/2014/main" id="{3232A817-84A9-CB9F-E989-0D8F53AD0868}"/>
              </a:ext>
            </a:extLst>
          </p:cNvPr>
          <p:cNvSpPr txBox="1"/>
          <p:nvPr/>
        </p:nvSpPr>
        <p:spPr>
          <a:xfrm>
            <a:off x="177416" y="2703016"/>
            <a:ext cx="5702389" cy="4154984"/>
          </a:xfrm>
          <a:prstGeom prst="rect">
            <a:avLst/>
          </a:prstGeom>
          <a:noFill/>
        </p:spPr>
        <p:txBody>
          <a:bodyPr wrap="square">
            <a:spAutoFit/>
          </a:bodyPr>
          <a:lstStyle/>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S</a:t>
            </a:r>
            <a:r>
              <a:rPr lang="en-GB" sz="2400" b="0" i="0">
                <a:solidFill>
                  <a:srgbClr val="000000"/>
                </a:solidFill>
                <a:effectLst/>
                <a:latin typeface="Arial" panose="020B0604020202020204" pitchFamily="34" charset="0"/>
                <a:cs typeface="Arial" panose="020B0604020202020204" pitchFamily="34" charset="0"/>
              </a:rPr>
              <a:t>haring equipment or services with another school</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Taking from a local business</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W</a:t>
            </a:r>
            <a:r>
              <a:rPr lang="en-GB" sz="2400" b="0" i="0">
                <a:solidFill>
                  <a:srgbClr val="000000"/>
                </a:solidFill>
                <a:effectLst/>
                <a:latin typeface="Arial" panose="020B0604020202020204" pitchFamily="34" charset="0"/>
                <a:cs typeface="Arial" panose="020B0604020202020204" pitchFamily="34" charset="0"/>
              </a:rPr>
              <a:t>orking in a different ways</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Reducing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Reducing waste</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a:t>
            </a:r>
            <a:r>
              <a:rPr lang="en-GB" sz="2400" b="0" i="0">
                <a:solidFill>
                  <a:srgbClr val="000000"/>
                </a:solidFill>
                <a:effectLst/>
                <a:latin typeface="Arial" panose="020B0604020202020204" pitchFamily="34" charset="0"/>
                <a:cs typeface="Arial" panose="020B0604020202020204" pitchFamily="34" charset="0"/>
              </a:rPr>
              <a:t>e</a:t>
            </a:r>
            <a:r>
              <a:rPr lang="en-GB" sz="2400">
                <a:solidFill>
                  <a:srgbClr val="000000"/>
                </a:solidFill>
                <a:latin typeface="Arial" panose="020B0604020202020204" pitchFamily="34" charset="0"/>
                <a:cs typeface="Arial" panose="020B0604020202020204" pitchFamily="34" charset="0"/>
              </a:rPr>
              <a:t>using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Repairing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Repurposing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Amnesty</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Extended warranties</a:t>
            </a:r>
          </a:p>
        </p:txBody>
      </p:sp>
      <p:sp>
        <p:nvSpPr>
          <p:cNvPr id="4" name="TextBox 3">
            <a:extLst>
              <a:ext uri="{FF2B5EF4-FFF2-40B4-BE49-F238E27FC236}">
                <a16:creationId xmlns:a16="http://schemas.microsoft.com/office/drawing/2014/main" id="{07CD45BE-B54F-D3F3-A717-418071C333B1}"/>
              </a:ext>
            </a:extLst>
          </p:cNvPr>
          <p:cNvSpPr txBox="1"/>
          <p:nvPr/>
        </p:nvSpPr>
        <p:spPr>
          <a:xfrm>
            <a:off x="6137563" y="2830087"/>
            <a:ext cx="5877023" cy="3785652"/>
          </a:xfrm>
          <a:prstGeom prst="rect">
            <a:avLst/>
          </a:prstGeom>
          <a:noFill/>
        </p:spPr>
        <p:txBody>
          <a:bodyPr wrap="square">
            <a:spAutoFit/>
          </a:bodyPr>
          <a:lstStyle/>
          <a:p>
            <a:pPr marL="285750" indent="-285750" algn="l"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 Consider an audit e.g. a print audit</a:t>
            </a:r>
          </a:p>
          <a:p>
            <a:pPr marL="285750" indent="-285750" algn="l" fontAlgn="base">
              <a:buFont typeface="Arial" panose="020B0604020202020204" pitchFamily="34" charset="0"/>
              <a:buChar char="•"/>
            </a:pPr>
            <a:endParaRPr lang="en-GB" sz="2400" b="0" i="0">
              <a:solidFill>
                <a:srgbClr val="000000"/>
              </a:solidFill>
              <a:effectLs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GB" sz="2400" b="0" i="0">
                <a:solidFill>
                  <a:srgbClr val="000000"/>
                </a:solidFill>
                <a:effectLst/>
                <a:latin typeface="Arial" panose="020B0604020202020204" pitchFamily="34" charset="0"/>
                <a:cs typeface="Arial" panose="020B0604020202020204" pitchFamily="34" charset="0"/>
              </a:rPr>
              <a:t>Could you gain from economies of scale by delaying short-term purchases where possible/sharing purchases with another school? Bundling together purchases from the same supplier can cut down delivery costs – less mileage means less fuel consumed to supply you.</a:t>
            </a:r>
          </a:p>
        </p:txBody>
      </p:sp>
      <p:cxnSp>
        <p:nvCxnSpPr>
          <p:cNvPr id="11" name="Straight Connector 10">
            <a:extLst>
              <a:ext uri="{FF2B5EF4-FFF2-40B4-BE49-F238E27FC236}">
                <a16:creationId xmlns:a16="http://schemas.microsoft.com/office/drawing/2014/main" id="{84697D90-6310-69F8-1C23-98A6E1A172BF}"/>
              </a:ext>
            </a:extLst>
          </p:cNvPr>
          <p:cNvCxnSpPr/>
          <p:nvPr/>
        </p:nvCxnSpPr>
        <p:spPr>
          <a:xfrm>
            <a:off x="5954233" y="2830087"/>
            <a:ext cx="0" cy="3785652"/>
          </a:xfrm>
          <a:prstGeom prst="line">
            <a:avLst/>
          </a:prstGeom>
          <a:ln w="57150">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229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11" name="Group 10">
            <a:extLst>
              <a:ext uri="{FF2B5EF4-FFF2-40B4-BE49-F238E27FC236}">
                <a16:creationId xmlns:a16="http://schemas.microsoft.com/office/drawing/2014/main" id="{EB746927-1004-0B36-F9AA-5FE079A5667A}"/>
              </a:ext>
            </a:extLst>
          </p:cNvPr>
          <p:cNvGrpSpPr/>
          <p:nvPr/>
        </p:nvGrpSpPr>
        <p:grpSpPr>
          <a:xfrm>
            <a:off x="-6927" y="4907"/>
            <a:ext cx="12288981" cy="1339418"/>
            <a:chOff x="-6927" y="4907"/>
            <a:chExt cx="12288981" cy="1339418"/>
          </a:xfrm>
          <a:solidFill>
            <a:srgbClr val="CCCD01"/>
          </a:solidFill>
        </p:grpSpPr>
        <p:sp>
          <p:nvSpPr>
            <p:cNvPr id="12" name="Google Shape;101;p1">
              <a:extLst>
                <a:ext uri="{FF2B5EF4-FFF2-40B4-BE49-F238E27FC236}">
                  <a16:creationId xmlns:a16="http://schemas.microsoft.com/office/drawing/2014/main" id="{58B6E559-E7E1-499C-3071-9099B4C31B53}"/>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Procurement</a:t>
              </a:r>
            </a:p>
          </p:txBody>
        </p:sp>
        <p:pic>
          <p:nvPicPr>
            <p:cNvPr id="13" name="Picture 12" descr="A black text on a white background&#10;&#10;Description automatically generated">
              <a:extLst>
                <a:ext uri="{FF2B5EF4-FFF2-40B4-BE49-F238E27FC236}">
                  <a16:creationId xmlns:a16="http://schemas.microsoft.com/office/drawing/2014/main" id="{EC5F263D-A00E-A0C3-CB00-1C5E7B0D61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6" name="TextBox 5">
            <a:extLst>
              <a:ext uri="{FF2B5EF4-FFF2-40B4-BE49-F238E27FC236}">
                <a16:creationId xmlns:a16="http://schemas.microsoft.com/office/drawing/2014/main" id="{F5F2AC3A-89F7-0BD9-FCE2-E5D3BA03643E}"/>
              </a:ext>
            </a:extLst>
          </p:cNvPr>
          <p:cNvSpPr txBox="1"/>
          <p:nvPr/>
        </p:nvSpPr>
        <p:spPr>
          <a:xfrm>
            <a:off x="-10633" y="1479167"/>
            <a:ext cx="6241312" cy="369332"/>
          </a:xfrm>
          <a:prstGeom prst="rect">
            <a:avLst/>
          </a:prstGeom>
          <a:noFill/>
        </p:spPr>
        <p:txBody>
          <a:bodyPr wrap="square">
            <a:spAutoFit/>
          </a:bodyPr>
          <a:lstStyle/>
          <a:p>
            <a:r>
              <a:rPr lang="en-GB">
                <a:hlinkClick r:id="rId4"/>
              </a:rPr>
              <a:t>https://osow-brent.co.uk/carbon-neutral-2030/procurement/</a:t>
            </a:r>
            <a:r>
              <a:rPr lang="en-GB"/>
              <a:t> </a:t>
            </a:r>
          </a:p>
        </p:txBody>
      </p:sp>
      <p:pic>
        <p:nvPicPr>
          <p:cNvPr id="8" name="Picture 7">
            <a:extLst>
              <a:ext uri="{FF2B5EF4-FFF2-40B4-BE49-F238E27FC236}">
                <a16:creationId xmlns:a16="http://schemas.microsoft.com/office/drawing/2014/main" id="{ABF52E69-901D-33C3-F359-A187D99FF4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229" y="1983341"/>
            <a:ext cx="9999432" cy="4280785"/>
          </a:xfrm>
          <a:prstGeom prst="rect">
            <a:avLst/>
          </a:prstGeom>
          <a:ln>
            <a:solidFill>
              <a:schemeClr val="tx1"/>
            </a:solidFill>
          </a:ln>
        </p:spPr>
      </p:pic>
    </p:spTree>
    <p:extLst>
      <p:ext uri="{BB962C8B-B14F-4D97-AF65-F5344CB8AC3E}">
        <p14:creationId xmlns:p14="http://schemas.microsoft.com/office/powerpoint/2010/main" val="3568031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5C38DD-0949-BB64-0144-24DFA6F7D2C3}"/>
              </a:ext>
            </a:extLst>
          </p:cNvPr>
          <p:cNvSpPr txBox="1"/>
          <p:nvPr/>
        </p:nvSpPr>
        <p:spPr>
          <a:xfrm>
            <a:off x="228289" y="1704543"/>
            <a:ext cx="6076817" cy="4893647"/>
          </a:xfrm>
          <a:prstGeom prst="rect">
            <a:avLst/>
          </a:prstGeom>
          <a:noFill/>
        </p:spPr>
        <p:txBody>
          <a:bodyPr wrap="square" lIns="91440" tIns="45720" rIns="91440" bIns="45720" anchor="t">
            <a:spAutoFit/>
          </a:bodyPr>
          <a:lstStyle/>
          <a:p>
            <a:pPr algn="l"/>
            <a:r>
              <a:rPr lang="en-GB" sz="2400">
                <a:latin typeface="Arial" panose="020B0604020202020204" pitchFamily="34" charset="0"/>
                <a:cs typeface="Arial" panose="020B0604020202020204" pitchFamily="34" charset="0"/>
              </a:rPr>
              <a:t>Finally …….a simple 6-point checklist</a:t>
            </a:r>
            <a:endParaRPr lang="en-GB" sz="2400" i="0">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i="0">
                <a:effectLst/>
                <a:latin typeface="Arial" panose="020B0604020202020204" pitchFamily="34" charset="0"/>
                <a:cs typeface="Arial" panose="020B0604020202020204" pitchFamily="34" charset="0"/>
              </a:rPr>
              <a:t>Is the product free trade/ethically manufactured: </a:t>
            </a:r>
          </a:p>
          <a:p>
            <a:pPr marL="342900" indent="-342900" algn="l">
              <a:buFont typeface="Arial" panose="020B0604020202020204" pitchFamily="34" charset="0"/>
              <a:buChar char="•"/>
            </a:pPr>
            <a:r>
              <a:rPr lang="en-GB" sz="2400" i="0">
                <a:effectLst/>
                <a:latin typeface="Arial" panose="020B0604020202020204" pitchFamily="34" charset="0"/>
                <a:cs typeface="Arial" panose="020B0604020202020204" pitchFamily="34" charset="0"/>
              </a:rPr>
              <a:t>Is the product part of the 5 Rs of the Circular Economy (Recycle, Rethink, Reuse, Redesign, Reduce): </a:t>
            </a:r>
          </a:p>
          <a:p>
            <a:pPr marL="342900" indent="-342900" algn="l">
              <a:buFont typeface="Arial" panose="020B0604020202020204" pitchFamily="34" charset="0"/>
              <a:buChar char="•"/>
            </a:pPr>
            <a:r>
              <a:rPr lang="en-GB" sz="2400" i="0">
                <a:effectLst/>
                <a:latin typeface="Arial" panose="020B0604020202020204" pitchFamily="34" charset="0"/>
                <a:cs typeface="Arial" panose="020B0604020202020204" pitchFamily="34" charset="0"/>
              </a:rPr>
              <a:t>Timeless over Trendy: </a:t>
            </a:r>
          </a:p>
          <a:p>
            <a:pPr marL="342900" indent="-342900" algn="l">
              <a:buFont typeface="Arial" panose="020B0604020202020204" pitchFamily="34" charset="0"/>
              <a:buChar char="•"/>
            </a:pPr>
            <a:r>
              <a:rPr lang="en-GB" sz="2400" i="0">
                <a:effectLst/>
                <a:latin typeface="Arial" panose="020B0604020202020204" pitchFamily="34" charset="0"/>
                <a:cs typeface="Arial" panose="020B0604020202020204" pitchFamily="34" charset="0"/>
              </a:rPr>
              <a:t>Is the product environmentally labelled</a:t>
            </a:r>
            <a:r>
              <a:rPr lang="en-GB" sz="2400">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en-GB" sz="2400" i="0">
                <a:effectLst/>
                <a:latin typeface="Arial" panose="020B0604020202020204" pitchFamily="34" charset="0"/>
                <a:cs typeface="Arial" panose="020B0604020202020204" pitchFamily="34" charset="0"/>
              </a:rPr>
              <a:t>Is the product manufactured within a country with controlled environmental standards</a:t>
            </a:r>
            <a:r>
              <a:rPr lang="en-GB" sz="2400">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en-GB" sz="2400" i="0">
                <a:effectLst/>
                <a:latin typeface="Arial" panose="020B0604020202020204" pitchFamily="34" charset="0"/>
                <a:cs typeface="Arial" panose="020B0604020202020204" pitchFamily="34" charset="0"/>
              </a:rPr>
              <a:t>Is the product natural/biodegradable</a:t>
            </a:r>
            <a:r>
              <a:rPr lang="en-GB" sz="2400">
                <a:latin typeface="Arial" panose="020B0604020202020204" pitchFamily="34" charset="0"/>
                <a:cs typeface="Arial" panose="020B0604020202020204" pitchFamily="34" charset="0"/>
              </a:rPr>
              <a:t>?</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46B10D79-DF52-4426-6CCD-D78250371BD6}"/>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7302EFFB-526B-5941-FBA1-AF882A4B1EFC}"/>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Procurement Checklist</a:t>
              </a:r>
            </a:p>
          </p:txBody>
        </p:sp>
        <p:pic>
          <p:nvPicPr>
            <p:cNvPr id="9" name="Picture 8" descr="A black text on a white background&#10;&#10;Description automatically generated">
              <a:extLst>
                <a:ext uri="{FF2B5EF4-FFF2-40B4-BE49-F238E27FC236}">
                  <a16:creationId xmlns:a16="http://schemas.microsoft.com/office/drawing/2014/main" id="{4F8F8EB4-0D3C-0509-3A9B-99E309E9DF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pic>
        <p:nvPicPr>
          <p:cNvPr id="4" name="Picture 3">
            <a:extLst>
              <a:ext uri="{FF2B5EF4-FFF2-40B4-BE49-F238E27FC236}">
                <a16:creationId xmlns:a16="http://schemas.microsoft.com/office/drawing/2014/main" id="{D4802410-2027-4583-868D-1A318D79D7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05106" y="1576950"/>
            <a:ext cx="5658604" cy="2591045"/>
          </a:xfrm>
          <a:prstGeom prst="rect">
            <a:avLst/>
          </a:prstGeom>
          <a:ln>
            <a:solidFill>
              <a:schemeClr val="tx1"/>
            </a:solidFill>
          </a:ln>
        </p:spPr>
      </p:pic>
      <p:pic>
        <p:nvPicPr>
          <p:cNvPr id="12" name="Picture 11">
            <a:extLst>
              <a:ext uri="{FF2B5EF4-FFF2-40B4-BE49-F238E27FC236}">
                <a16:creationId xmlns:a16="http://schemas.microsoft.com/office/drawing/2014/main" id="{2BD6A821-95D8-81A1-0BED-C13763C800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05106" y="4405502"/>
            <a:ext cx="5658604" cy="2265946"/>
          </a:xfrm>
          <a:prstGeom prst="rect">
            <a:avLst/>
          </a:prstGeom>
          <a:ln>
            <a:solidFill>
              <a:schemeClr val="tx1"/>
            </a:solidFill>
          </a:ln>
        </p:spPr>
      </p:pic>
    </p:spTree>
    <p:extLst>
      <p:ext uri="{BB962C8B-B14F-4D97-AF65-F5344CB8AC3E}">
        <p14:creationId xmlns:p14="http://schemas.microsoft.com/office/powerpoint/2010/main" val="3229412399"/>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 Adaptation &amp; Resilience</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pic>
        <p:nvPicPr>
          <p:cNvPr id="3" name="Picture 2" descr="A map of a city&#10;&#10;Description automatically generated">
            <a:extLst>
              <a:ext uri="{FF2B5EF4-FFF2-40B4-BE49-F238E27FC236}">
                <a16:creationId xmlns:a16="http://schemas.microsoft.com/office/drawing/2014/main" id="{14A475B5-DBA6-8518-2B0A-B64948A7101A}"/>
              </a:ext>
            </a:extLst>
          </p:cNvPr>
          <p:cNvPicPr>
            <a:picLocks noChangeAspect="1"/>
          </p:cNvPicPr>
          <p:nvPr/>
        </p:nvPicPr>
        <p:blipFill>
          <a:blip r:embed="rId4" cstate="email">
            <a:extLst>
              <a:ext uri="{28A0092B-C50C-407E-A947-70E740481C1C}">
                <a14:useLocalDpi xmlns:a14="http://schemas.microsoft.com/office/drawing/2010/main"/>
              </a:ext>
            </a:extLst>
          </a:blip>
          <a:srcRect r="-172"/>
          <a:stretch/>
        </p:blipFill>
        <p:spPr>
          <a:xfrm>
            <a:off x="-135" y="1348197"/>
            <a:ext cx="6082848" cy="4954133"/>
          </a:xfrm>
          <a:prstGeom prst="rect">
            <a:avLst/>
          </a:prstGeom>
        </p:spPr>
      </p:pic>
      <p:pic>
        <p:nvPicPr>
          <p:cNvPr id="7" name="Picture 6" descr="A map of a city&#10;&#10;Description automatically generated">
            <a:extLst>
              <a:ext uri="{FF2B5EF4-FFF2-40B4-BE49-F238E27FC236}">
                <a16:creationId xmlns:a16="http://schemas.microsoft.com/office/drawing/2014/main" id="{3B05D174-3E56-B2F3-285B-8839366CEF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6389" y="1369016"/>
            <a:ext cx="6308575" cy="4959458"/>
          </a:xfrm>
          <a:prstGeom prst="rect">
            <a:avLst/>
          </a:prstGeom>
        </p:spPr>
      </p:pic>
      <p:sp>
        <p:nvSpPr>
          <p:cNvPr id="8" name="TextBox 7">
            <a:extLst>
              <a:ext uri="{FF2B5EF4-FFF2-40B4-BE49-F238E27FC236}">
                <a16:creationId xmlns:a16="http://schemas.microsoft.com/office/drawing/2014/main" id="{B2A84F0F-8617-DC5A-77BE-A8A58A595C1C}"/>
              </a:ext>
            </a:extLst>
          </p:cNvPr>
          <p:cNvSpPr txBox="1"/>
          <p:nvPr/>
        </p:nvSpPr>
        <p:spPr>
          <a:xfrm>
            <a:off x="851954" y="6303566"/>
            <a:ext cx="21896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Flood Risk    </a:t>
            </a:r>
          </a:p>
        </p:txBody>
      </p:sp>
      <p:sp>
        <p:nvSpPr>
          <p:cNvPr id="9" name="TextBox 8">
            <a:extLst>
              <a:ext uri="{FF2B5EF4-FFF2-40B4-BE49-F238E27FC236}">
                <a16:creationId xmlns:a16="http://schemas.microsoft.com/office/drawing/2014/main" id="{607EB56A-DB73-9376-4316-FA16165D0DBA}"/>
              </a:ext>
            </a:extLst>
          </p:cNvPr>
          <p:cNvSpPr txBox="1"/>
          <p:nvPr/>
        </p:nvSpPr>
        <p:spPr>
          <a:xfrm>
            <a:off x="5885164" y="6313592"/>
            <a:ext cx="4295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Vulnerability to extreme heat   </a:t>
            </a:r>
          </a:p>
        </p:txBody>
      </p:sp>
    </p:spTree>
    <p:extLst>
      <p:ext uri="{BB962C8B-B14F-4D97-AF65-F5344CB8AC3E}">
        <p14:creationId xmlns:p14="http://schemas.microsoft.com/office/powerpoint/2010/main" val="257772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C9E855-20CD-8B76-8101-FF894F17B3A8}"/>
              </a:ext>
            </a:extLst>
          </p:cNvPr>
          <p:cNvSpPr/>
          <p:nvPr/>
        </p:nvSpPr>
        <p:spPr>
          <a:xfrm>
            <a:off x="6216650" y="1541632"/>
            <a:ext cx="5147812" cy="4929652"/>
          </a:xfrm>
          <a:prstGeom prst="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sz="2800"/>
          </a:p>
          <a:p>
            <a:pPr algn="ctr"/>
            <a:endParaRPr lang="en-GB" sz="2800"/>
          </a:p>
          <a:p>
            <a:pPr algn="ctr"/>
            <a:endParaRPr lang="en-GB" sz="2800"/>
          </a:p>
          <a:p>
            <a:pPr algn="ctr"/>
            <a:r>
              <a:rPr lang="en-GB" sz="2800"/>
              <a:t>Scan for UK Government heat risk map </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grpSp>
        <p:nvGrpSpPr>
          <p:cNvPr id="2" name="Group 1">
            <a:extLst>
              <a:ext uri="{FF2B5EF4-FFF2-40B4-BE49-F238E27FC236}">
                <a16:creationId xmlns:a16="http://schemas.microsoft.com/office/drawing/2014/main" id="{7CB3BB3B-E7D4-DDE0-9DED-B7145519B45C}"/>
              </a:ext>
            </a:extLst>
          </p:cNvPr>
          <p:cNvGrpSpPr/>
          <p:nvPr/>
        </p:nvGrpSpPr>
        <p:grpSpPr>
          <a:xfrm>
            <a:off x="-6927" y="4907"/>
            <a:ext cx="12288981" cy="1339418"/>
            <a:chOff x="-6927" y="4907"/>
            <a:chExt cx="12288981" cy="1339418"/>
          </a:xfrm>
          <a:solidFill>
            <a:srgbClr val="CCCD01"/>
          </a:solidFill>
        </p:grpSpPr>
        <p:sp>
          <p:nvSpPr>
            <p:cNvPr id="3" name="Google Shape;101;p1">
              <a:extLst>
                <a:ext uri="{FF2B5EF4-FFF2-40B4-BE49-F238E27FC236}">
                  <a16:creationId xmlns:a16="http://schemas.microsoft.com/office/drawing/2014/main" id="{BBE2F0C7-5BD7-35A5-A355-1ADBA39CB771}"/>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Adaptation and Resilience</a:t>
              </a:r>
            </a:p>
          </p:txBody>
        </p:sp>
        <p:pic>
          <p:nvPicPr>
            <p:cNvPr id="7" name="Picture 6" descr="A black text on a white background&#10;&#10;Description automatically generated">
              <a:extLst>
                <a:ext uri="{FF2B5EF4-FFF2-40B4-BE49-F238E27FC236}">
                  <a16:creationId xmlns:a16="http://schemas.microsoft.com/office/drawing/2014/main" id="{ED2FE70F-DBA6-8A1F-8A4A-770170C2F4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12" name="Rectangle 11">
            <a:extLst>
              <a:ext uri="{FF2B5EF4-FFF2-40B4-BE49-F238E27FC236}">
                <a16:creationId xmlns:a16="http://schemas.microsoft.com/office/drawing/2014/main" id="{A0532E31-72F0-0C69-257F-7C4B38818847}"/>
              </a:ext>
            </a:extLst>
          </p:cNvPr>
          <p:cNvSpPr/>
          <p:nvPr/>
        </p:nvSpPr>
        <p:spPr>
          <a:xfrm>
            <a:off x="264160" y="1542268"/>
            <a:ext cx="5147812" cy="49296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sz="2800"/>
          </a:p>
          <a:p>
            <a:pPr algn="ctr"/>
            <a:endParaRPr lang="en-GB" sz="2800"/>
          </a:p>
          <a:p>
            <a:pPr algn="ctr"/>
            <a:endParaRPr lang="en-GB" sz="2800"/>
          </a:p>
          <a:p>
            <a:pPr algn="ctr"/>
            <a:r>
              <a:rPr lang="en-GB" sz="2800"/>
              <a:t>Scan for UK Government flood risk map </a:t>
            </a:r>
          </a:p>
        </p:txBody>
      </p:sp>
      <p:pic>
        <p:nvPicPr>
          <p:cNvPr id="13" name="Picture 12">
            <a:extLst>
              <a:ext uri="{FF2B5EF4-FFF2-40B4-BE49-F238E27FC236}">
                <a16:creationId xmlns:a16="http://schemas.microsoft.com/office/drawing/2014/main" id="{78E551D3-B8EE-A46B-E385-CB0ED8F550B5}"/>
              </a:ext>
            </a:extLst>
          </p:cNvPr>
          <p:cNvPicPr>
            <a:picLocks noChangeAspect="1"/>
          </p:cNvPicPr>
          <p:nvPr/>
        </p:nvPicPr>
        <p:blipFill>
          <a:blip r:embed="rId6"/>
          <a:stretch>
            <a:fillRect/>
          </a:stretch>
        </p:blipFill>
        <p:spPr>
          <a:xfrm>
            <a:off x="1097284" y="1643004"/>
            <a:ext cx="3481563" cy="3571992"/>
          </a:xfrm>
          <a:prstGeom prst="rect">
            <a:avLst/>
          </a:prstGeom>
        </p:spPr>
      </p:pic>
      <p:pic>
        <p:nvPicPr>
          <p:cNvPr id="9" name="Picture 8" descr="A qr code with a few squares&#10;&#10;Description automatically generated">
            <a:extLst>
              <a:ext uri="{FF2B5EF4-FFF2-40B4-BE49-F238E27FC236}">
                <a16:creationId xmlns:a16="http://schemas.microsoft.com/office/drawing/2014/main" id="{0D5DD95D-5FA9-23DE-8D62-DF5DC44C981D}"/>
              </a:ext>
            </a:extLst>
          </p:cNvPr>
          <p:cNvPicPr>
            <a:picLocks noChangeAspect="1"/>
          </p:cNvPicPr>
          <p:nvPr/>
        </p:nvPicPr>
        <p:blipFill>
          <a:blip r:embed="rId7"/>
          <a:stretch>
            <a:fillRect/>
          </a:stretch>
        </p:blipFill>
        <p:spPr>
          <a:xfrm>
            <a:off x="7096572" y="1824812"/>
            <a:ext cx="3529789" cy="3400696"/>
          </a:xfrm>
          <a:prstGeom prst="rect">
            <a:avLst/>
          </a:prstGeom>
        </p:spPr>
      </p:pic>
    </p:spTree>
    <p:extLst>
      <p:ext uri="{BB962C8B-B14F-4D97-AF65-F5344CB8AC3E}">
        <p14:creationId xmlns:p14="http://schemas.microsoft.com/office/powerpoint/2010/main" val="4072327579"/>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 Adaptation &amp; Resilience</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sp>
        <p:nvSpPr>
          <p:cNvPr id="4" name="Content Placeholder 3">
            <a:extLst>
              <a:ext uri="{FF2B5EF4-FFF2-40B4-BE49-F238E27FC236}">
                <a16:creationId xmlns:a16="http://schemas.microsoft.com/office/drawing/2014/main" id="{973A412E-3D60-59D7-B6B4-420A79C4892E}"/>
              </a:ext>
            </a:extLst>
          </p:cNvPr>
          <p:cNvSpPr>
            <a:spLocks noGrp="1"/>
          </p:cNvSpPr>
          <p:nvPr>
            <p:ph idx="1"/>
          </p:nvPr>
        </p:nvSpPr>
        <p:spPr>
          <a:xfrm>
            <a:off x="693683" y="1720522"/>
            <a:ext cx="11277600" cy="4338201"/>
          </a:xfrm>
        </p:spPr>
        <p:txBody>
          <a:bodyPr vert="horz" lIns="91440" tIns="45720" rIns="91440" bIns="45720" rtlCol="0" anchor="t">
            <a:normAutofit/>
          </a:bodyPr>
          <a:lstStyle/>
          <a:p>
            <a:pPr marL="0" indent="0">
              <a:buNone/>
            </a:pPr>
            <a:r>
              <a:rPr lang="en-GB" b="1"/>
              <a:t>Are our schools prepared for hotter summers and wetter winters?</a:t>
            </a:r>
          </a:p>
        </p:txBody>
      </p:sp>
      <p:pic>
        <p:nvPicPr>
          <p:cNvPr id="9" name="Picture 8" descr="11,200+ School Playground No People ...">
            <a:extLst>
              <a:ext uri="{FF2B5EF4-FFF2-40B4-BE49-F238E27FC236}">
                <a16:creationId xmlns:a16="http://schemas.microsoft.com/office/drawing/2014/main" id="{B353EF33-6A0F-9F98-F358-5F105E470958}"/>
              </a:ext>
            </a:extLst>
          </p:cNvPr>
          <p:cNvPicPr>
            <a:picLocks noChangeAspect="1"/>
          </p:cNvPicPr>
          <p:nvPr/>
        </p:nvPicPr>
        <p:blipFill>
          <a:blip r:embed="rId3"/>
          <a:stretch>
            <a:fillRect/>
          </a:stretch>
        </p:blipFill>
        <p:spPr>
          <a:xfrm>
            <a:off x="588124" y="2586218"/>
            <a:ext cx="5739260" cy="3813414"/>
          </a:xfrm>
          <a:prstGeom prst="rect">
            <a:avLst/>
          </a:prstGeom>
        </p:spPr>
      </p:pic>
      <p:pic>
        <p:nvPicPr>
          <p:cNvPr id="10" name="Picture 9" descr="Britain with downpours flooding schools ...">
            <a:extLst>
              <a:ext uri="{FF2B5EF4-FFF2-40B4-BE49-F238E27FC236}">
                <a16:creationId xmlns:a16="http://schemas.microsoft.com/office/drawing/2014/main" id="{86BF0C0D-D1B9-D5AB-C017-C707D07AD058}"/>
              </a:ext>
            </a:extLst>
          </p:cNvPr>
          <p:cNvPicPr>
            <a:picLocks noChangeAspect="1"/>
          </p:cNvPicPr>
          <p:nvPr/>
        </p:nvPicPr>
        <p:blipFill>
          <a:blip r:embed="rId4"/>
          <a:stretch>
            <a:fillRect/>
          </a:stretch>
        </p:blipFill>
        <p:spPr>
          <a:xfrm>
            <a:off x="6631018" y="2581725"/>
            <a:ext cx="5097851" cy="3822400"/>
          </a:xfrm>
          <a:prstGeom prst="rect">
            <a:avLst/>
          </a:prstGeom>
        </p:spPr>
      </p:pic>
    </p:spTree>
    <p:extLst>
      <p:ext uri="{BB962C8B-B14F-4D97-AF65-F5344CB8AC3E}">
        <p14:creationId xmlns:p14="http://schemas.microsoft.com/office/powerpoint/2010/main" val="326165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elay 22">
            <a:extLst>
              <a:ext uri="{FF2B5EF4-FFF2-40B4-BE49-F238E27FC236}">
                <a16:creationId xmlns:a16="http://schemas.microsoft.com/office/drawing/2014/main" id="{77E40A5A-06C5-0C04-1833-FDD2EDA0F4EE}"/>
              </a:ext>
            </a:extLst>
          </p:cNvPr>
          <p:cNvSpPr/>
          <p:nvPr/>
        </p:nvSpPr>
        <p:spPr>
          <a:xfrm>
            <a:off x="-5121675" y="-317825"/>
            <a:ext cx="7724877" cy="7410790"/>
          </a:xfrm>
          <a:prstGeom prst="flowChartDelay">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3857C13-2E39-1FD5-5D72-B5E99E9701E2}"/>
              </a:ext>
            </a:extLst>
          </p:cNvPr>
          <p:cNvSpPr txBox="1"/>
          <p:nvPr/>
        </p:nvSpPr>
        <p:spPr>
          <a:xfrm>
            <a:off x="-85579" y="1821204"/>
            <a:ext cx="2649904" cy="2862322"/>
          </a:xfrm>
          <a:prstGeom prst="rect">
            <a:avLst/>
          </a:prstGeom>
          <a:noFill/>
        </p:spPr>
        <p:txBody>
          <a:bodyPr wrap="square" lIns="91440" tIns="45720" rIns="91440" bIns="45720" rtlCol="0" anchor="t">
            <a:spAutoFit/>
          </a:bodyPr>
          <a:lstStyle/>
          <a:p>
            <a:pPr algn="ctr"/>
            <a:r>
              <a:rPr lang="en-GB" sz="3600" b="1" dirty="0"/>
              <a:t>Our Schools, Our World  - Leicester schools</a:t>
            </a:r>
          </a:p>
        </p:txBody>
      </p:sp>
      <p:pic>
        <p:nvPicPr>
          <p:cNvPr id="5" name="Picture 4" descr="A shield with a flower and shells&#10;&#10;Description automatically generated">
            <a:extLst>
              <a:ext uri="{FF2B5EF4-FFF2-40B4-BE49-F238E27FC236}">
                <a16:creationId xmlns:a16="http://schemas.microsoft.com/office/drawing/2014/main" id="{7220531F-B409-9E71-313C-EC9EB29555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9752" y="135565"/>
            <a:ext cx="933450" cy="1143000"/>
          </a:xfrm>
          <a:prstGeom prst="rect">
            <a:avLst/>
          </a:prstGeom>
        </p:spPr>
      </p:pic>
      <p:sp>
        <p:nvSpPr>
          <p:cNvPr id="9" name="TextBox 8">
            <a:extLst>
              <a:ext uri="{FF2B5EF4-FFF2-40B4-BE49-F238E27FC236}">
                <a16:creationId xmlns:a16="http://schemas.microsoft.com/office/drawing/2014/main" id="{FE08E936-21CD-5266-5D61-95EE65F1EE1E}"/>
              </a:ext>
            </a:extLst>
          </p:cNvPr>
          <p:cNvSpPr txBox="1"/>
          <p:nvPr/>
        </p:nvSpPr>
        <p:spPr>
          <a:xfrm>
            <a:off x="2603202" y="135565"/>
            <a:ext cx="8665534" cy="707886"/>
          </a:xfrm>
          <a:prstGeom prst="rect">
            <a:avLst/>
          </a:prstGeom>
          <a:noFill/>
        </p:spPr>
        <p:txBody>
          <a:bodyPr wrap="square">
            <a:spAutoFit/>
          </a:bodyPr>
          <a:lstStyle/>
          <a:p>
            <a:pPr algn="l"/>
            <a:r>
              <a:rPr lang="en-GB" sz="2000" b="1" i="0">
                <a:effectLst/>
                <a:latin typeface="Comfortaa"/>
              </a:rPr>
              <a:t>Montrose School</a:t>
            </a:r>
          </a:p>
          <a:p>
            <a:pPr algn="l"/>
            <a:r>
              <a:rPr lang="en-GB" sz="2000" b="0" i="0">
                <a:effectLst/>
                <a:latin typeface="Montserrat" panose="00000500000000000000" pitchFamily="2" charset="0"/>
              </a:rPr>
              <a:t>Achieving, Caring, Aspiring</a:t>
            </a:r>
          </a:p>
        </p:txBody>
      </p:sp>
      <p:sp>
        <p:nvSpPr>
          <p:cNvPr id="11" name="TextBox 10">
            <a:extLst>
              <a:ext uri="{FF2B5EF4-FFF2-40B4-BE49-F238E27FC236}">
                <a16:creationId xmlns:a16="http://schemas.microsoft.com/office/drawing/2014/main" id="{4A619FCF-D439-BADA-C8BC-A6FF17C889E6}"/>
              </a:ext>
            </a:extLst>
          </p:cNvPr>
          <p:cNvSpPr txBox="1"/>
          <p:nvPr/>
        </p:nvSpPr>
        <p:spPr>
          <a:xfrm>
            <a:off x="10316021" y="6150114"/>
            <a:ext cx="2099459" cy="707886"/>
          </a:xfrm>
          <a:prstGeom prst="rect">
            <a:avLst/>
          </a:prstGeom>
          <a:noFill/>
        </p:spPr>
        <p:txBody>
          <a:bodyPr wrap="square">
            <a:spAutoFit/>
          </a:bodyPr>
          <a:lstStyle/>
          <a:p>
            <a:pPr algn="l"/>
            <a:r>
              <a:rPr lang="en-GB" sz="2000" b="1" i="0" err="1">
                <a:effectLst/>
                <a:latin typeface="Comfortaa"/>
              </a:rPr>
              <a:t>Scraptoft</a:t>
            </a:r>
            <a:r>
              <a:rPr lang="en-GB" sz="2000" b="1" i="0">
                <a:effectLst/>
                <a:latin typeface="Comfortaa"/>
              </a:rPr>
              <a:t> Valley Primary School</a:t>
            </a:r>
            <a:endParaRPr lang="en-GB" sz="2000" b="0" i="0">
              <a:effectLst/>
              <a:latin typeface="Montserrat" panose="00000500000000000000" pitchFamily="2" charset="0"/>
            </a:endParaRPr>
          </a:p>
        </p:txBody>
      </p:sp>
      <p:sp>
        <p:nvSpPr>
          <p:cNvPr id="13" name="TextBox 12">
            <a:extLst>
              <a:ext uri="{FF2B5EF4-FFF2-40B4-BE49-F238E27FC236}">
                <a16:creationId xmlns:a16="http://schemas.microsoft.com/office/drawing/2014/main" id="{0071230A-10B4-6A33-86D5-35075483E56F}"/>
              </a:ext>
            </a:extLst>
          </p:cNvPr>
          <p:cNvSpPr txBox="1"/>
          <p:nvPr/>
        </p:nvSpPr>
        <p:spPr>
          <a:xfrm>
            <a:off x="278728" y="6114834"/>
            <a:ext cx="3015039" cy="707886"/>
          </a:xfrm>
          <a:prstGeom prst="rect">
            <a:avLst/>
          </a:prstGeom>
          <a:noFill/>
        </p:spPr>
        <p:txBody>
          <a:bodyPr wrap="square">
            <a:spAutoFit/>
          </a:bodyPr>
          <a:lstStyle/>
          <a:p>
            <a:pPr algn="r"/>
            <a:r>
              <a:rPr lang="en-GB" sz="2000" b="1" i="0" err="1">
                <a:effectLst/>
                <a:latin typeface="Comfortaa"/>
              </a:rPr>
              <a:t>Queensmead</a:t>
            </a:r>
            <a:r>
              <a:rPr lang="en-GB" sz="2000" b="1" i="0">
                <a:effectLst/>
                <a:latin typeface="Comfortaa"/>
              </a:rPr>
              <a:t> </a:t>
            </a:r>
          </a:p>
          <a:p>
            <a:pPr algn="r"/>
            <a:r>
              <a:rPr lang="en-GB" sz="2000" b="1" i="0">
                <a:effectLst/>
                <a:latin typeface="Comfortaa"/>
              </a:rPr>
              <a:t>Primary Academy</a:t>
            </a:r>
            <a:endParaRPr lang="en-GB" sz="2000" b="0" i="0">
              <a:effectLst/>
              <a:latin typeface="Montserrat" panose="00000500000000000000" pitchFamily="2" charset="0"/>
            </a:endParaRPr>
          </a:p>
        </p:txBody>
      </p:sp>
      <p:pic>
        <p:nvPicPr>
          <p:cNvPr id="22" name="Picture 21" descr="A purple and white logo&#10;&#10;Description automatically generated">
            <a:extLst>
              <a:ext uri="{FF2B5EF4-FFF2-40B4-BE49-F238E27FC236}">
                <a16:creationId xmlns:a16="http://schemas.microsoft.com/office/drawing/2014/main" id="{D32F2191-8F66-CA89-4559-ED8021173E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9054" y="5226165"/>
            <a:ext cx="933450" cy="981941"/>
          </a:xfrm>
          <a:prstGeom prst="rect">
            <a:avLst/>
          </a:prstGeom>
        </p:spPr>
      </p:pic>
      <p:pic>
        <p:nvPicPr>
          <p:cNvPr id="25" name="Picture 24" descr="A group of trees with text&#10;&#10;Description automatically generated">
            <a:extLst>
              <a:ext uri="{FF2B5EF4-FFF2-40B4-BE49-F238E27FC236}">
                <a16:creationId xmlns:a16="http://schemas.microsoft.com/office/drawing/2014/main" id="{20017343-C334-02BC-CCE5-479D4FE7CB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7096" y="1185800"/>
            <a:ext cx="1743425" cy="1682889"/>
          </a:xfrm>
          <a:prstGeom prst="rect">
            <a:avLst/>
          </a:prstGeom>
        </p:spPr>
      </p:pic>
      <p:pic>
        <p:nvPicPr>
          <p:cNvPr id="27" name="Picture 26" descr="A logo of a school&#10;&#10;Description automatically generated">
            <a:extLst>
              <a:ext uri="{FF2B5EF4-FFF2-40B4-BE49-F238E27FC236}">
                <a16:creationId xmlns:a16="http://schemas.microsoft.com/office/drawing/2014/main" id="{9E4EFD9D-A703-EB9A-B4EF-46857FAD8C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50719" y="2102671"/>
            <a:ext cx="1905000" cy="1905000"/>
          </a:xfrm>
          <a:prstGeom prst="rect">
            <a:avLst/>
          </a:prstGeom>
        </p:spPr>
      </p:pic>
      <p:pic>
        <p:nvPicPr>
          <p:cNvPr id="29" name="Picture 28" descr="A logo with a tree in the middle&#10;&#10;Description automatically generated">
            <a:extLst>
              <a:ext uri="{FF2B5EF4-FFF2-40B4-BE49-F238E27FC236}">
                <a16:creationId xmlns:a16="http://schemas.microsoft.com/office/drawing/2014/main" id="{55B52D26-88D4-C7D2-4E79-AE3A01BBF5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49528" y="1103235"/>
            <a:ext cx="1711840" cy="1735726"/>
          </a:xfrm>
          <a:prstGeom prst="rect">
            <a:avLst/>
          </a:prstGeom>
        </p:spPr>
      </p:pic>
      <p:pic>
        <p:nvPicPr>
          <p:cNvPr id="31" name="Picture 30" descr="A logo with colorful arrows&#10;&#10;Description automatically generated">
            <a:extLst>
              <a:ext uri="{FF2B5EF4-FFF2-40B4-BE49-F238E27FC236}">
                <a16:creationId xmlns:a16="http://schemas.microsoft.com/office/drawing/2014/main" id="{47D3A7B9-BAA4-1D0F-DBD2-7C94BA2A1C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50974" y="116072"/>
            <a:ext cx="1890868" cy="1238693"/>
          </a:xfrm>
          <a:prstGeom prst="rect">
            <a:avLst/>
          </a:prstGeom>
        </p:spPr>
      </p:pic>
      <p:pic>
        <p:nvPicPr>
          <p:cNvPr id="1025" name="Picture 1024" descr="A blue and white shield with a cross and a boat&#10;&#10;Description automatically generated">
            <a:extLst>
              <a:ext uri="{FF2B5EF4-FFF2-40B4-BE49-F238E27FC236}">
                <a16:creationId xmlns:a16="http://schemas.microsoft.com/office/drawing/2014/main" id="{C519EAB0-D076-2A4C-1749-13470C7C65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23769" y="4784259"/>
            <a:ext cx="1289503" cy="1365855"/>
          </a:xfrm>
          <a:prstGeom prst="rect">
            <a:avLst/>
          </a:prstGeom>
        </p:spPr>
      </p:pic>
      <p:pic>
        <p:nvPicPr>
          <p:cNvPr id="1027" name="Picture 1026">
            <a:extLst>
              <a:ext uri="{FF2B5EF4-FFF2-40B4-BE49-F238E27FC236}">
                <a16:creationId xmlns:a16="http://schemas.microsoft.com/office/drawing/2014/main" id="{42437FED-1BCF-5079-0ED1-C4A24FEE0BE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59361" y="5508543"/>
            <a:ext cx="2257511" cy="1066124"/>
          </a:xfrm>
          <a:prstGeom prst="rect">
            <a:avLst/>
          </a:prstGeom>
        </p:spPr>
      </p:pic>
      <p:pic>
        <p:nvPicPr>
          <p:cNvPr id="1031" name="Picture 1030" descr="A blue text on a white background&#10;&#10;Description automatically generated">
            <a:extLst>
              <a:ext uri="{FF2B5EF4-FFF2-40B4-BE49-F238E27FC236}">
                <a16:creationId xmlns:a16="http://schemas.microsoft.com/office/drawing/2014/main" id="{07186CD8-326B-764E-EEA7-11A990568C1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82434" y="3098745"/>
            <a:ext cx="3048265" cy="868864"/>
          </a:xfrm>
          <a:prstGeom prst="rect">
            <a:avLst/>
          </a:prstGeom>
        </p:spPr>
      </p:pic>
      <p:pic>
        <p:nvPicPr>
          <p:cNvPr id="1035" name="Picture 1034" descr="A close-up of a logo&#10;&#10;Description automatically generated">
            <a:extLst>
              <a:ext uri="{FF2B5EF4-FFF2-40B4-BE49-F238E27FC236}">
                <a16:creationId xmlns:a16="http://schemas.microsoft.com/office/drawing/2014/main" id="{88D6EADD-D9F8-B122-8252-C95BBFC88A8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414175" y="4121919"/>
            <a:ext cx="2819772" cy="972335"/>
          </a:xfrm>
          <a:prstGeom prst="rect">
            <a:avLst/>
          </a:prstGeom>
        </p:spPr>
      </p:pic>
      <p:pic>
        <p:nvPicPr>
          <p:cNvPr id="1039" name="Picture 1038" descr="A black background with blue text&#10;&#10;Description automatically generated">
            <a:extLst>
              <a:ext uri="{FF2B5EF4-FFF2-40B4-BE49-F238E27FC236}">
                <a16:creationId xmlns:a16="http://schemas.microsoft.com/office/drawing/2014/main" id="{AD934846-53E5-6125-B3CB-D522127EF3D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14491" y="4613643"/>
            <a:ext cx="2775740" cy="832252"/>
          </a:xfrm>
          <a:prstGeom prst="rect">
            <a:avLst/>
          </a:prstGeom>
        </p:spPr>
      </p:pic>
      <p:pic>
        <p:nvPicPr>
          <p:cNvPr id="1043" name="Picture 1042" descr="A black background with green text&#10;&#10;Description automatically generated">
            <a:extLst>
              <a:ext uri="{FF2B5EF4-FFF2-40B4-BE49-F238E27FC236}">
                <a16:creationId xmlns:a16="http://schemas.microsoft.com/office/drawing/2014/main" id="{24D7AAD9-DE00-AFAF-6B22-1613392E7F0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058927" y="1103585"/>
            <a:ext cx="2965287" cy="1233448"/>
          </a:xfrm>
          <a:prstGeom prst="rect">
            <a:avLst/>
          </a:prstGeom>
        </p:spPr>
      </p:pic>
      <p:pic>
        <p:nvPicPr>
          <p:cNvPr id="1047" name="Picture 1046" descr="A black background with yellow text&#10;&#10;Description automatically generated">
            <a:extLst>
              <a:ext uri="{FF2B5EF4-FFF2-40B4-BE49-F238E27FC236}">
                <a16:creationId xmlns:a16="http://schemas.microsoft.com/office/drawing/2014/main" id="{8D390425-75F2-6E23-F35D-CCD6B888B08E}"/>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044959" y="212512"/>
            <a:ext cx="2945272" cy="985864"/>
          </a:xfrm>
          <a:prstGeom prst="rect">
            <a:avLst/>
          </a:prstGeom>
        </p:spPr>
      </p:pic>
      <p:pic>
        <p:nvPicPr>
          <p:cNvPr id="1050" name="Picture 1049" descr="A logo with red text&#10;&#10;Description automatically generated">
            <a:extLst>
              <a:ext uri="{FF2B5EF4-FFF2-40B4-BE49-F238E27FC236}">
                <a16:creationId xmlns:a16="http://schemas.microsoft.com/office/drawing/2014/main" id="{6C48ECA0-0C05-8A83-5740-5A9F849AA13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78955" y="2292916"/>
            <a:ext cx="3011276" cy="1092090"/>
          </a:xfrm>
          <a:prstGeom prst="rect">
            <a:avLst/>
          </a:prstGeom>
        </p:spPr>
      </p:pic>
      <p:pic>
        <p:nvPicPr>
          <p:cNvPr id="1053" name="Picture 1052" descr="A logo with blue text&#10;&#10;Description automatically generated">
            <a:extLst>
              <a:ext uri="{FF2B5EF4-FFF2-40B4-BE49-F238E27FC236}">
                <a16:creationId xmlns:a16="http://schemas.microsoft.com/office/drawing/2014/main" id="{58DCDE94-1626-092B-09D9-462D81C27F1A}"/>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109425" y="3525154"/>
            <a:ext cx="2803220" cy="1168011"/>
          </a:xfrm>
          <a:prstGeom prst="rect">
            <a:avLst/>
          </a:prstGeom>
        </p:spPr>
      </p:pic>
      <p:pic>
        <p:nvPicPr>
          <p:cNvPr id="1055" name="Picture 1054" descr="A green and black logo&#10;&#10;Description automatically generated">
            <a:extLst>
              <a:ext uri="{FF2B5EF4-FFF2-40B4-BE49-F238E27FC236}">
                <a16:creationId xmlns:a16="http://schemas.microsoft.com/office/drawing/2014/main" id="{74770E89-9477-6B27-114B-7F42AD65F40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963811" y="5483240"/>
            <a:ext cx="2948834" cy="802084"/>
          </a:xfrm>
          <a:prstGeom prst="rect">
            <a:avLst/>
          </a:prstGeom>
        </p:spPr>
      </p:pic>
    </p:spTree>
    <p:extLst>
      <p:ext uri="{BB962C8B-B14F-4D97-AF65-F5344CB8AC3E}">
        <p14:creationId xmlns:p14="http://schemas.microsoft.com/office/powerpoint/2010/main" val="4226579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normAutofit fontScale="90000"/>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Adaptation &amp; Resilience</a:t>
            </a:r>
            <a:br>
              <a:rPr lang="en-US" sz="3600">
                <a:solidFill>
                  <a:srgbClr val="FF0000"/>
                </a:solidFill>
                <a:cs typeface="Calibri Light"/>
              </a:rPr>
            </a:br>
            <a:r>
              <a:rPr lang="en-US" sz="3600">
                <a:cs typeface="Calibri Light"/>
              </a:rPr>
              <a:t> Nature Based Solutions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8772" y="186552"/>
            <a:ext cx="2695814" cy="772461"/>
          </a:xfrm>
          <a:prstGeom prst="rect">
            <a:avLst/>
          </a:prstGeom>
          <a:ln w="12700">
            <a:solidFill>
              <a:schemeClr val="tx1"/>
            </a:solidFill>
          </a:ln>
        </p:spPr>
      </p:pic>
      <p:pic>
        <p:nvPicPr>
          <p:cNvPr id="4" name="Picture 3" descr="With and without trees : r/coolguides">
            <a:extLst>
              <a:ext uri="{FF2B5EF4-FFF2-40B4-BE49-F238E27FC236}">
                <a16:creationId xmlns:a16="http://schemas.microsoft.com/office/drawing/2014/main" id="{FCC5A53E-AF1B-8425-217D-1945713C4A82}"/>
              </a:ext>
            </a:extLst>
          </p:cNvPr>
          <p:cNvPicPr>
            <a:picLocks noChangeAspect="1"/>
          </p:cNvPicPr>
          <p:nvPr/>
        </p:nvPicPr>
        <p:blipFill>
          <a:blip r:embed="rId3"/>
          <a:stretch>
            <a:fillRect/>
          </a:stretch>
        </p:blipFill>
        <p:spPr>
          <a:xfrm>
            <a:off x="7271529" y="0"/>
            <a:ext cx="5010150" cy="6858000"/>
          </a:xfrm>
          <a:prstGeom prst="rect">
            <a:avLst/>
          </a:prstGeom>
        </p:spPr>
      </p:pic>
      <p:pic>
        <p:nvPicPr>
          <p:cNvPr id="7" name="Picture 6">
            <a:extLst>
              <a:ext uri="{FF2B5EF4-FFF2-40B4-BE49-F238E27FC236}">
                <a16:creationId xmlns:a16="http://schemas.microsoft.com/office/drawing/2014/main" id="{2586D238-0816-E1DC-7BD1-3A132B3AE8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407" y="4370339"/>
            <a:ext cx="7087374" cy="2495669"/>
          </a:xfrm>
          <a:prstGeom prst="rect">
            <a:avLst/>
          </a:prstGeom>
        </p:spPr>
      </p:pic>
      <p:pic>
        <p:nvPicPr>
          <p:cNvPr id="8" name="Picture 7">
            <a:extLst>
              <a:ext uri="{FF2B5EF4-FFF2-40B4-BE49-F238E27FC236}">
                <a16:creationId xmlns:a16="http://schemas.microsoft.com/office/drawing/2014/main" id="{53C066E3-7139-9DE4-14F5-8B6F4578B6C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90" y="1540793"/>
            <a:ext cx="3542155" cy="2829840"/>
          </a:xfrm>
          <a:prstGeom prst="rect">
            <a:avLst/>
          </a:prstGeom>
        </p:spPr>
      </p:pic>
      <p:pic>
        <p:nvPicPr>
          <p:cNvPr id="3" name="Picture 2" descr="A park with trees and plants&#10;&#10;Description automatically generated">
            <a:extLst>
              <a:ext uri="{FF2B5EF4-FFF2-40B4-BE49-F238E27FC236}">
                <a16:creationId xmlns:a16="http://schemas.microsoft.com/office/drawing/2014/main" id="{47A8A0F8-AD4D-D5B3-4268-CF6CB22820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38780" y="1543372"/>
            <a:ext cx="3745423" cy="2815526"/>
          </a:xfrm>
          <a:prstGeom prst="rect">
            <a:avLst/>
          </a:prstGeom>
        </p:spPr>
      </p:pic>
    </p:spTree>
    <p:extLst>
      <p:ext uri="{BB962C8B-B14F-4D97-AF65-F5344CB8AC3E}">
        <p14:creationId xmlns:p14="http://schemas.microsoft.com/office/powerpoint/2010/main" val="18137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C616-90E6-ADF6-F3E1-F2DA00F8A17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BD4B2F-0ECB-F458-15F6-525AB04B5D9A}"/>
              </a:ext>
            </a:extLst>
          </p:cNvPr>
          <p:cNvSpPr>
            <a:spLocks noGrp="1"/>
          </p:cNvSpPr>
          <p:nvPr>
            <p:ph idx="1"/>
          </p:nvPr>
        </p:nvSpPr>
        <p:spPr/>
        <p:txBody>
          <a:bodyPr/>
          <a:lstStyle/>
          <a:p>
            <a:pPr marL="0" indent="0">
              <a:buNone/>
            </a:pPr>
            <a:r>
              <a:rPr lang="en-GB" dirty="0"/>
              <a:t>Embedded slide removed for size, find here: </a:t>
            </a:r>
            <a:r>
              <a:rPr lang="en-GB" b="0" i="0" u="none" strike="noStrike" dirty="0">
                <a:solidFill>
                  <a:srgbClr val="FFFFFF"/>
                </a:solidFill>
                <a:effectLst/>
                <a:latin typeface="YouTube Noto"/>
                <a:hlinkClick r:id="rId2"/>
              </a:rPr>
              <a:t>https://youtu.be/a4lvkZIKs14</a:t>
            </a:r>
            <a:endParaRPr lang="en-GB" dirty="0"/>
          </a:p>
        </p:txBody>
      </p:sp>
    </p:spTree>
    <p:extLst>
      <p:ext uri="{BB962C8B-B14F-4D97-AF65-F5344CB8AC3E}">
        <p14:creationId xmlns:p14="http://schemas.microsoft.com/office/powerpoint/2010/main" val="248356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 Climate Education &amp; Green Careers</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2851" y="180801"/>
            <a:ext cx="3457814" cy="1001975"/>
          </a:xfrm>
          <a:prstGeom prst="rect">
            <a:avLst/>
          </a:prstGeom>
          <a:ln w="12700">
            <a:solidFill>
              <a:schemeClr val="tx1"/>
            </a:solidFill>
          </a:ln>
        </p:spPr>
      </p:pic>
      <p:pic>
        <p:nvPicPr>
          <p:cNvPr id="4" name="Picture 3">
            <a:extLst>
              <a:ext uri="{FF2B5EF4-FFF2-40B4-BE49-F238E27FC236}">
                <a16:creationId xmlns:a16="http://schemas.microsoft.com/office/drawing/2014/main" id="{55D83859-99A8-2CFC-3651-F2A9DFE60E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057" y="1375320"/>
            <a:ext cx="9675339" cy="4817084"/>
          </a:xfrm>
          <a:prstGeom prst="rect">
            <a:avLst/>
          </a:prstGeom>
        </p:spPr>
      </p:pic>
      <p:sp>
        <p:nvSpPr>
          <p:cNvPr id="10" name="TextBox 9">
            <a:extLst>
              <a:ext uri="{FF2B5EF4-FFF2-40B4-BE49-F238E27FC236}">
                <a16:creationId xmlns:a16="http://schemas.microsoft.com/office/drawing/2014/main" id="{013271E5-0023-E2E0-359C-D5EE4358C2D8}"/>
              </a:ext>
            </a:extLst>
          </p:cNvPr>
          <p:cNvSpPr txBox="1"/>
          <p:nvPr/>
        </p:nvSpPr>
        <p:spPr>
          <a:xfrm>
            <a:off x="745398" y="6176215"/>
            <a:ext cx="11449050"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hlinkClick r:id="rId4"/>
              </a:rPr>
              <a:t>www.osow-leicester.co.uk</a:t>
            </a:r>
            <a:r>
              <a:rPr lang="en-GB" sz="4000"/>
              <a:t>                      Climate999</a:t>
            </a:r>
          </a:p>
        </p:txBody>
      </p:sp>
    </p:spTree>
    <p:extLst>
      <p:ext uri="{BB962C8B-B14F-4D97-AF65-F5344CB8AC3E}">
        <p14:creationId xmlns:p14="http://schemas.microsoft.com/office/powerpoint/2010/main" val="1373984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err="1">
                <a:cs typeface="Calibri Light"/>
              </a:rPr>
              <a:t>Decarbonisation</a:t>
            </a:r>
            <a:r>
              <a:rPr lang="en-US" sz="3600">
                <a:cs typeface="Calibri Light"/>
              </a:rPr>
              <a:t> – opportunity for pledges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6" name="Content Placeholder 2">
            <a:extLst>
              <a:ext uri="{FF2B5EF4-FFF2-40B4-BE49-F238E27FC236}">
                <a16:creationId xmlns:a16="http://schemas.microsoft.com/office/drawing/2014/main" id="{728411BE-D7CF-F823-6914-F7E0489B5AB2}"/>
              </a:ext>
            </a:extLst>
          </p:cNvPr>
          <p:cNvSpPr txBox="1">
            <a:spLocks/>
          </p:cNvSpPr>
          <p:nvPr/>
        </p:nvSpPr>
        <p:spPr>
          <a:xfrm>
            <a:off x="810491" y="1451552"/>
            <a:ext cx="10515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Calibri"/>
                <a:ea typeface="Calibri"/>
                <a:cs typeface="Calibri"/>
              </a:rPr>
              <a:t>Waste</a:t>
            </a:r>
            <a:r>
              <a:rPr lang="en-US">
                <a:latin typeface="Calibri"/>
                <a:ea typeface="Calibri"/>
                <a:cs typeface="Calibri"/>
              </a:rPr>
              <a:t>:   Remove single use plastics from our classes, staffroom and catering operations</a:t>
            </a:r>
            <a:endParaRPr lang="en-US"/>
          </a:p>
          <a:p>
            <a:r>
              <a:rPr lang="en-US" b="1">
                <a:latin typeface="Calibri"/>
                <a:ea typeface="Calibri"/>
                <a:cs typeface="Calibri"/>
              </a:rPr>
              <a:t>Food:</a:t>
            </a:r>
            <a:r>
              <a:rPr lang="en-US">
                <a:latin typeface="Calibri"/>
                <a:ea typeface="Calibri"/>
                <a:cs typeface="Calibri"/>
              </a:rPr>
              <a:t>     Promote a lower emissions menu, a greater plant-based offering and a significant reduction in food waste</a:t>
            </a:r>
            <a:endParaRPr lang="en-US"/>
          </a:p>
          <a:p>
            <a:r>
              <a:rPr lang="en-US" b="1">
                <a:latin typeface="Calibri"/>
                <a:ea typeface="Calibri"/>
                <a:cs typeface="Calibri"/>
              </a:rPr>
              <a:t>Energy:</a:t>
            </a:r>
            <a:r>
              <a:rPr lang="en-US">
                <a:latin typeface="Calibri"/>
                <a:ea typeface="Calibri"/>
                <a:cs typeface="Calibri"/>
              </a:rPr>
              <a:t>  Reduce carbon emissions from energy by 20%</a:t>
            </a:r>
            <a:endParaRPr lang="en-US"/>
          </a:p>
          <a:p>
            <a:r>
              <a:rPr lang="en-US" b="1">
                <a:latin typeface="Calibri"/>
                <a:ea typeface="Calibri"/>
                <a:cs typeface="Calibri"/>
              </a:rPr>
              <a:t>Water:</a:t>
            </a:r>
            <a:r>
              <a:rPr lang="en-US">
                <a:latin typeface="Calibri"/>
                <a:ea typeface="Calibri"/>
                <a:cs typeface="Calibri"/>
              </a:rPr>
              <a:t>   Reduce water use by 20%</a:t>
            </a:r>
            <a:endParaRPr lang="en-US"/>
          </a:p>
          <a:p>
            <a:r>
              <a:rPr lang="en-US" b="1">
                <a:latin typeface="Calibri"/>
                <a:ea typeface="Calibri"/>
                <a:cs typeface="Calibri"/>
              </a:rPr>
              <a:t>Biodiversity:</a:t>
            </a:r>
            <a:r>
              <a:rPr lang="en-US">
                <a:latin typeface="Calibri"/>
                <a:ea typeface="Calibri"/>
                <a:cs typeface="Calibri"/>
              </a:rPr>
              <a:t>   Increase the amount of land given over to supporting biodiversity by 10%</a:t>
            </a:r>
            <a:endParaRPr lang="en-US"/>
          </a:p>
          <a:p>
            <a:r>
              <a:rPr lang="en-US" b="1">
                <a:latin typeface="Calibri"/>
                <a:ea typeface="Calibri"/>
                <a:cs typeface="Calibri"/>
              </a:rPr>
              <a:t>Transport:</a:t>
            </a:r>
            <a:r>
              <a:rPr lang="en-US">
                <a:latin typeface="Calibri"/>
                <a:ea typeface="Calibri"/>
                <a:cs typeface="Calibri"/>
              </a:rPr>
              <a:t>  Reduce staff car travel to school by 20% (one day less a week)</a:t>
            </a:r>
            <a:endParaRPr lang="en-US"/>
          </a:p>
          <a:p>
            <a:r>
              <a:rPr lang="en-US" b="1">
                <a:latin typeface="Calibri"/>
                <a:ea typeface="Calibri"/>
                <a:cs typeface="Calibri"/>
              </a:rPr>
              <a:t>Leadership:</a:t>
            </a:r>
            <a:r>
              <a:rPr lang="en-US">
                <a:latin typeface="Calibri"/>
                <a:ea typeface="Calibri"/>
                <a:cs typeface="Calibri"/>
              </a:rPr>
              <a:t>  Track carbon emissions using the Count Your Carbon tool</a:t>
            </a:r>
            <a:endParaRPr lang="en-US"/>
          </a:p>
          <a:p>
            <a:endParaRPr lang="en-US"/>
          </a:p>
          <a:p>
            <a:endParaRPr lang="en-US"/>
          </a:p>
        </p:txBody>
      </p:sp>
    </p:spTree>
    <p:extLst>
      <p:ext uri="{BB962C8B-B14F-4D97-AF65-F5344CB8AC3E}">
        <p14:creationId xmlns:p14="http://schemas.microsoft.com/office/powerpoint/2010/main" val="2282384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8668CA-958D-61AA-B2B5-760E699100AF}"/>
              </a:ext>
            </a:extLst>
          </p:cNvPr>
          <p:cNvSpPr txBox="1"/>
          <p:nvPr/>
        </p:nvSpPr>
        <p:spPr>
          <a:xfrm>
            <a:off x="462281" y="4703445"/>
            <a:ext cx="8302624" cy="1826141"/>
          </a:xfrm>
          <a:prstGeom prst="rect">
            <a:avLst/>
          </a:prstGeom>
          <a:noFill/>
        </p:spPr>
        <p:txBody>
          <a:bodyPr wrap="square">
            <a:spAutoFit/>
          </a:bodyPr>
          <a:lstStyle/>
          <a:p>
            <a:pPr>
              <a:spcAft>
                <a:spcPts val="600"/>
              </a:spcAft>
            </a:pPr>
            <a:r>
              <a:rPr lang="en-US" sz="4000" b="1" kern="100" spc="-150">
                <a:effectLst/>
                <a:latin typeface="Overpass Black" pitchFamily="2" charset="77"/>
                <a:ea typeface="Aptos" panose="020B0004020202020204" pitchFamily="34" charset="0"/>
                <a:cs typeface="Arial" panose="020B0604020202020204" pitchFamily="34" charset="0"/>
              </a:rPr>
              <a:t>Introducing</a:t>
            </a:r>
            <a:endParaRPr lang="en-US" sz="3600" b="1" kern="100" spc="-150">
              <a:effectLst/>
              <a:latin typeface="Overpass Black" pitchFamily="2" charset="77"/>
              <a:ea typeface="Aptos" panose="020B0004020202020204" pitchFamily="34" charset="0"/>
              <a:cs typeface="Arial" panose="020B0604020202020204" pitchFamily="34" charset="0"/>
            </a:endParaRPr>
          </a:p>
          <a:p>
            <a:pPr>
              <a:spcAft>
                <a:spcPts val="600"/>
              </a:spcAft>
            </a:pPr>
            <a:r>
              <a:rPr lang="en-US" sz="6600" b="1" kern="100" spc="-150">
                <a:solidFill>
                  <a:srgbClr val="E15637"/>
                </a:solidFill>
                <a:latin typeface="Overpass Black" pitchFamily="2" charset="77"/>
                <a:ea typeface="Aptos" panose="020B0004020202020204" pitchFamily="34" charset="0"/>
                <a:cs typeface="Arial" panose="020B0604020202020204" pitchFamily="34" charset="0"/>
              </a:rPr>
              <a:t>Let’s Go Zero</a:t>
            </a:r>
            <a:endParaRPr lang="en-GB" sz="8000" b="1" kern="100" spc="-150">
              <a:solidFill>
                <a:srgbClr val="E15637"/>
              </a:solidFill>
              <a:latin typeface="Overpass Black" pitchFamily="2" charset="77"/>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885375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kingdom&#10;&#10;Description automatically generated">
            <a:extLst>
              <a:ext uri="{FF2B5EF4-FFF2-40B4-BE49-F238E27FC236}">
                <a16:creationId xmlns:a16="http://schemas.microsoft.com/office/drawing/2014/main" id="{1057D7E7-29F4-2F6C-7864-3880608638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1907" y="0"/>
            <a:ext cx="5365019" cy="6858000"/>
          </a:xfrm>
          <a:prstGeom prst="rect">
            <a:avLst/>
          </a:prstGeom>
        </p:spPr>
      </p:pic>
      <p:sp>
        <p:nvSpPr>
          <p:cNvPr id="2" name="TextBox 1">
            <a:extLst>
              <a:ext uri="{FF2B5EF4-FFF2-40B4-BE49-F238E27FC236}">
                <a16:creationId xmlns:a16="http://schemas.microsoft.com/office/drawing/2014/main" id="{F114F8C5-9E02-0BC2-1F64-F724CFBC5E07}"/>
              </a:ext>
            </a:extLst>
          </p:cNvPr>
          <p:cNvSpPr txBox="1"/>
          <p:nvPr/>
        </p:nvSpPr>
        <p:spPr>
          <a:xfrm>
            <a:off x="807977" y="1294248"/>
            <a:ext cx="5173723" cy="4524315"/>
          </a:xfrm>
          <a:prstGeom prst="rect">
            <a:avLst/>
          </a:prstGeom>
          <a:noFill/>
        </p:spPr>
        <p:txBody>
          <a:bodyPr wrap="square" lIns="91440" tIns="45720" rIns="91440" bIns="45720" anchor="t">
            <a:spAutoFit/>
          </a:bodyPr>
          <a:lstStyle/>
          <a:p>
            <a:r>
              <a:rPr lang="en-GB" b="1">
                <a:latin typeface="Overpass"/>
              </a:rPr>
              <a:t>The national campaign for all schools, colleges and nurseries to be zero carbon by 2030.</a:t>
            </a:r>
          </a:p>
          <a:p>
            <a:pPr algn="l"/>
            <a:endParaRPr lang="en-GB">
              <a:solidFill>
                <a:srgbClr val="222222"/>
              </a:solidFill>
              <a:latin typeface="Overpass Medium" pitchFamily="2" charset="77"/>
            </a:endParaRPr>
          </a:p>
          <a:p>
            <a:r>
              <a:rPr lang="en-GB">
                <a:latin typeface="Overpass"/>
              </a:rPr>
              <a:t>Over 4,200 schools, colleges and nurseries signed up to the campaign.</a:t>
            </a:r>
          </a:p>
          <a:p>
            <a:endParaRPr lang="en-GB">
              <a:latin typeface="Overpass"/>
            </a:endParaRPr>
          </a:p>
          <a:p>
            <a:r>
              <a:rPr lang="en-GB">
                <a:latin typeface="Overpass"/>
              </a:rPr>
              <a:t>Representing more than 1 in 10 schools and over 1.7 million students.</a:t>
            </a:r>
          </a:p>
          <a:p>
            <a:endParaRPr lang="en-GB">
              <a:latin typeface="Overpass"/>
            </a:endParaRPr>
          </a:p>
          <a:p>
            <a:r>
              <a:rPr lang="en-US">
                <a:latin typeface="Overpass"/>
                <a:cs typeface="Segoe UI"/>
              </a:rPr>
              <a:t>By joining our campaign, your school confirms that it is taking action and asks the government to do the same.</a:t>
            </a:r>
            <a:endParaRPr lang="en-GB">
              <a:latin typeface="Overpass"/>
              <a:cs typeface="Segoe UI"/>
            </a:endParaRPr>
          </a:p>
          <a:p>
            <a:endParaRPr lang="en-US" sz="2000">
              <a:latin typeface="Overpass"/>
            </a:endParaRPr>
          </a:p>
          <a:p>
            <a:pPr algn="l"/>
            <a:endParaRPr lang="en-GB" sz="2000" i="0">
              <a:solidFill>
                <a:srgbClr val="222222"/>
              </a:solidFill>
              <a:effectLst/>
              <a:latin typeface="Overpass Medium" pitchFamily="2" charset="77"/>
            </a:endParaRPr>
          </a:p>
          <a:p>
            <a:br>
              <a:rPr lang="en-GB" sz="1400"/>
            </a:br>
            <a:endParaRPr lang="en-GB">
              <a:latin typeface="Overpass Medium" panose="00000500000000000000" pitchFamily="50" charset="0"/>
              <a:ea typeface="Times New Roman" panose="02020603050405020304" pitchFamily="18" charset="0"/>
              <a:cs typeface="Segoe UI" panose="020B0502040204020203" pitchFamily="34" charset="0"/>
            </a:endParaRPr>
          </a:p>
        </p:txBody>
      </p:sp>
      <p:sp>
        <p:nvSpPr>
          <p:cNvPr id="3" name="TextBox 2">
            <a:extLst>
              <a:ext uri="{FF2B5EF4-FFF2-40B4-BE49-F238E27FC236}">
                <a16:creationId xmlns:a16="http://schemas.microsoft.com/office/drawing/2014/main" id="{DBCE68E5-427B-B10E-8A44-0A5C4E6A4023}"/>
              </a:ext>
            </a:extLst>
          </p:cNvPr>
          <p:cNvSpPr txBox="1"/>
          <p:nvPr/>
        </p:nvSpPr>
        <p:spPr>
          <a:xfrm>
            <a:off x="807977" y="535822"/>
            <a:ext cx="11098206" cy="584775"/>
          </a:xfrm>
          <a:prstGeom prst="rect">
            <a:avLst/>
          </a:prstGeom>
          <a:noFill/>
        </p:spPr>
        <p:txBody>
          <a:bodyPr wrap="square">
            <a:spAutoFit/>
          </a:bodyPr>
          <a:lstStyle/>
          <a:p>
            <a:pPr algn="l"/>
            <a:r>
              <a:rPr lang="en-GB" sz="3200" b="1">
                <a:solidFill>
                  <a:srgbClr val="E15637"/>
                </a:solidFill>
                <a:effectLst/>
                <a:latin typeface="Overpass Black" pitchFamily="2" charset="77"/>
              </a:rPr>
              <a:t>Let’s Go Zero</a:t>
            </a:r>
            <a:endParaRPr lang="en-GB" sz="3200" b="1" kern="100">
              <a:solidFill>
                <a:srgbClr val="E15637"/>
              </a:solidFill>
              <a:effectLst/>
              <a:latin typeface="Overpass Black" pitchFamily="2" charset="77"/>
              <a:ea typeface="Aptos" panose="020B0004020202020204" pitchFamily="34" charset="0"/>
              <a:cs typeface="Arial" panose="020B060402020202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02EA6D77-B922-0474-27AB-95F0C2B426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6573" y="4589470"/>
            <a:ext cx="2251961" cy="2231419"/>
          </a:xfrm>
          <a:prstGeom prst="rect">
            <a:avLst/>
          </a:prstGeom>
        </p:spPr>
      </p:pic>
      <p:sp>
        <p:nvSpPr>
          <p:cNvPr id="6" name="TextBox 5">
            <a:extLst>
              <a:ext uri="{FF2B5EF4-FFF2-40B4-BE49-F238E27FC236}">
                <a16:creationId xmlns:a16="http://schemas.microsoft.com/office/drawing/2014/main" id="{94E1AD6B-AB19-4142-BEE3-8AA10043E839}"/>
              </a:ext>
            </a:extLst>
          </p:cNvPr>
          <p:cNvSpPr txBox="1"/>
          <p:nvPr/>
        </p:nvSpPr>
        <p:spPr>
          <a:xfrm>
            <a:off x="807977" y="5356898"/>
            <a:ext cx="3314370" cy="923330"/>
          </a:xfrm>
          <a:prstGeom prst="rect">
            <a:avLst/>
          </a:prstGeom>
          <a:noFill/>
        </p:spPr>
        <p:txBody>
          <a:bodyPr wrap="square" lIns="91440" tIns="45720" rIns="91440" bIns="45720" rtlCol="0" anchor="t">
            <a:spAutoFit/>
          </a:bodyPr>
          <a:lstStyle/>
          <a:p>
            <a:r>
              <a:rPr lang="en-US" b="1">
                <a:latin typeface="Overpass"/>
              </a:rPr>
              <a:t>Join the campaign now…</a:t>
            </a:r>
          </a:p>
          <a:p>
            <a:r>
              <a:rPr lang="en-US">
                <a:latin typeface="Overpass"/>
                <a:hlinkClick r:id="rId4"/>
              </a:rPr>
              <a:t>www.letsgozero.org/join</a:t>
            </a:r>
            <a:endParaRPr lang="en-US">
              <a:latin typeface="Overpass"/>
            </a:endParaRPr>
          </a:p>
          <a:p>
            <a:pPr algn="r"/>
            <a:endParaRPr lang="en-GB"/>
          </a:p>
        </p:txBody>
      </p:sp>
    </p:spTree>
    <p:extLst>
      <p:ext uri="{BB962C8B-B14F-4D97-AF65-F5344CB8AC3E}">
        <p14:creationId xmlns:p14="http://schemas.microsoft.com/office/powerpoint/2010/main" val="2172178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394">
    <p:spTree>
      <p:nvGrpSpPr>
        <p:cNvPr id="1" name=""/>
        <p:cNvGrpSpPr/>
        <p:nvPr/>
      </p:nvGrpSpPr>
      <p:grpSpPr>
        <a:xfrm>
          <a:off x="0" y="0"/>
          <a:ext cx="0" cy="0"/>
          <a:chOff x="0" y="0"/>
          <a:chExt cx="0" cy="0"/>
        </a:xfrm>
      </p:grpSpPr>
      <p:sp>
        <p:nvSpPr>
          <p:cNvPr id="2" name="Google Shape;114;p7">
            <a:extLst>
              <a:ext uri="{FF2B5EF4-FFF2-40B4-BE49-F238E27FC236}">
                <a16:creationId xmlns:a16="http://schemas.microsoft.com/office/drawing/2014/main" id="{ECD91B63-AFB8-B0C6-1215-6C3B7EB07B7D}"/>
              </a:ext>
            </a:extLst>
          </p:cNvPr>
          <p:cNvSpPr txBox="1"/>
          <p:nvPr/>
        </p:nvSpPr>
        <p:spPr>
          <a:xfrm>
            <a:off x="844027" y="1762990"/>
            <a:ext cx="2885581" cy="400059"/>
          </a:xfrm>
          <a:prstGeom prst="rect">
            <a:avLst/>
          </a:prstGeom>
          <a:noFill/>
          <a:ln cap="flat">
            <a:noFill/>
          </a:ln>
        </p:spPr>
        <p:txBody>
          <a:bodyPr vert="horz" wrap="square" lIns="121898" tIns="60935" rIns="121898" bIns="60935"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Overpass ExtraBold"/>
              </a:rPr>
              <a:t>Let’s Go Zero coalition</a:t>
            </a:r>
            <a:endParaRPr lang="en-GB" sz="1867" b="0" i="0" u="none" strike="noStrike" kern="1200" cap="none" spc="0" baseline="0">
              <a:solidFill>
                <a:srgbClr val="000000"/>
              </a:solidFill>
              <a:uFillTx/>
              <a:latin typeface="Overpass Medium"/>
              <a:ea typeface="Overpass Light"/>
              <a:cs typeface="Overpass Light"/>
            </a:endParaRPr>
          </a:p>
        </p:txBody>
      </p:sp>
      <p:sp>
        <p:nvSpPr>
          <p:cNvPr id="3" name="TextBox 1">
            <a:extLst>
              <a:ext uri="{FF2B5EF4-FFF2-40B4-BE49-F238E27FC236}">
                <a16:creationId xmlns:a16="http://schemas.microsoft.com/office/drawing/2014/main" id="{B6369E92-B344-B4BD-2269-081A4A7FB498}"/>
              </a:ext>
            </a:extLst>
          </p:cNvPr>
          <p:cNvSpPr txBox="1"/>
          <p:nvPr/>
        </p:nvSpPr>
        <p:spPr>
          <a:xfrm>
            <a:off x="812298" y="624114"/>
            <a:ext cx="11098209" cy="138499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E15637"/>
                </a:solidFill>
                <a:uFillTx/>
                <a:latin typeface="Overpass Black" pitchFamily="2"/>
              </a:rPr>
              <a:t>Working collaboratively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en-GB" sz="2800" b="0" i="0" u="none" strike="noStrike" kern="1200" cap="none" spc="0" baseline="0">
                <a:solidFill>
                  <a:srgbClr val="000000"/>
                </a:solidFill>
                <a:uFillTx/>
                <a:latin typeface="Calibri"/>
              </a:rPr>
            </a:br>
            <a:endParaRPr lang="en-GB" sz="2800" b="1" i="0" u="none" strike="noStrike" kern="1200" cap="none" spc="0" baseline="0">
              <a:solidFill>
                <a:srgbClr val="E15637"/>
              </a:solidFill>
              <a:uFillTx/>
              <a:latin typeface="Overpass Black" pitchFamily="2"/>
              <a:ea typeface="Aptos" pitchFamily="34"/>
              <a:cs typeface="Arial" pitchFamily="34"/>
            </a:endParaRPr>
          </a:p>
        </p:txBody>
      </p:sp>
      <p:sp>
        <p:nvSpPr>
          <p:cNvPr id="4" name="Google Shape;95;p5">
            <a:extLst>
              <a:ext uri="{FF2B5EF4-FFF2-40B4-BE49-F238E27FC236}">
                <a16:creationId xmlns:a16="http://schemas.microsoft.com/office/drawing/2014/main" id="{3BA91B9A-6140-1F75-2FE7-02BB039C5AD3}"/>
              </a:ext>
            </a:extLst>
          </p:cNvPr>
          <p:cNvSpPr txBox="1"/>
          <p:nvPr/>
        </p:nvSpPr>
        <p:spPr>
          <a:xfrm>
            <a:off x="844027" y="4285491"/>
            <a:ext cx="6821899" cy="1056708"/>
          </a:xfrm>
          <a:prstGeom prst="rect">
            <a:avLst/>
          </a:prstGeom>
          <a:noFill/>
          <a:ln cap="flat">
            <a:noFill/>
          </a:ln>
        </p:spPr>
        <p:txBody>
          <a:bodyPr vert="horz" wrap="square" lIns="121898" tIns="60935" rIns="121898" bIns="60935"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Overpass Black"/>
                <a:ea typeface="Overpass Light"/>
                <a:cs typeface="Overpass Light"/>
              </a:rPr>
              <a:t>Our partners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Overpass Medium"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000000"/>
              </a:solidFill>
              <a:uFillTx/>
              <a:latin typeface="Arial"/>
              <a:ea typeface="Arial"/>
              <a:cs typeface="Arial"/>
            </a:endParaRPr>
          </a:p>
        </p:txBody>
      </p:sp>
      <p:cxnSp>
        <p:nvCxnSpPr>
          <p:cNvPr id="5" name="Straight Connector 4">
            <a:extLst>
              <a:ext uri="{FF2B5EF4-FFF2-40B4-BE49-F238E27FC236}">
                <a16:creationId xmlns:a16="http://schemas.microsoft.com/office/drawing/2014/main" id="{C447FEA5-78A5-90E0-286E-BE6B48402B63}"/>
              </a:ext>
            </a:extLst>
          </p:cNvPr>
          <p:cNvCxnSpPr/>
          <p:nvPr/>
        </p:nvCxnSpPr>
        <p:spPr>
          <a:xfrm flipH="1">
            <a:off x="956626" y="1609133"/>
            <a:ext cx="10655449" cy="0"/>
          </a:xfrm>
          <a:prstGeom prst="straightConnector1">
            <a:avLst/>
          </a:prstGeom>
          <a:noFill/>
          <a:ln w="19046" cap="flat">
            <a:solidFill>
              <a:srgbClr val="000000"/>
            </a:solidFill>
            <a:prstDash val="solid"/>
            <a:miter/>
          </a:ln>
        </p:spPr>
      </p:cxnSp>
      <p:pic>
        <p:nvPicPr>
          <p:cNvPr id="6" name="Picture 6" descr="A black and grey logo&#10;&#10;Description automatically generated">
            <a:extLst>
              <a:ext uri="{FF2B5EF4-FFF2-40B4-BE49-F238E27FC236}">
                <a16:creationId xmlns:a16="http://schemas.microsoft.com/office/drawing/2014/main" id="{F5633518-B1E0-FCCA-16AD-DFE78D3FC4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8602" y="2467947"/>
            <a:ext cx="1427671" cy="828044"/>
          </a:xfrm>
          <a:prstGeom prst="rect">
            <a:avLst/>
          </a:prstGeom>
          <a:noFill/>
          <a:ln cap="flat">
            <a:noFill/>
          </a:ln>
        </p:spPr>
      </p:pic>
      <p:pic>
        <p:nvPicPr>
          <p:cNvPr id="7" name="Picture 7" descr="A logo with blue lines and black text&#10;&#10;Description automatically generated">
            <a:extLst>
              <a:ext uri="{FF2B5EF4-FFF2-40B4-BE49-F238E27FC236}">
                <a16:creationId xmlns:a16="http://schemas.microsoft.com/office/drawing/2014/main" id="{57CEF82C-2968-0826-E055-0B314C160A5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814678" y="1738768"/>
            <a:ext cx="960449" cy="669926"/>
          </a:xfrm>
          <a:prstGeom prst="rect">
            <a:avLst/>
          </a:prstGeom>
          <a:noFill/>
          <a:ln cap="flat">
            <a:noFill/>
          </a:ln>
        </p:spPr>
      </p:pic>
      <p:pic>
        <p:nvPicPr>
          <p:cNvPr id="8" name="Picture 8" descr="A colorful text on a black background&#10;&#10;Description automatically generated">
            <a:extLst>
              <a:ext uri="{FF2B5EF4-FFF2-40B4-BE49-F238E27FC236}">
                <a16:creationId xmlns:a16="http://schemas.microsoft.com/office/drawing/2014/main" id="{928360DC-568E-D5C3-BA75-4DEBFD2148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6983" y="2497592"/>
            <a:ext cx="1092552" cy="778547"/>
          </a:xfrm>
          <a:prstGeom prst="rect">
            <a:avLst/>
          </a:prstGeom>
          <a:noFill/>
          <a:ln cap="flat">
            <a:noFill/>
          </a:ln>
        </p:spPr>
      </p:pic>
      <p:pic>
        <p:nvPicPr>
          <p:cNvPr id="9" name="Picture 9" descr="A blue and white sign&#10;&#10;Description automatically generated">
            <a:extLst>
              <a:ext uri="{FF2B5EF4-FFF2-40B4-BE49-F238E27FC236}">
                <a16:creationId xmlns:a16="http://schemas.microsoft.com/office/drawing/2014/main" id="{3C56FC2D-0C0D-7233-5C39-D1EDBFA541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0255" y="2497592"/>
            <a:ext cx="997628" cy="658349"/>
          </a:xfrm>
          <a:prstGeom prst="rect">
            <a:avLst/>
          </a:prstGeom>
          <a:noFill/>
          <a:ln cap="flat">
            <a:noFill/>
          </a:ln>
        </p:spPr>
      </p:pic>
      <p:pic>
        <p:nvPicPr>
          <p:cNvPr id="10" name="Picture 10" descr="A logo with a person in a circle&#10;&#10;Description automatically generated">
            <a:extLst>
              <a:ext uri="{FF2B5EF4-FFF2-40B4-BE49-F238E27FC236}">
                <a16:creationId xmlns:a16="http://schemas.microsoft.com/office/drawing/2014/main" id="{A6EC7171-D31A-E44E-7983-C5FFB86555C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665927" y="1682038"/>
            <a:ext cx="733385" cy="772073"/>
          </a:xfrm>
          <a:prstGeom prst="rect">
            <a:avLst/>
          </a:prstGeom>
          <a:noFill/>
          <a:ln cap="flat">
            <a:noFill/>
          </a:ln>
        </p:spPr>
      </p:pic>
      <p:pic>
        <p:nvPicPr>
          <p:cNvPr id="11" name="Picture 11" descr="A logo of a person with a book&#10;&#10;Description automatically generated">
            <a:extLst>
              <a:ext uri="{FF2B5EF4-FFF2-40B4-BE49-F238E27FC236}">
                <a16:creationId xmlns:a16="http://schemas.microsoft.com/office/drawing/2014/main" id="{4ABFB370-0243-604D-CEE5-494C6F3BA3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9411" y="2414912"/>
            <a:ext cx="673291" cy="698482"/>
          </a:xfrm>
          <a:prstGeom prst="rect">
            <a:avLst/>
          </a:prstGeom>
          <a:noFill/>
          <a:ln cap="flat">
            <a:noFill/>
          </a:ln>
        </p:spPr>
      </p:pic>
      <p:pic>
        <p:nvPicPr>
          <p:cNvPr id="12" name="Picture 13" descr="A yellow and black logo&#10;&#10;Description automatically generated">
            <a:extLst>
              <a:ext uri="{FF2B5EF4-FFF2-40B4-BE49-F238E27FC236}">
                <a16:creationId xmlns:a16="http://schemas.microsoft.com/office/drawing/2014/main" id="{E74E5B9E-AF4D-6102-DEEC-D7799AD8EE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63243" y="2594747"/>
            <a:ext cx="853674" cy="503706"/>
          </a:xfrm>
          <a:prstGeom prst="rect">
            <a:avLst/>
          </a:prstGeom>
          <a:noFill/>
          <a:ln cap="flat">
            <a:noFill/>
          </a:ln>
        </p:spPr>
      </p:pic>
      <p:pic>
        <p:nvPicPr>
          <p:cNvPr id="13" name="Picture 15" descr="A blue and black logo&#10;&#10;Description automatically generated">
            <a:extLst>
              <a:ext uri="{FF2B5EF4-FFF2-40B4-BE49-F238E27FC236}">
                <a16:creationId xmlns:a16="http://schemas.microsoft.com/office/drawing/2014/main" id="{86742F21-E0B0-45C1-83F1-C65F9E1B2C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63812" y="1815047"/>
            <a:ext cx="1252837" cy="553742"/>
          </a:xfrm>
          <a:prstGeom prst="rect">
            <a:avLst/>
          </a:prstGeom>
          <a:noFill/>
          <a:ln cap="flat">
            <a:noFill/>
          </a:ln>
        </p:spPr>
      </p:pic>
      <p:pic>
        <p:nvPicPr>
          <p:cNvPr id="14" name="Picture 17" descr="A black background with a black square&#10;&#10;Description automatically generated with medium confidence">
            <a:extLst>
              <a:ext uri="{FF2B5EF4-FFF2-40B4-BE49-F238E27FC236}">
                <a16:creationId xmlns:a16="http://schemas.microsoft.com/office/drawing/2014/main" id="{9F3D1EE1-5C72-FD41-21E3-C692579008B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668947" y="1786353"/>
            <a:ext cx="680213" cy="680213"/>
          </a:xfrm>
          <a:prstGeom prst="rect">
            <a:avLst/>
          </a:prstGeom>
          <a:noFill/>
          <a:ln cap="flat">
            <a:noFill/>
          </a:ln>
        </p:spPr>
      </p:pic>
      <p:pic>
        <p:nvPicPr>
          <p:cNvPr id="15" name="Picture 19" descr="A close-up of a logo&#10;&#10;Description automatically generated">
            <a:extLst>
              <a:ext uri="{FF2B5EF4-FFF2-40B4-BE49-F238E27FC236}">
                <a16:creationId xmlns:a16="http://schemas.microsoft.com/office/drawing/2014/main" id="{062F358B-E12E-02BC-143E-67BED3D1AAB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97394" y="4733940"/>
            <a:ext cx="1223156" cy="413418"/>
          </a:xfrm>
          <a:prstGeom prst="rect">
            <a:avLst/>
          </a:prstGeom>
          <a:noFill/>
          <a:ln cap="flat">
            <a:noFill/>
          </a:ln>
        </p:spPr>
      </p:pic>
      <p:pic>
        <p:nvPicPr>
          <p:cNvPr id="16" name="Picture 20" descr="A logo for a national education&#10;&#10;Description automatically generated">
            <a:extLst>
              <a:ext uri="{FF2B5EF4-FFF2-40B4-BE49-F238E27FC236}">
                <a16:creationId xmlns:a16="http://schemas.microsoft.com/office/drawing/2014/main" id="{988D1987-A1C6-DCCB-0875-DE5F1FF39BDA}"/>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909654" y="4752520"/>
            <a:ext cx="1607789" cy="458800"/>
          </a:xfrm>
          <a:prstGeom prst="rect">
            <a:avLst/>
          </a:prstGeom>
          <a:noFill/>
          <a:ln cap="flat">
            <a:noFill/>
          </a:ln>
        </p:spPr>
      </p:pic>
      <p:pic>
        <p:nvPicPr>
          <p:cNvPr id="17" name="Picture 23" descr="Purple text on a black background&#10;&#10;Description automatically generated">
            <a:extLst>
              <a:ext uri="{FF2B5EF4-FFF2-40B4-BE49-F238E27FC236}">
                <a16:creationId xmlns:a16="http://schemas.microsoft.com/office/drawing/2014/main" id="{D4802B70-7491-2A97-44F3-48F908209AF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46802" y="3408407"/>
            <a:ext cx="920974" cy="498860"/>
          </a:xfrm>
          <a:prstGeom prst="rect">
            <a:avLst/>
          </a:prstGeom>
          <a:noFill/>
          <a:ln cap="flat">
            <a:noFill/>
          </a:ln>
        </p:spPr>
      </p:pic>
      <p:pic>
        <p:nvPicPr>
          <p:cNvPr id="18" name="Picture 28" descr="A green text on a black background&#10;&#10;Description automatically generated">
            <a:extLst>
              <a:ext uri="{FF2B5EF4-FFF2-40B4-BE49-F238E27FC236}">
                <a16:creationId xmlns:a16="http://schemas.microsoft.com/office/drawing/2014/main" id="{928D5E7E-3AF2-A861-95DC-5994F44AB29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223400" y="3358719"/>
            <a:ext cx="1138007" cy="641250"/>
          </a:xfrm>
          <a:prstGeom prst="rect">
            <a:avLst/>
          </a:prstGeom>
          <a:noFill/>
          <a:ln cap="flat">
            <a:noFill/>
          </a:ln>
        </p:spPr>
      </p:pic>
      <p:pic>
        <p:nvPicPr>
          <p:cNvPr id="19" name="Picture 29" descr="A logo with a light bulb and text&#10;&#10;Description automatically generated">
            <a:extLst>
              <a:ext uri="{FF2B5EF4-FFF2-40B4-BE49-F238E27FC236}">
                <a16:creationId xmlns:a16="http://schemas.microsoft.com/office/drawing/2014/main" id="{D3CDC4E6-D447-6CF5-2509-E0FE65A77BC0}"/>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4415637" y="1574130"/>
            <a:ext cx="1415454" cy="966566"/>
          </a:xfrm>
          <a:prstGeom prst="rect">
            <a:avLst/>
          </a:prstGeom>
          <a:noFill/>
          <a:ln cap="flat">
            <a:noFill/>
          </a:ln>
        </p:spPr>
      </p:pic>
      <p:pic>
        <p:nvPicPr>
          <p:cNvPr id="20" name="Picture 30" descr="A pink and white text on a black background&#10;&#10;Description automatically generated">
            <a:extLst>
              <a:ext uri="{FF2B5EF4-FFF2-40B4-BE49-F238E27FC236}">
                <a16:creationId xmlns:a16="http://schemas.microsoft.com/office/drawing/2014/main" id="{14CBCFB7-7E5C-568D-C8A0-AB6232C27F5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99422" y="3114583"/>
            <a:ext cx="1205947" cy="1208708"/>
          </a:xfrm>
          <a:prstGeom prst="rect">
            <a:avLst/>
          </a:prstGeom>
          <a:noFill/>
          <a:ln cap="flat">
            <a:noFill/>
          </a:ln>
        </p:spPr>
      </p:pic>
      <p:pic>
        <p:nvPicPr>
          <p:cNvPr id="21" name="Picture 33" descr="A rainbow and sun with grass&#10;&#10;Description automatically generated">
            <a:extLst>
              <a:ext uri="{FF2B5EF4-FFF2-40B4-BE49-F238E27FC236}">
                <a16:creationId xmlns:a16="http://schemas.microsoft.com/office/drawing/2014/main" id="{E86E0512-ED08-0CDB-546A-8A8B2AE9590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668521" y="3380052"/>
            <a:ext cx="1138007" cy="640902"/>
          </a:xfrm>
          <a:prstGeom prst="rect">
            <a:avLst/>
          </a:prstGeom>
          <a:noFill/>
          <a:ln cap="flat">
            <a:noFill/>
          </a:ln>
        </p:spPr>
      </p:pic>
      <p:cxnSp>
        <p:nvCxnSpPr>
          <p:cNvPr id="22" name="Straight Connector 38">
            <a:extLst>
              <a:ext uri="{FF2B5EF4-FFF2-40B4-BE49-F238E27FC236}">
                <a16:creationId xmlns:a16="http://schemas.microsoft.com/office/drawing/2014/main" id="{D64C0F56-0687-7E54-EF49-BCFFF6689AA9}"/>
              </a:ext>
            </a:extLst>
          </p:cNvPr>
          <p:cNvCxnSpPr/>
          <p:nvPr/>
        </p:nvCxnSpPr>
        <p:spPr>
          <a:xfrm flipH="1">
            <a:off x="948653" y="4211744"/>
            <a:ext cx="10624926" cy="0"/>
          </a:xfrm>
          <a:prstGeom prst="straightConnector1">
            <a:avLst/>
          </a:prstGeom>
          <a:noFill/>
          <a:ln w="19046" cap="flat">
            <a:solidFill>
              <a:srgbClr val="000000"/>
            </a:solidFill>
            <a:prstDash val="solid"/>
            <a:miter/>
          </a:ln>
        </p:spPr>
      </p:cxnSp>
      <p:pic>
        <p:nvPicPr>
          <p:cNvPr id="23" name="Picture 36" descr="A black and yellow rectangle with black text&#10;&#10;Description automatically generated">
            <a:extLst>
              <a:ext uri="{FF2B5EF4-FFF2-40B4-BE49-F238E27FC236}">
                <a16:creationId xmlns:a16="http://schemas.microsoft.com/office/drawing/2014/main" id="{EF0B34BB-C570-2EE5-4FB4-93C96F145FF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329336" y="5852086"/>
            <a:ext cx="1392768" cy="682252"/>
          </a:xfrm>
          <a:prstGeom prst="rect">
            <a:avLst/>
          </a:prstGeom>
          <a:noFill/>
          <a:ln cap="flat">
            <a:noFill/>
          </a:ln>
        </p:spPr>
      </p:pic>
      <p:pic>
        <p:nvPicPr>
          <p:cNvPr id="24" name="Picture 37" descr="A logo for a company&#10;&#10;Description automatically generated">
            <a:extLst>
              <a:ext uri="{FF2B5EF4-FFF2-40B4-BE49-F238E27FC236}">
                <a16:creationId xmlns:a16="http://schemas.microsoft.com/office/drawing/2014/main" id="{BCFBD669-52DA-0007-2024-81886B36B896}"/>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628235" y="4622639"/>
            <a:ext cx="1288837" cy="583999"/>
          </a:xfrm>
          <a:prstGeom prst="rect">
            <a:avLst/>
          </a:prstGeom>
          <a:noFill/>
          <a:ln cap="flat">
            <a:noFill/>
          </a:ln>
        </p:spPr>
      </p:pic>
      <p:pic>
        <p:nvPicPr>
          <p:cNvPr id="25" name="Picture 2" descr="A green text on a black background&#10;&#10;Description automatically generated">
            <a:extLst>
              <a:ext uri="{FF2B5EF4-FFF2-40B4-BE49-F238E27FC236}">
                <a16:creationId xmlns:a16="http://schemas.microsoft.com/office/drawing/2014/main" id="{85147A41-8C86-EA88-A965-77B9AA4D2873}"/>
              </a:ext>
            </a:extLst>
          </p:cNvPr>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a:xfrm>
            <a:off x="6757278" y="3516892"/>
            <a:ext cx="1515371" cy="362367"/>
          </a:xfrm>
          <a:prstGeom prst="rect">
            <a:avLst/>
          </a:prstGeom>
          <a:noFill/>
          <a:ln cap="flat">
            <a:noFill/>
          </a:ln>
        </p:spPr>
      </p:pic>
      <p:pic>
        <p:nvPicPr>
          <p:cNvPr id="26" name="Picture 4">
            <a:extLst>
              <a:ext uri="{FF2B5EF4-FFF2-40B4-BE49-F238E27FC236}">
                <a16:creationId xmlns:a16="http://schemas.microsoft.com/office/drawing/2014/main" id="{2F477DF8-4A95-632C-43B8-C437B848D7F8}"/>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a:xfrm>
            <a:off x="982678" y="5436354"/>
            <a:ext cx="954569" cy="536277"/>
          </a:xfrm>
          <a:prstGeom prst="rect">
            <a:avLst/>
          </a:prstGeom>
          <a:noFill/>
          <a:ln cap="flat">
            <a:noFill/>
          </a:ln>
        </p:spPr>
      </p:pic>
      <p:pic>
        <p:nvPicPr>
          <p:cNvPr id="27" name="Picture 6" descr="Count Your Carbon - Eco Schools">
            <a:extLst>
              <a:ext uri="{FF2B5EF4-FFF2-40B4-BE49-F238E27FC236}">
                <a16:creationId xmlns:a16="http://schemas.microsoft.com/office/drawing/2014/main" id="{05B53F8B-B029-9820-7C2D-FB3BA723EBA7}"/>
              </a:ext>
            </a:extLst>
          </p:cNvPr>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a:xfrm>
            <a:off x="9223817" y="4658502"/>
            <a:ext cx="1043147" cy="812938"/>
          </a:xfrm>
          <a:prstGeom prst="rect">
            <a:avLst/>
          </a:prstGeom>
          <a:noFill/>
          <a:ln cap="flat">
            <a:noFill/>
          </a:ln>
        </p:spPr>
      </p:pic>
      <p:pic>
        <p:nvPicPr>
          <p:cNvPr id="28" name="Picture 4">
            <a:extLst>
              <a:ext uri="{FF2B5EF4-FFF2-40B4-BE49-F238E27FC236}">
                <a16:creationId xmlns:a16="http://schemas.microsoft.com/office/drawing/2014/main" id="{153946C9-30D3-443E-33A8-1B09FDF01C5A}"/>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10256111" y="2476908"/>
            <a:ext cx="1264660" cy="710488"/>
          </a:xfrm>
          <a:prstGeom prst="rect">
            <a:avLst/>
          </a:prstGeom>
          <a:noFill/>
          <a:ln cap="flat">
            <a:noFill/>
          </a:ln>
        </p:spPr>
      </p:pic>
      <p:pic>
        <p:nvPicPr>
          <p:cNvPr id="29" name="Picture 2" descr="A green text on a black background&#10;&#10;Description automatically generated">
            <a:extLst>
              <a:ext uri="{FF2B5EF4-FFF2-40B4-BE49-F238E27FC236}">
                <a16:creationId xmlns:a16="http://schemas.microsoft.com/office/drawing/2014/main" id="{A6CAB32A-9E2F-E4EF-67E8-47D553D75722}"/>
              </a:ext>
            </a:extLst>
          </p:cNvPr>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a:xfrm>
            <a:off x="5908788" y="1833893"/>
            <a:ext cx="1430734" cy="411333"/>
          </a:xfrm>
          <a:prstGeom prst="rect">
            <a:avLst/>
          </a:prstGeom>
          <a:noFill/>
          <a:ln cap="flat">
            <a:noFill/>
          </a:ln>
        </p:spPr>
      </p:pic>
      <p:pic>
        <p:nvPicPr>
          <p:cNvPr id="30" name="Picture 4">
            <a:extLst>
              <a:ext uri="{FF2B5EF4-FFF2-40B4-BE49-F238E27FC236}">
                <a16:creationId xmlns:a16="http://schemas.microsoft.com/office/drawing/2014/main" id="{577667FA-02CB-A28C-4CF3-ACBA5099B288}"/>
              </a:ext>
            </a:extLst>
          </p:cNvPr>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2170255" y="5360734"/>
            <a:ext cx="1361550" cy="626748"/>
          </a:xfrm>
          <a:prstGeom prst="rect">
            <a:avLst/>
          </a:prstGeom>
          <a:noFill/>
          <a:ln cap="flat">
            <a:noFill/>
          </a:ln>
        </p:spPr>
      </p:pic>
      <p:pic>
        <p:nvPicPr>
          <p:cNvPr id="31" name="Picture 6">
            <a:extLst>
              <a:ext uri="{FF2B5EF4-FFF2-40B4-BE49-F238E27FC236}">
                <a16:creationId xmlns:a16="http://schemas.microsoft.com/office/drawing/2014/main" id="{93BB6392-6A8E-B049-400C-9414D9925EFD}"/>
              </a:ext>
            </a:extLst>
          </p:cNvPr>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a:xfrm>
            <a:off x="2888260" y="4791227"/>
            <a:ext cx="1259567" cy="367213"/>
          </a:xfrm>
          <a:prstGeom prst="rect">
            <a:avLst/>
          </a:prstGeom>
          <a:noFill/>
          <a:ln cap="flat">
            <a:noFill/>
          </a:ln>
        </p:spPr>
      </p:pic>
      <p:pic>
        <p:nvPicPr>
          <p:cNvPr id="32" name="Picture 8">
            <a:extLst>
              <a:ext uri="{FF2B5EF4-FFF2-40B4-BE49-F238E27FC236}">
                <a16:creationId xmlns:a16="http://schemas.microsoft.com/office/drawing/2014/main" id="{DD0626DC-8B0B-92CA-0067-97F6BBF48B6A}"/>
              </a:ext>
            </a:extLst>
          </p:cNvPr>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a:xfrm>
            <a:off x="4544449" y="4738759"/>
            <a:ext cx="1157849" cy="488874"/>
          </a:xfrm>
          <a:prstGeom prst="rect">
            <a:avLst/>
          </a:prstGeom>
          <a:noFill/>
          <a:ln cap="flat">
            <a:noFill/>
          </a:ln>
        </p:spPr>
      </p:pic>
      <p:pic>
        <p:nvPicPr>
          <p:cNvPr id="33" name="Picture 10">
            <a:extLst>
              <a:ext uri="{FF2B5EF4-FFF2-40B4-BE49-F238E27FC236}">
                <a16:creationId xmlns:a16="http://schemas.microsoft.com/office/drawing/2014/main" id="{23828992-0B38-6DBA-4C2F-514389E1CB30}"/>
              </a:ext>
            </a:extLst>
          </p:cNvPr>
          <p:cNvPicPr>
            <a:picLocks noChangeAspect="1"/>
          </p:cNvPicPr>
          <p:nvPr/>
        </p:nvPicPr>
        <p:blipFill>
          <a:blip r:embed="rId29" cstate="email">
            <a:extLst>
              <a:ext uri="{28A0092B-C50C-407E-A947-70E740481C1C}">
                <a14:useLocalDpi xmlns:a14="http://schemas.microsoft.com/office/drawing/2010/main"/>
              </a:ext>
            </a:extLst>
          </a:blip>
          <a:srcRect/>
          <a:stretch>
            <a:fillRect/>
          </a:stretch>
        </p:blipFill>
        <p:spPr>
          <a:xfrm>
            <a:off x="3899422" y="5404643"/>
            <a:ext cx="1528392" cy="532720"/>
          </a:xfrm>
          <a:prstGeom prst="rect">
            <a:avLst/>
          </a:prstGeom>
          <a:noFill/>
          <a:ln cap="flat">
            <a:noFill/>
          </a:ln>
        </p:spPr>
      </p:pic>
      <p:pic>
        <p:nvPicPr>
          <p:cNvPr id="34" name="Picture 12">
            <a:extLst>
              <a:ext uri="{FF2B5EF4-FFF2-40B4-BE49-F238E27FC236}">
                <a16:creationId xmlns:a16="http://schemas.microsoft.com/office/drawing/2014/main" id="{8494D4AF-B3E0-4082-8CCC-1823C46B380F}"/>
              </a:ext>
            </a:extLst>
          </p:cNvPr>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a:xfrm>
            <a:off x="10388242" y="3383856"/>
            <a:ext cx="1000408" cy="674040"/>
          </a:xfrm>
          <a:prstGeom prst="rect">
            <a:avLst/>
          </a:prstGeom>
          <a:noFill/>
          <a:ln cap="flat">
            <a:noFill/>
          </a:ln>
        </p:spPr>
      </p:pic>
      <p:pic>
        <p:nvPicPr>
          <p:cNvPr id="35" name="Picture 14">
            <a:extLst>
              <a:ext uri="{FF2B5EF4-FFF2-40B4-BE49-F238E27FC236}">
                <a16:creationId xmlns:a16="http://schemas.microsoft.com/office/drawing/2014/main" id="{6237155E-42E7-5BED-DEA5-B2319CD82042}"/>
              </a:ext>
            </a:extLst>
          </p:cNvPr>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a:xfrm>
            <a:off x="1024731" y="3434385"/>
            <a:ext cx="1295933" cy="498914"/>
          </a:xfrm>
          <a:prstGeom prst="rect">
            <a:avLst/>
          </a:prstGeom>
          <a:noFill/>
          <a:ln cap="flat">
            <a:noFill/>
          </a:ln>
        </p:spPr>
      </p:pic>
      <p:pic>
        <p:nvPicPr>
          <p:cNvPr id="36" name="Picture 2">
            <a:extLst>
              <a:ext uri="{FF2B5EF4-FFF2-40B4-BE49-F238E27FC236}">
                <a16:creationId xmlns:a16="http://schemas.microsoft.com/office/drawing/2014/main" id="{7B9D5D93-ECB7-5FAE-C57E-A77447677545}"/>
              </a:ext>
            </a:extLst>
          </p:cNvPr>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a:xfrm>
            <a:off x="10712342" y="4647127"/>
            <a:ext cx="626748" cy="626748"/>
          </a:xfrm>
          <a:prstGeom prst="rect">
            <a:avLst/>
          </a:prstGeom>
          <a:noFill/>
          <a:ln cap="flat">
            <a:noFill/>
          </a:ln>
        </p:spPr>
      </p:pic>
      <p:pic>
        <p:nvPicPr>
          <p:cNvPr id="37" name="Picture 2" descr="A black and blue logo&#10;&#10;Description automatically generated">
            <a:extLst>
              <a:ext uri="{FF2B5EF4-FFF2-40B4-BE49-F238E27FC236}">
                <a16:creationId xmlns:a16="http://schemas.microsoft.com/office/drawing/2014/main" id="{EE1BE2C2-0DF3-4CF9-810D-307C864B4576}"/>
              </a:ext>
            </a:extLst>
          </p:cNvPr>
          <p:cNvPicPr>
            <a:picLocks noChangeAspect="1"/>
          </p:cNvPicPr>
          <p:nvPr/>
        </p:nvPicPr>
        <p:blipFill>
          <a:blip r:embed="rId33" cstate="email">
            <a:extLst>
              <a:ext uri="{28A0092B-C50C-407E-A947-70E740481C1C}">
                <a14:useLocalDpi xmlns:a14="http://schemas.microsoft.com/office/drawing/2010/main"/>
              </a:ext>
            </a:extLst>
          </a:blip>
          <a:srcRect/>
          <a:stretch>
            <a:fillRect/>
          </a:stretch>
        </p:blipFill>
        <p:spPr>
          <a:xfrm>
            <a:off x="6822073" y="2805251"/>
            <a:ext cx="1301977" cy="238073"/>
          </a:xfrm>
          <a:prstGeom prst="rect">
            <a:avLst/>
          </a:prstGeom>
          <a:noFill/>
          <a:ln cap="flat">
            <a:noFill/>
          </a:ln>
        </p:spPr>
      </p:pic>
      <p:pic>
        <p:nvPicPr>
          <p:cNvPr id="38" name="Picture 2">
            <a:extLst>
              <a:ext uri="{FF2B5EF4-FFF2-40B4-BE49-F238E27FC236}">
                <a16:creationId xmlns:a16="http://schemas.microsoft.com/office/drawing/2014/main" id="{379F3E6A-942F-590D-0030-A3B734382A34}"/>
              </a:ext>
            </a:extLst>
          </p:cNvPr>
          <p:cNvPicPr>
            <a:picLocks noChangeAspect="1"/>
          </p:cNvPicPr>
          <p:nvPr/>
        </p:nvPicPr>
        <p:blipFill>
          <a:blip r:embed="rId34" cstate="email">
            <a:extLst>
              <a:ext uri="{28A0092B-C50C-407E-A947-70E740481C1C}">
                <a14:useLocalDpi xmlns:a14="http://schemas.microsoft.com/office/drawing/2010/main"/>
              </a:ext>
            </a:extLst>
          </a:blip>
          <a:srcRect/>
          <a:stretch>
            <a:fillRect/>
          </a:stretch>
        </p:blipFill>
        <p:spPr>
          <a:xfrm>
            <a:off x="5455913" y="5305220"/>
            <a:ext cx="2336484" cy="682252"/>
          </a:xfrm>
          <a:prstGeom prst="rect">
            <a:avLst/>
          </a:prstGeom>
          <a:noFill/>
          <a:ln cap="flat">
            <a:noFill/>
          </a:ln>
        </p:spPr>
      </p:pic>
      <p:pic>
        <p:nvPicPr>
          <p:cNvPr id="39" name="Picture 4">
            <a:extLst>
              <a:ext uri="{FF2B5EF4-FFF2-40B4-BE49-F238E27FC236}">
                <a16:creationId xmlns:a16="http://schemas.microsoft.com/office/drawing/2014/main" id="{8F0B4B61-5CC2-8FD7-B20E-97727E949111}"/>
              </a:ext>
            </a:extLst>
          </p:cNvPr>
          <p:cNvPicPr>
            <a:picLocks noChangeAspect="1"/>
          </p:cNvPicPr>
          <p:nvPr/>
        </p:nvPicPr>
        <p:blipFill>
          <a:blip r:embed="rId35" cstate="email">
            <a:extLst>
              <a:ext uri="{28A0092B-C50C-407E-A947-70E740481C1C}">
                <a14:useLocalDpi xmlns:a14="http://schemas.microsoft.com/office/drawing/2010/main"/>
              </a:ext>
            </a:extLst>
          </a:blip>
          <a:srcRect/>
          <a:stretch>
            <a:fillRect/>
          </a:stretch>
        </p:blipFill>
        <p:spPr>
          <a:xfrm>
            <a:off x="7927308" y="5528425"/>
            <a:ext cx="1614912" cy="387577"/>
          </a:xfrm>
          <a:prstGeom prst="rect">
            <a:avLst/>
          </a:prstGeom>
          <a:noFill/>
          <a:ln cap="flat">
            <a:noFill/>
          </a:ln>
        </p:spPr>
      </p:pic>
    </p:spTree>
    <p:extLst>
      <p:ext uri="{BB962C8B-B14F-4D97-AF65-F5344CB8AC3E}">
        <p14:creationId xmlns:p14="http://schemas.microsoft.com/office/powerpoint/2010/main" val="1660106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325735-286C-62AA-64D6-C1AF1A28133B}"/>
              </a:ext>
            </a:extLst>
          </p:cNvPr>
          <p:cNvSpPr txBox="1"/>
          <p:nvPr/>
        </p:nvSpPr>
        <p:spPr>
          <a:xfrm>
            <a:off x="627020" y="462821"/>
            <a:ext cx="8284544" cy="580993"/>
          </a:xfrm>
          <a:prstGeom prst="rect">
            <a:avLst/>
          </a:prstGeom>
          <a:noFill/>
        </p:spPr>
        <p:txBody>
          <a:bodyPr wrap="square">
            <a:spAutoFit/>
          </a:bodyPr>
          <a:lstStyle/>
          <a:p>
            <a:pPr>
              <a:lnSpc>
                <a:spcPct val="107000"/>
              </a:lnSpc>
              <a:spcAft>
                <a:spcPts val="800"/>
              </a:spcAft>
            </a:pPr>
            <a:r>
              <a:rPr lang="en-US" sz="3200" b="1" kern="100">
                <a:solidFill>
                  <a:srgbClr val="E15637"/>
                </a:solidFill>
                <a:effectLst/>
                <a:latin typeface="Overpass Black" pitchFamily="2" charset="77"/>
                <a:ea typeface="Aptos" panose="020B0004020202020204" pitchFamily="34" charset="0"/>
                <a:cs typeface="Arial" panose="020B0604020202020204" pitchFamily="34" charset="0"/>
              </a:rPr>
              <a:t>Climate Action Advisors</a:t>
            </a:r>
          </a:p>
        </p:txBody>
      </p:sp>
      <p:sp>
        <p:nvSpPr>
          <p:cNvPr id="3" name="TextBox 2">
            <a:extLst>
              <a:ext uri="{FF2B5EF4-FFF2-40B4-BE49-F238E27FC236}">
                <a16:creationId xmlns:a16="http://schemas.microsoft.com/office/drawing/2014/main" id="{5689A8C0-474F-E63D-5CD2-976A398C4410}"/>
              </a:ext>
            </a:extLst>
          </p:cNvPr>
          <p:cNvSpPr txBox="1"/>
          <p:nvPr/>
        </p:nvSpPr>
        <p:spPr>
          <a:xfrm>
            <a:off x="627020" y="1192003"/>
            <a:ext cx="6549440" cy="2862322"/>
          </a:xfrm>
          <a:prstGeom prst="rect">
            <a:avLst/>
          </a:prstGeom>
          <a:noFill/>
        </p:spPr>
        <p:txBody>
          <a:bodyPr wrap="square" lIns="91440" tIns="45720" rIns="91440" bIns="45720" anchor="t">
            <a:spAutoFit/>
          </a:bodyPr>
          <a:lstStyle/>
          <a:p>
            <a:pPr marL="267970" indent="-267970">
              <a:lnSpc>
                <a:spcPct val="150000"/>
              </a:lnSpc>
              <a:spcAft>
                <a:spcPts val="800"/>
              </a:spcAft>
              <a:buFont typeface="Arial" panose="020B0604020202020204" pitchFamily="34" charset="0"/>
              <a:buChar char="•"/>
            </a:pPr>
            <a:r>
              <a:rPr lang="en-US" sz="1600" kern="100">
                <a:latin typeface="Overpass Medium" pitchFamily="2" charset="77"/>
                <a:ea typeface="Aptos" panose="020B0004020202020204" pitchFamily="34" charset="0"/>
                <a:cs typeface="Arial" panose="020B0604020202020204" pitchFamily="34" charset="0"/>
              </a:rPr>
              <a:t>A n</a:t>
            </a:r>
            <a:r>
              <a:rPr lang="en-US" sz="1600" kern="100">
                <a:effectLst/>
                <a:latin typeface="Overpass Medium" pitchFamily="2" charset="77"/>
                <a:ea typeface="Aptos" panose="020B0004020202020204" pitchFamily="34" charset="0"/>
                <a:cs typeface="Arial" panose="020B0604020202020204" pitchFamily="34" charset="0"/>
              </a:rPr>
              <a:t>etwork of free, independent experts working to accelerate schools, colleges and nurseries on their journey to become zero carbon – further, faster.</a:t>
            </a:r>
            <a:endParaRPr lang="en-US"/>
          </a:p>
          <a:p>
            <a:pPr marL="267970" indent="-267970">
              <a:lnSpc>
                <a:spcPct val="150000"/>
              </a:lnSpc>
              <a:spcAft>
                <a:spcPts val="800"/>
              </a:spcAft>
              <a:buFont typeface="Arial" panose="020B0604020202020204" pitchFamily="34" charset="0"/>
              <a:buChar char="•"/>
            </a:pPr>
            <a:r>
              <a:rPr lang="en-US" sz="1600" kern="100">
                <a:effectLst/>
                <a:latin typeface="Overpass Medium" pitchFamily="2" charset="77"/>
                <a:ea typeface="Aptos" panose="020B0004020202020204" pitchFamily="34" charset="0"/>
                <a:cs typeface="Arial" panose="020B0604020202020204" pitchFamily="34" charset="0"/>
              </a:rPr>
              <a:t>Support schools to understand their carbon impact, make effective plans, </a:t>
            </a:r>
            <a:r>
              <a:rPr lang="en-US" sz="1600" kern="100">
                <a:latin typeface="Overpass Medium" pitchFamily="2" charset="77"/>
                <a:cs typeface="Arial" panose="020B0604020202020204" pitchFamily="34" charset="0"/>
              </a:rPr>
              <a:t>and find funding and resources.</a:t>
            </a:r>
          </a:p>
          <a:p>
            <a:pPr>
              <a:lnSpc>
                <a:spcPct val="150000"/>
              </a:lnSpc>
              <a:spcAft>
                <a:spcPts val="800"/>
              </a:spcAft>
            </a:pPr>
            <a:endParaRPr lang="en-US" sz="1600" kern="100">
              <a:latin typeface="Overpass Medium" pitchFamily="2" charset="77"/>
              <a:cs typeface="Arial" panose="020B0604020202020204" pitchFamily="34" charset="0"/>
            </a:endParaRPr>
          </a:p>
          <a:p>
            <a:pPr fontAlgn="base"/>
            <a:endParaRPr lang="en-GB" sz="1600">
              <a:latin typeface="Overpass Medium" panose="00000500000000000000" pitchFamily="50" charset="0"/>
              <a:ea typeface="Times New Roman" panose="02020603050405020304" pitchFamily="18" charset="0"/>
              <a:cs typeface="Segoe UI" panose="020B0502040204020203" pitchFamily="34" charset="0"/>
            </a:endParaRPr>
          </a:p>
        </p:txBody>
      </p:sp>
      <p:pic>
        <p:nvPicPr>
          <p:cNvPr id="4" name="Picture 3" descr="A group of women posing for a photo&#10;&#10;Description automatically generated">
            <a:extLst>
              <a:ext uri="{FF2B5EF4-FFF2-40B4-BE49-F238E27FC236}">
                <a16:creationId xmlns:a16="http://schemas.microsoft.com/office/drawing/2014/main" id="{75FF0B8D-0ADF-1720-C273-A198C63588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3860" y="3635298"/>
            <a:ext cx="5207223" cy="2929063"/>
          </a:xfrm>
          <a:prstGeom prst="rect">
            <a:avLst/>
          </a:prstGeom>
        </p:spPr>
      </p:pic>
      <p:pic>
        <p:nvPicPr>
          <p:cNvPr id="5" name="Picture 4" descr="A black and yellow rectangle with black text&#10;&#10;Description automatically generated">
            <a:extLst>
              <a:ext uri="{FF2B5EF4-FFF2-40B4-BE49-F238E27FC236}">
                <a16:creationId xmlns:a16="http://schemas.microsoft.com/office/drawing/2014/main" id="{3E28FDDC-557E-3766-5D5B-CE3CFCAD28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pic>
        <p:nvPicPr>
          <p:cNvPr id="6" name="Picture 5" descr="Three Climate Action Advisors are smiling at the camera.">
            <a:extLst>
              <a:ext uri="{FF2B5EF4-FFF2-40B4-BE49-F238E27FC236}">
                <a16:creationId xmlns:a16="http://schemas.microsoft.com/office/drawing/2014/main" id="{2D3D73A4-365D-0E42-DF5D-472D624DFD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2831" y="3638148"/>
            <a:ext cx="5600700" cy="2905125"/>
          </a:xfrm>
          <a:prstGeom prst="rect">
            <a:avLst/>
          </a:prstGeom>
        </p:spPr>
      </p:pic>
      <p:sp>
        <p:nvSpPr>
          <p:cNvPr id="7" name="Speech Bubble: Rectangle 6">
            <a:extLst>
              <a:ext uri="{FF2B5EF4-FFF2-40B4-BE49-F238E27FC236}">
                <a16:creationId xmlns:a16="http://schemas.microsoft.com/office/drawing/2014/main" id="{64309EC0-AC03-B1AE-FD2E-07865DD65F57}"/>
              </a:ext>
            </a:extLst>
          </p:cNvPr>
          <p:cNvSpPr/>
          <p:nvPr/>
        </p:nvSpPr>
        <p:spPr>
          <a:xfrm>
            <a:off x="7081466" y="1559867"/>
            <a:ext cx="4503878" cy="1697313"/>
          </a:xfrm>
          <a:prstGeom prst="wedgeRectCallout">
            <a:avLst>
              <a:gd name="adj1" fmla="val 17416"/>
              <a:gd name="adj2" fmla="val 98500"/>
            </a:avLst>
          </a:prstGeom>
          <a:solidFill>
            <a:srgbClr val="F9E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5000"/>
              </a:lnSpc>
            </a:pPr>
            <a:endParaRPr lang="en-GB">
              <a:solidFill>
                <a:schemeClr val="tx1"/>
              </a:solidFill>
              <a:latin typeface="Overpass" panose="00000500000000000000" pitchFamily="50" charset="0"/>
            </a:endParaRPr>
          </a:p>
          <a:p>
            <a:pPr algn="ctr">
              <a:lnSpc>
                <a:spcPct val="125000"/>
              </a:lnSpc>
            </a:pPr>
            <a:r>
              <a:rPr lang="en-GB" b="1">
                <a:solidFill>
                  <a:schemeClr val="tx1"/>
                </a:solidFill>
                <a:latin typeface="Overpass" panose="00000500000000000000" pitchFamily="50" charset="0"/>
              </a:rPr>
              <a:t>“</a:t>
            </a:r>
            <a:r>
              <a:rPr lang="en-GB">
                <a:solidFill>
                  <a:schemeClr val="tx1"/>
                </a:solidFill>
                <a:latin typeface="Overpass" panose="00000500000000000000" pitchFamily="50" charset="0"/>
              </a:rPr>
              <a:t>Supporting you to meet the DfE Expectation that all schools have a </a:t>
            </a:r>
            <a:r>
              <a:rPr lang="en-GB" b="1">
                <a:solidFill>
                  <a:schemeClr val="tx1"/>
                </a:solidFill>
                <a:latin typeface="Overpass" panose="00000500000000000000" pitchFamily="50" charset="0"/>
              </a:rPr>
              <a:t>Climate Action Plan</a:t>
            </a:r>
            <a:br>
              <a:rPr lang="en-GB" b="1">
                <a:solidFill>
                  <a:schemeClr val="tx1"/>
                </a:solidFill>
                <a:latin typeface="Overpass" panose="00000500000000000000" pitchFamily="50" charset="0"/>
              </a:rPr>
            </a:br>
            <a:r>
              <a:rPr lang="en-GB">
                <a:solidFill>
                  <a:schemeClr val="tx1"/>
                </a:solidFill>
                <a:latin typeface="Overpass" panose="00000500000000000000" pitchFamily="50" charset="0"/>
              </a:rPr>
              <a:t>and </a:t>
            </a:r>
            <a:r>
              <a:rPr lang="en-GB" b="1">
                <a:solidFill>
                  <a:schemeClr val="tx1"/>
                </a:solidFill>
                <a:latin typeface="Overpass" panose="00000500000000000000" pitchFamily="50" charset="0"/>
              </a:rPr>
              <a:t>Sustainability Lead </a:t>
            </a:r>
            <a:r>
              <a:rPr lang="en-GB">
                <a:solidFill>
                  <a:schemeClr val="tx1"/>
                </a:solidFill>
                <a:latin typeface="Overpass" panose="00000500000000000000" pitchFamily="50" charset="0"/>
              </a:rPr>
              <a:t>in place by </a:t>
            </a:r>
            <a:r>
              <a:rPr lang="en-GB" b="1">
                <a:solidFill>
                  <a:schemeClr val="tx1"/>
                </a:solidFill>
                <a:latin typeface="Overpass" panose="00000500000000000000" pitchFamily="50" charset="0"/>
              </a:rPr>
              <a:t>2025”</a:t>
            </a:r>
          </a:p>
          <a:p>
            <a:pPr algn="ctr">
              <a:lnSpc>
                <a:spcPct val="125000"/>
              </a:lnSpc>
            </a:pPr>
            <a:endParaRPr lang="en-GB"/>
          </a:p>
        </p:txBody>
      </p:sp>
    </p:spTree>
    <p:extLst>
      <p:ext uri="{BB962C8B-B14F-4D97-AF65-F5344CB8AC3E}">
        <p14:creationId xmlns:p14="http://schemas.microsoft.com/office/powerpoint/2010/main" val="1495449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a:extLst>
              <a:ext uri="{FF2B5EF4-FFF2-40B4-BE49-F238E27FC236}">
                <a16:creationId xmlns:a16="http://schemas.microsoft.com/office/drawing/2014/main" id="{EE22DCA6-0038-1D23-F673-89B29DCFBAA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9805018" y="4237460"/>
            <a:ext cx="1942932" cy="1825894"/>
          </a:xfrm>
          <a:prstGeom prst="rect">
            <a:avLst/>
          </a:prstGeom>
          <a:ln>
            <a:noFill/>
          </a:ln>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8B86470-E677-BAD2-3784-9EFFE03AD117}"/>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6338"/>
          <a:stretch/>
        </p:blipFill>
        <p:spPr bwMode="auto">
          <a:xfrm>
            <a:off x="2650248" y="4264454"/>
            <a:ext cx="1932146" cy="1919704"/>
          </a:xfrm>
          <a:prstGeom prst="rect">
            <a:avLst/>
          </a:prstGeom>
          <a:ln>
            <a:noFill/>
          </a:ln>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7F348C0-B316-238B-1C00-D34DA9B2AA1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985289" y="4266048"/>
            <a:ext cx="2189442" cy="1905260"/>
          </a:xfrm>
          <a:prstGeom prst="rect">
            <a:avLst/>
          </a:prstGeom>
          <a:ln>
            <a:noFill/>
          </a:ln>
          <a:extLst>
            <a:ext uri="{909E8E84-426E-40DD-AFC4-6F175D3DCCD1}">
              <a14:hiddenFill xmlns:a14="http://schemas.microsoft.com/office/drawing/2010/main">
                <a:solidFill>
                  <a:srgbClr val="FFFFFF"/>
                </a:solidFill>
              </a14:hiddenFill>
            </a:ext>
          </a:extLst>
        </p:spPr>
      </p:pic>
      <p:pic>
        <p:nvPicPr>
          <p:cNvPr id="124" name="Picture 8">
            <a:extLst>
              <a:ext uri="{FF2B5EF4-FFF2-40B4-BE49-F238E27FC236}">
                <a16:creationId xmlns:a16="http://schemas.microsoft.com/office/drawing/2014/main" id="{FA80AA9C-9970-AC68-1BCA-E98E0648624D}"/>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b="-103"/>
          <a:stretch/>
        </p:blipFill>
        <p:spPr bwMode="auto">
          <a:xfrm>
            <a:off x="7501273" y="4249552"/>
            <a:ext cx="1920834" cy="1859080"/>
          </a:xfrm>
          <a:prstGeom prst="rect">
            <a:avLst/>
          </a:prstGeom>
          <a:ln>
            <a:noFill/>
          </a:ln>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2A9BCB6A-6F52-4169-7D21-02BFA459143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r="-432" b="-3352"/>
          <a:stretch/>
        </p:blipFill>
        <p:spPr>
          <a:xfrm>
            <a:off x="4978200" y="1675163"/>
            <a:ext cx="2201019" cy="2048243"/>
          </a:xfrm>
          <a:prstGeom prst="rect">
            <a:avLst/>
          </a:prstGeom>
          <a:ln>
            <a:noFill/>
          </a:ln>
        </p:spPr>
      </p:pic>
      <p:pic>
        <p:nvPicPr>
          <p:cNvPr id="121" name="Picture 120">
            <a:extLst>
              <a:ext uri="{FF2B5EF4-FFF2-40B4-BE49-F238E27FC236}">
                <a16:creationId xmlns:a16="http://schemas.microsoft.com/office/drawing/2014/main" id="{612D3FCD-8B24-16F4-2A77-E178F264FB3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14249" y="1685806"/>
            <a:ext cx="1930092" cy="1938937"/>
          </a:xfrm>
          <a:prstGeom prst="rect">
            <a:avLst/>
          </a:prstGeom>
          <a:ln>
            <a:noFill/>
          </a:ln>
        </p:spPr>
      </p:pic>
      <p:sp>
        <p:nvSpPr>
          <p:cNvPr id="98" name="Rectangle 97">
            <a:extLst>
              <a:ext uri="{FF2B5EF4-FFF2-40B4-BE49-F238E27FC236}">
                <a16:creationId xmlns:a16="http://schemas.microsoft.com/office/drawing/2014/main" id="{6B0AC366-DEB4-47F3-0A66-68EC1E02B530}"/>
              </a:ext>
            </a:extLst>
          </p:cNvPr>
          <p:cNvSpPr/>
          <p:nvPr/>
        </p:nvSpPr>
        <p:spPr>
          <a:xfrm>
            <a:off x="9788215" y="3475756"/>
            <a:ext cx="1951912"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CA6EA3C9-0711-C6FB-E7C1-B539FBE5B164}"/>
              </a:ext>
            </a:extLst>
          </p:cNvPr>
          <p:cNvSpPr/>
          <p:nvPr/>
        </p:nvSpPr>
        <p:spPr>
          <a:xfrm>
            <a:off x="306929" y="3459810"/>
            <a:ext cx="1951912" cy="58477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3A6D48F-A03E-4181-04AD-257000EA59DF}"/>
              </a:ext>
            </a:extLst>
          </p:cNvPr>
          <p:cNvSpPr txBox="1"/>
          <p:nvPr/>
        </p:nvSpPr>
        <p:spPr>
          <a:xfrm>
            <a:off x="291281" y="3496079"/>
            <a:ext cx="1936264" cy="523220"/>
          </a:xfrm>
          <a:prstGeom prst="rect">
            <a:avLst/>
          </a:prstGeom>
          <a:noFill/>
          <a:ln>
            <a:noFill/>
          </a:ln>
        </p:spPr>
        <p:txBody>
          <a:bodyPr wrap="square">
            <a:spAutoFit/>
          </a:bodyPr>
          <a:lstStyle/>
          <a:p>
            <a:pPr algn="ctr"/>
            <a:r>
              <a:rPr lang="en-GB" sz="1400">
                <a:latin typeface="Overpass" panose="00000500000000000000" pitchFamily="50" charset="0"/>
              </a:rPr>
              <a:t>1:1 Advice, Support and Signposting</a:t>
            </a:r>
          </a:p>
        </p:txBody>
      </p:sp>
      <p:sp>
        <p:nvSpPr>
          <p:cNvPr id="87" name="Rectangle 86">
            <a:extLst>
              <a:ext uri="{FF2B5EF4-FFF2-40B4-BE49-F238E27FC236}">
                <a16:creationId xmlns:a16="http://schemas.microsoft.com/office/drawing/2014/main" id="{3FC9C594-3D83-C301-9E5E-DFFE6E31344C}"/>
              </a:ext>
            </a:extLst>
          </p:cNvPr>
          <p:cNvSpPr/>
          <p:nvPr/>
        </p:nvSpPr>
        <p:spPr>
          <a:xfrm>
            <a:off x="2647358" y="3459810"/>
            <a:ext cx="1951912" cy="5847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87">
            <a:extLst>
              <a:ext uri="{FF2B5EF4-FFF2-40B4-BE49-F238E27FC236}">
                <a16:creationId xmlns:a16="http://schemas.microsoft.com/office/drawing/2014/main" id="{26D5976D-A774-3659-73EF-5D64801C61B6}"/>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656883" y="1659218"/>
            <a:ext cx="1926739" cy="1800592"/>
          </a:xfrm>
          <a:prstGeom prst="rect">
            <a:avLst/>
          </a:prstGeom>
          <a:ln>
            <a:noFill/>
          </a:ln>
        </p:spPr>
      </p:pic>
      <p:sp>
        <p:nvSpPr>
          <p:cNvPr id="89" name="TextBox 88">
            <a:extLst>
              <a:ext uri="{FF2B5EF4-FFF2-40B4-BE49-F238E27FC236}">
                <a16:creationId xmlns:a16="http://schemas.microsoft.com/office/drawing/2014/main" id="{5A7208D2-DDD8-1FAD-6C1F-A9D4DB7C3363}"/>
              </a:ext>
            </a:extLst>
          </p:cNvPr>
          <p:cNvSpPr txBox="1"/>
          <p:nvPr/>
        </p:nvSpPr>
        <p:spPr>
          <a:xfrm>
            <a:off x="2655182" y="3477092"/>
            <a:ext cx="1936264" cy="523220"/>
          </a:xfrm>
          <a:prstGeom prst="rect">
            <a:avLst/>
          </a:prstGeom>
          <a:noFill/>
          <a:ln>
            <a:noFill/>
          </a:ln>
        </p:spPr>
        <p:txBody>
          <a:bodyPr wrap="square">
            <a:spAutoFit/>
          </a:bodyPr>
          <a:lstStyle/>
          <a:p>
            <a:pPr algn="ctr"/>
            <a:r>
              <a:rPr lang="en-GB" sz="1400">
                <a:latin typeface="Overpass" panose="00000500000000000000" pitchFamily="50" charset="0"/>
              </a:rPr>
              <a:t>Remote or </a:t>
            </a:r>
            <a:br>
              <a:rPr lang="en-GB" sz="1400">
                <a:latin typeface="Overpass" panose="00000500000000000000" pitchFamily="50" charset="0"/>
              </a:rPr>
            </a:br>
            <a:r>
              <a:rPr lang="en-GB" sz="1400">
                <a:latin typeface="Overpass" panose="00000500000000000000" pitchFamily="50" charset="0"/>
              </a:rPr>
              <a:t>In-Person Audit</a:t>
            </a:r>
          </a:p>
        </p:txBody>
      </p:sp>
      <p:sp>
        <p:nvSpPr>
          <p:cNvPr id="90" name="Rectangle 89">
            <a:extLst>
              <a:ext uri="{FF2B5EF4-FFF2-40B4-BE49-F238E27FC236}">
                <a16:creationId xmlns:a16="http://schemas.microsoft.com/office/drawing/2014/main" id="{04E5082D-C019-5F11-90E0-F724FCCBE689}"/>
              </a:ext>
            </a:extLst>
          </p:cNvPr>
          <p:cNvSpPr/>
          <p:nvPr/>
        </p:nvSpPr>
        <p:spPr>
          <a:xfrm>
            <a:off x="7501273" y="3486398"/>
            <a:ext cx="1951912"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EE067CC3-8CB1-DB17-491D-830050A4AA0E}"/>
              </a:ext>
            </a:extLst>
          </p:cNvPr>
          <p:cNvSpPr/>
          <p:nvPr/>
        </p:nvSpPr>
        <p:spPr>
          <a:xfrm>
            <a:off x="4968893" y="3459810"/>
            <a:ext cx="2205837"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69389CCA-E137-CD4A-0C7B-87F2C1E5FD1E}"/>
              </a:ext>
            </a:extLst>
          </p:cNvPr>
          <p:cNvSpPr txBox="1"/>
          <p:nvPr/>
        </p:nvSpPr>
        <p:spPr>
          <a:xfrm>
            <a:off x="4921266" y="3458511"/>
            <a:ext cx="2258012" cy="523220"/>
          </a:xfrm>
          <a:prstGeom prst="rect">
            <a:avLst/>
          </a:prstGeom>
          <a:noFill/>
          <a:ln>
            <a:noFill/>
          </a:ln>
        </p:spPr>
        <p:txBody>
          <a:bodyPr wrap="square">
            <a:spAutoFit/>
          </a:bodyPr>
          <a:lstStyle/>
          <a:p>
            <a:pPr algn="ctr"/>
            <a:r>
              <a:rPr lang="en-GB" sz="1400">
                <a:latin typeface="Overpass" panose="00000500000000000000" pitchFamily="50" charset="0"/>
              </a:rPr>
              <a:t>Sustainability Report with Suggested Actions</a:t>
            </a:r>
          </a:p>
        </p:txBody>
      </p:sp>
      <p:sp>
        <p:nvSpPr>
          <p:cNvPr id="97" name="TextBox 96">
            <a:extLst>
              <a:ext uri="{FF2B5EF4-FFF2-40B4-BE49-F238E27FC236}">
                <a16:creationId xmlns:a16="http://schemas.microsoft.com/office/drawing/2014/main" id="{80C2FCF1-9076-A83D-9976-94596CCD4513}"/>
              </a:ext>
            </a:extLst>
          </p:cNvPr>
          <p:cNvSpPr txBox="1"/>
          <p:nvPr/>
        </p:nvSpPr>
        <p:spPr>
          <a:xfrm>
            <a:off x="9761355" y="3493283"/>
            <a:ext cx="2055877" cy="523220"/>
          </a:xfrm>
          <a:prstGeom prst="rect">
            <a:avLst/>
          </a:prstGeom>
          <a:noFill/>
          <a:ln>
            <a:noFill/>
          </a:ln>
        </p:spPr>
        <p:txBody>
          <a:bodyPr wrap="square">
            <a:spAutoFit/>
          </a:bodyPr>
          <a:lstStyle/>
          <a:p>
            <a:pPr algn="ctr"/>
            <a:r>
              <a:rPr lang="en-GB" sz="1400">
                <a:latin typeface="Overpass" panose="00000500000000000000" pitchFamily="50" charset="0"/>
              </a:rPr>
              <a:t>DfE aligned </a:t>
            </a:r>
            <a:br>
              <a:rPr lang="en-GB" sz="1400">
                <a:latin typeface="Overpass" panose="00000500000000000000" pitchFamily="50" charset="0"/>
              </a:rPr>
            </a:br>
            <a:r>
              <a:rPr lang="en-GB" sz="1400">
                <a:latin typeface="Overpass" panose="00000500000000000000" pitchFamily="50" charset="0"/>
              </a:rPr>
              <a:t>Climate Action Plan</a:t>
            </a:r>
          </a:p>
        </p:txBody>
      </p:sp>
      <p:sp>
        <p:nvSpPr>
          <p:cNvPr id="99" name="Rectangle 98">
            <a:extLst>
              <a:ext uri="{FF2B5EF4-FFF2-40B4-BE49-F238E27FC236}">
                <a16:creationId xmlns:a16="http://schemas.microsoft.com/office/drawing/2014/main" id="{34A7A480-D3AA-4090-2E4D-DCB9D03CAA6B}"/>
              </a:ext>
            </a:extLst>
          </p:cNvPr>
          <p:cNvSpPr/>
          <p:nvPr/>
        </p:nvSpPr>
        <p:spPr>
          <a:xfrm>
            <a:off x="306929" y="6050144"/>
            <a:ext cx="1951912"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extLst>
              <a:ext uri="{FF2B5EF4-FFF2-40B4-BE49-F238E27FC236}">
                <a16:creationId xmlns:a16="http://schemas.microsoft.com/office/drawing/2014/main" id="{BBE8F240-5C17-5323-685B-F1EE82323A78}"/>
              </a:ext>
            </a:extLst>
          </p:cNvPr>
          <p:cNvSpPr txBox="1"/>
          <p:nvPr/>
        </p:nvSpPr>
        <p:spPr>
          <a:xfrm>
            <a:off x="323679" y="6118756"/>
            <a:ext cx="1936264" cy="523220"/>
          </a:xfrm>
          <a:prstGeom prst="rect">
            <a:avLst/>
          </a:prstGeom>
          <a:noFill/>
          <a:ln>
            <a:noFill/>
          </a:ln>
        </p:spPr>
        <p:txBody>
          <a:bodyPr wrap="square">
            <a:spAutoFit/>
          </a:bodyPr>
          <a:lstStyle/>
          <a:p>
            <a:pPr algn="ctr"/>
            <a:r>
              <a:rPr lang="en-GB" sz="1400">
                <a:latin typeface="Overpass" panose="00000500000000000000" pitchFamily="50" charset="0"/>
              </a:rPr>
              <a:t>Funding, Grants </a:t>
            </a:r>
            <a:br>
              <a:rPr lang="en-GB" sz="1400">
                <a:latin typeface="Overpass" panose="00000500000000000000" pitchFamily="50" charset="0"/>
              </a:rPr>
            </a:br>
            <a:r>
              <a:rPr lang="en-GB" sz="1400">
                <a:latin typeface="Overpass" panose="00000500000000000000" pitchFamily="50" charset="0"/>
              </a:rPr>
              <a:t>and Competitions</a:t>
            </a:r>
          </a:p>
        </p:txBody>
      </p:sp>
      <p:sp>
        <p:nvSpPr>
          <p:cNvPr id="102" name="Rectangle 101">
            <a:extLst>
              <a:ext uri="{FF2B5EF4-FFF2-40B4-BE49-F238E27FC236}">
                <a16:creationId xmlns:a16="http://schemas.microsoft.com/office/drawing/2014/main" id="{69FC0FC6-D228-63C4-700B-4418147DEA76}"/>
              </a:ext>
            </a:extLst>
          </p:cNvPr>
          <p:cNvSpPr/>
          <p:nvPr/>
        </p:nvSpPr>
        <p:spPr>
          <a:xfrm>
            <a:off x="2647358" y="6063353"/>
            <a:ext cx="1951912"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8E408EA7-1A8C-969E-7514-9D0618FDE33F}"/>
              </a:ext>
            </a:extLst>
          </p:cNvPr>
          <p:cNvSpPr txBox="1"/>
          <p:nvPr/>
        </p:nvSpPr>
        <p:spPr>
          <a:xfrm>
            <a:off x="2663272" y="6091928"/>
            <a:ext cx="1936264" cy="523220"/>
          </a:xfrm>
          <a:prstGeom prst="rect">
            <a:avLst/>
          </a:prstGeom>
          <a:solidFill>
            <a:schemeClr val="bg1"/>
          </a:solidFill>
          <a:ln>
            <a:noFill/>
          </a:ln>
        </p:spPr>
        <p:txBody>
          <a:bodyPr wrap="square">
            <a:spAutoFit/>
          </a:bodyPr>
          <a:lstStyle/>
          <a:p>
            <a:pPr algn="ctr"/>
            <a:r>
              <a:rPr lang="en-GB" sz="1400">
                <a:latin typeface="Overpass" panose="00000500000000000000" pitchFamily="50" charset="0"/>
              </a:rPr>
              <a:t>Curriculum-Linked Resources</a:t>
            </a:r>
          </a:p>
        </p:txBody>
      </p:sp>
      <p:sp>
        <p:nvSpPr>
          <p:cNvPr id="105" name="Rectangle 104">
            <a:extLst>
              <a:ext uri="{FF2B5EF4-FFF2-40B4-BE49-F238E27FC236}">
                <a16:creationId xmlns:a16="http://schemas.microsoft.com/office/drawing/2014/main" id="{D370E33C-7EC6-6AFB-8CF1-5341013DA882}"/>
              </a:ext>
            </a:extLst>
          </p:cNvPr>
          <p:cNvSpPr/>
          <p:nvPr/>
        </p:nvSpPr>
        <p:spPr>
          <a:xfrm>
            <a:off x="7491966" y="6050144"/>
            <a:ext cx="1951912"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A7FD0272-4ECC-AB78-3391-173A43A0C63F}"/>
              </a:ext>
            </a:extLst>
          </p:cNvPr>
          <p:cNvSpPr txBox="1"/>
          <p:nvPr/>
        </p:nvSpPr>
        <p:spPr>
          <a:xfrm>
            <a:off x="7491965" y="6063353"/>
            <a:ext cx="1936264" cy="523220"/>
          </a:xfrm>
          <a:prstGeom prst="rect">
            <a:avLst/>
          </a:prstGeom>
          <a:noFill/>
          <a:ln>
            <a:noFill/>
          </a:ln>
        </p:spPr>
        <p:txBody>
          <a:bodyPr wrap="square">
            <a:spAutoFit/>
          </a:bodyPr>
          <a:lstStyle/>
          <a:p>
            <a:pPr algn="ctr"/>
            <a:r>
              <a:rPr lang="en-GB" sz="1400">
                <a:latin typeface="Overpass" panose="00000500000000000000" pitchFamily="50" charset="0"/>
              </a:rPr>
              <a:t>Accreditation Schemes</a:t>
            </a:r>
          </a:p>
        </p:txBody>
      </p:sp>
      <p:sp>
        <p:nvSpPr>
          <p:cNvPr id="114" name="TextBox 113">
            <a:extLst>
              <a:ext uri="{FF2B5EF4-FFF2-40B4-BE49-F238E27FC236}">
                <a16:creationId xmlns:a16="http://schemas.microsoft.com/office/drawing/2014/main" id="{1358CEEB-EBA4-D153-7066-A24991EC08C3}"/>
              </a:ext>
            </a:extLst>
          </p:cNvPr>
          <p:cNvSpPr txBox="1"/>
          <p:nvPr/>
        </p:nvSpPr>
        <p:spPr>
          <a:xfrm>
            <a:off x="7512354" y="3506533"/>
            <a:ext cx="1872992" cy="523220"/>
          </a:xfrm>
          <a:prstGeom prst="rect">
            <a:avLst/>
          </a:prstGeom>
          <a:noFill/>
          <a:ln>
            <a:noFill/>
          </a:ln>
        </p:spPr>
        <p:txBody>
          <a:bodyPr wrap="square">
            <a:spAutoFit/>
          </a:bodyPr>
          <a:lstStyle/>
          <a:p>
            <a:pPr algn="ctr"/>
            <a:r>
              <a:rPr lang="en-GB" sz="1400">
                <a:latin typeface="Overpass" panose="00000500000000000000" pitchFamily="50" charset="0"/>
              </a:rPr>
              <a:t>Carbon Footprint Calculation</a:t>
            </a:r>
          </a:p>
        </p:txBody>
      </p:sp>
      <p:grpSp>
        <p:nvGrpSpPr>
          <p:cNvPr id="118" name="Group 117">
            <a:extLst>
              <a:ext uri="{FF2B5EF4-FFF2-40B4-BE49-F238E27FC236}">
                <a16:creationId xmlns:a16="http://schemas.microsoft.com/office/drawing/2014/main" id="{285D7ACC-9938-FDE9-961C-5F04BD158C80}"/>
              </a:ext>
            </a:extLst>
          </p:cNvPr>
          <p:cNvGrpSpPr/>
          <p:nvPr/>
        </p:nvGrpSpPr>
        <p:grpSpPr>
          <a:xfrm>
            <a:off x="9780391" y="6043539"/>
            <a:ext cx="1967560" cy="584775"/>
            <a:chOff x="9714175" y="6000398"/>
            <a:chExt cx="1967560" cy="584775"/>
          </a:xfrm>
          <a:solidFill>
            <a:schemeClr val="bg1"/>
          </a:solidFill>
        </p:grpSpPr>
        <p:sp>
          <p:nvSpPr>
            <p:cNvPr id="111" name="Rectangle 110">
              <a:extLst>
                <a:ext uri="{FF2B5EF4-FFF2-40B4-BE49-F238E27FC236}">
                  <a16:creationId xmlns:a16="http://schemas.microsoft.com/office/drawing/2014/main" id="{32645B39-F467-68A3-20F1-478F048D85B0}"/>
                </a:ext>
              </a:extLst>
            </p:cNvPr>
            <p:cNvSpPr/>
            <p:nvPr/>
          </p:nvSpPr>
          <p:spPr>
            <a:xfrm>
              <a:off x="9729823" y="6000398"/>
              <a:ext cx="1951912" cy="5847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extLst>
                <a:ext uri="{FF2B5EF4-FFF2-40B4-BE49-F238E27FC236}">
                  <a16:creationId xmlns:a16="http://schemas.microsoft.com/office/drawing/2014/main" id="{F28E4DD2-29C7-42BC-42E7-223E985E4861}"/>
                </a:ext>
              </a:extLst>
            </p:cNvPr>
            <p:cNvSpPr txBox="1"/>
            <p:nvPr/>
          </p:nvSpPr>
          <p:spPr>
            <a:xfrm>
              <a:off x="9714175" y="6032657"/>
              <a:ext cx="1936264" cy="523220"/>
            </a:xfrm>
            <a:prstGeom prst="rect">
              <a:avLst/>
            </a:prstGeom>
            <a:grpFill/>
            <a:ln>
              <a:noFill/>
            </a:ln>
          </p:spPr>
          <p:txBody>
            <a:bodyPr wrap="square">
              <a:spAutoFit/>
            </a:bodyPr>
            <a:lstStyle/>
            <a:p>
              <a:pPr algn="ctr"/>
              <a:r>
                <a:rPr lang="en-GB" sz="1400">
                  <a:latin typeface="Overpass" panose="00000500000000000000" pitchFamily="50" charset="0"/>
                </a:rPr>
                <a:t>Local and National Initiatives</a:t>
              </a:r>
            </a:p>
          </p:txBody>
        </p:sp>
      </p:grpSp>
      <p:pic>
        <p:nvPicPr>
          <p:cNvPr id="2058" name="Picture 10">
            <a:extLst>
              <a:ext uri="{FF2B5EF4-FFF2-40B4-BE49-F238E27FC236}">
                <a16:creationId xmlns:a16="http://schemas.microsoft.com/office/drawing/2014/main" id="{8515FD9A-2FC0-8208-B269-C45865219307}"/>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b="-1"/>
          <a:stretch/>
        </p:blipFill>
        <p:spPr bwMode="auto">
          <a:xfrm>
            <a:off x="9779370" y="1685806"/>
            <a:ext cx="1960757" cy="1787312"/>
          </a:xfrm>
          <a:prstGeom prst="rect">
            <a:avLst/>
          </a:prstGeom>
          <a:ln>
            <a:noFill/>
          </a:ln>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806CF288-DBAB-DF31-4DAF-27A2CA74D5A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9711" y="1641186"/>
            <a:ext cx="1933756" cy="1831833"/>
          </a:xfrm>
          <a:prstGeom prst="rect">
            <a:avLst/>
          </a:prstGeom>
          <a:ln>
            <a:noFill/>
          </a:ln>
        </p:spPr>
      </p:pic>
      <p:pic>
        <p:nvPicPr>
          <p:cNvPr id="2066" name="Picture 18">
            <a:extLst>
              <a:ext uri="{FF2B5EF4-FFF2-40B4-BE49-F238E27FC236}">
                <a16:creationId xmlns:a16="http://schemas.microsoft.com/office/drawing/2014/main" id="{8E78EB8B-E93A-AE70-EF89-A5D09E21A124}"/>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319711" y="4262761"/>
            <a:ext cx="1944518" cy="1813801"/>
          </a:xfrm>
          <a:prstGeom prst="rect">
            <a:avLst/>
          </a:prstGeom>
          <a:ln>
            <a:noFill/>
          </a:ln>
          <a:extLst>
            <a:ext uri="{909E8E84-426E-40DD-AFC4-6F175D3DCCD1}">
              <a14:hiddenFill xmlns:a14="http://schemas.microsoft.com/office/drawing/2010/main">
                <a:solidFill>
                  <a:srgbClr val="FFFFFF"/>
                </a:solidFill>
              </a14:hiddenFill>
            </a:ext>
          </a:extLst>
        </p:spPr>
      </p:pic>
      <p:sp>
        <p:nvSpPr>
          <p:cNvPr id="127" name="Rectangle 126">
            <a:extLst>
              <a:ext uri="{FF2B5EF4-FFF2-40B4-BE49-F238E27FC236}">
                <a16:creationId xmlns:a16="http://schemas.microsoft.com/office/drawing/2014/main" id="{C9DE4493-CEDB-A777-0E51-64E9DDFE3418}"/>
              </a:ext>
            </a:extLst>
          </p:cNvPr>
          <p:cNvSpPr/>
          <p:nvPr/>
        </p:nvSpPr>
        <p:spPr>
          <a:xfrm>
            <a:off x="4963780" y="6050144"/>
            <a:ext cx="2210951"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extLst>
              <a:ext uri="{FF2B5EF4-FFF2-40B4-BE49-F238E27FC236}">
                <a16:creationId xmlns:a16="http://schemas.microsoft.com/office/drawing/2014/main" id="{F4E4036A-14BF-816C-98B6-EAA5B371296D}"/>
              </a:ext>
            </a:extLst>
          </p:cNvPr>
          <p:cNvSpPr txBox="1"/>
          <p:nvPr/>
        </p:nvSpPr>
        <p:spPr>
          <a:xfrm>
            <a:off x="4933322" y="6091928"/>
            <a:ext cx="2352511" cy="523220"/>
          </a:xfrm>
          <a:prstGeom prst="rect">
            <a:avLst/>
          </a:prstGeom>
          <a:noFill/>
          <a:ln>
            <a:noFill/>
          </a:ln>
        </p:spPr>
        <p:txBody>
          <a:bodyPr wrap="square">
            <a:spAutoFit/>
          </a:bodyPr>
          <a:lstStyle>
            <a:defPPr>
              <a:defRPr lang="en-US"/>
            </a:defPPr>
            <a:lvl1pPr algn="ctr">
              <a:defRPr sz="1400" b="1">
                <a:latin typeface="Overpass" panose="00000500000000000000" pitchFamily="50" charset="0"/>
              </a:defRPr>
            </a:lvl1pPr>
          </a:lstStyle>
          <a:p>
            <a:r>
              <a:rPr lang="en-GB" b="0"/>
              <a:t>Networking, Case Studies, Guides and Templates</a:t>
            </a:r>
          </a:p>
        </p:txBody>
      </p:sp>
      <p:sp>
        <p:nvSpPr>
          <p:cNvPr id="18" name="Title 1">
            <a:extLst>
              <a:ext uri="{FF2B5EF4-FFF2-40B4-BE49-F238E27FC236}">
                <a16:creationId xmlns:a16="http://schemas.microsoft.com/office/drawing/2014/main" id="{D9A007A6-32FE-41C1-F1E8-B88D964880EE}"/>
              </a:ext>
            </a:extLst>
          </p:cNvPr>
          <p:cNvSpPr txBox="1">
            <a:spLocks/>
          </p:cNvSpPr>
          <p:nvPr/>
        </p:nvSpPr>
        <p:spPr>
          <a:xfrm>
            <a:off x="306303" y="64956"/>
            <a:ext cx="9343794" cy="1133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E15637"/>
                </a:solidFill>
                <a:latin typeface="Overpass Black" panose="020B0604020202020204" charset="0"/>
                <a:ea typeface="Calibri"/>
                <a:cs typeface="Calibri"/>
              </a:rPr>
              <a:t>Climate Action Advisor support</a:t>
            </a:r>
            <a:endParaRPr lang="en-GB" sz="3200" b="1">
              <a:solidFill>
                <a:srgbClr val="E15637"/>
              </a:solidFill>
              <a:latin typeface="Overpass Black" panose="020B0604020202020204" charset="0"/>
              <a:ea typeface="Calibri"/>
              <a:cs typeface="Calibri"/>
            </a:endParaRPr>
          </a:p>
        </p:txBody>
      </p:sp>
      <p:pic>
        <p:nvPicPr>
          <p:cNvPr id="3" name="Picture 2" descr="A black and yellow rectangle with black text&#10;&#10;Description automatically generated">
            <a:extLst>
              <a:ext uri="{FF2B5EF4-FFF2-40B4-BE49-F238E27FC236}">
                <a16:creationId xmlns:a16="http://schemas.microsoft.com/office/drawing/2014/main" id="{C31E1482-B9C9-ED07-1A27-A04C52C3510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spTree>
    <p:extLst>
      <p:ext uri="{BB962C8B-B14F-4D97-AF65-F5344CB8AC3E}">
        <p14:creationId xmlns:p14="http://schemas.microsoft.com/office/powerpoint/2010/main" val="148251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0A7F255-6BDE-274D-6917-586E491EED51}"/>
              </a:ext>
            </a:extLst>
          </p:cNvPr>
          <p:cNvSpPr/>
          <p:nvPr/>
        </p:nvSpPr>
        <p:spPr>
          <a:xfrm>
            <a:off x="1658383" y="1398727"/>
            <a:ext cx="8455771" cy="4616233"/>
          </a:xfrm>
          <a:custGeom>
            <a:avLst/>
            <a:gdLst>
              <a:gd name="connsiteX0" fmla="*/ 0 w 8382000"/>
              <a:gd name="connsiteY0" fmla="*/ 373471 h 4174150"/>
              <a:gd name="connsiteX1" fmla="*/ 2705100 w 8382000"/>
              <a:gd name="connsiteY1" fmla="*/ 154396 h 4174150"/>
              <a:gd name="connsiteX2" fmla="*/ 5562600 w 8382000"/>
              <a:gd name="connsiteY2" fmla="*/ 21046 h 4174150"/>
              <a:gd name="connsiteX3" fmla="*/ 8258175 w 8382000"/>
              <a:gd name="connsiteY3" fmla="*/ 611596 h 4174150"/>
              <a:gd name="connsiteX4" fmla="*/ 7305675 w 8382000"/>
              <a:gd name="connsiteY4" fmla="*/ 2211796 h 4174150"/>
              <a:gd name="connsiteX5" fmla="*/ 4305300 w 8382000"/>
              <a:gd name="connsiteY5" fmla="*/ 2278471 h 4174150"/>
              <a:gd name="connsiteX6" fmla="*/ 923925 w 8382000"/>
              <a:gd name="connsiteY6" fmla="*/ 2278471 h 4174150"/>
              <a:gd name="connsiteX7" fmla="*/ 1181100 w 8382000"/>
              <a:gd name="connsiteY7" fmla="*/ 3973921 h 4174150"/>
              <a:gd name="connsiteX8" fmla="*/ 4857750 w 8382000"/>
              <a:gd name="connsiteY8" fmla="*/ 4145371 h 4174150"/>
              <a:gd name="connsiteX9" fmla="*/ 8382000 w 8382000"/>
              <a:gd name="connsiteY9" fmla="*/ 4012021 h 4174150"/>
              <a:gd name="connsiteX10" fmla="*/ 8382000 w 8382000"/>
              <a:gd name="connsiteY10" fmla="*/ 4012021 h 4174150"/>
              <a:gd name="connsiteX0" fmla="*/ 0 w 8382000"/>
              <a:gd name="connsiteY0" fmla="*/ 371682 h 4172361"/>
              <a:gd name="connsiteX1" fmla="*/ 2705100 w 8382000"/>
              <a:gd name="connsiteY1" fmla="*/ 152607 h 4172361"/>
              <a:gd name="connsiteX2" fmla="*/ 5562600 w 8382000"/>
              <a:gd name="connsiteY2" fmla="*/ 19257 h 4172361"/>
              <a:gd name="connsiteX3" fmla="*/ 8239125 w 8382000"/>
              <a:gd name="connsiteY3" fmla="*/ 581232 h 4172361"/>
              <a:gd name="connsiteX4" fmla="*/ 7305675 w 8382000"/>
              <a:gd name="connsiteY4" fmla="*/ 2210007 h 4172361"/>
              <a:gd name="connsiteX5" fmla="*/ 4305300 w 8382000"/>
              <a:gd name="connsiteY5" fmla="*/ 2276682 h 4172361"/>
              <a:gd name="connsiteX6" fmla="*/ 923925 w 8382000"/>
              <a:gd name="connsiteY6" fmla="*/ 2276682 h 4172361"/>
              <a:gd name="connsiteX7" fmla="*/ 1181100 w 8382000"/>
              <a:gd name="connsiteY7" fmla="*/ 3972132 h 4172361"/>
              <a:gd name="connsiteX8" fmla="*/ 4857750 w 8382000"/>
              <a:gd name="connsiteY8" fmla="*/ 4143582 h 4172361"/>
              <a:gd name="connsiteX9" fmla="*/ 8382000 w 8382000"/>
              <a:gd name="connsiteY9" fmla="*/ 4010232 h 4172361"/>
              <a:gd name="connsiteX10" fmla="*/ 8382000 w 8382000"/>
              <a:gd name="connsiteY10" fmla="*/ 4010232 h 4172361"/>
              <a:gd name="connsiteX0" fmla="*/ 0 w 8572423"/>
              <a:gd name="connsiteY0" fmla="*/ 371682 h 4172361"/>
              <a:gd name="connsiteX1" fmla="*/ 2705100 w 8572423"/>
              <a:gd name="connsiteY1" fmla="*/ 152607 h 4172361"/>
              <a:gd name="connsiteX2" fmla="*/ 5562600 w 8572423"/>
              <a:gd name="connsiteY2" fmla="*/ 19257 h 4172361"/>
              <a:gd name="connsiteX3" fmla="*/ 8239125 w 8572423"/>
              <a:gd name="connsiteY3" fmla="*/ 581232 h 4172361"/>
              <a:gd name="connsiteX4" fmla="*/ 8429625 w 8572423"/>
              <a:gd name="connsiteY4" fmla="*/ 1762332 h 4172361"/>
              <a:gd name="connsiteX5" fmla="*/ 7305675 w 8572423"/>
              <a:gd name="connsiteY5" fmla="*/ 2210007 h 4172361"/>
              <a:gd name="connsiteX6" fmla="*/ 4305300 w 8572423"/>
              <a:gd name="connsiteY6" fmla="*/ 2276682 h 4172361"/>
              <a:gd name="connsiteX7" fmla="*/ 923925 w 8572423"/>
              <a:gd name="connsiteY7" fmla="*/ 2276682 h 4172361"/>
              <a:gd name="connsiteX8" fmla="*/ 1181100 w 8572423"/>
              <a:gd name="connsiteY8" fmla="*/ 3972132 h 4172361"/>
              <a:gd name="connsiteX9" fmla="*/ 4857750 w 8572423"/>
              <a:gd name="connsiteY9" fmla="*/ 4143582 h 4172361"/>
              <a:gd name="connsiteX10" fmla="*/ 8382000 w 8572423"/>
              <a:gd name="connsiteY10" fmla="*/ 4010232 h 4172361"/>
              <a:gd name="connsiteX11" fmla="*/ 8382000 w 8572423"/>
              <a:gd name="connsiteY11" fmla="*/ 4010232 h 4172361"/>
              <a:gd name="connsiteX0" fmla="*/ 0 w 8572423"/>
              <a:gd name="connsiteY0" fmla="*/ 371682 h 4172361"/>
              <a:gd name="connsiteX1" fmla="*/ 2705100 w 8572423"/>
              <a:gd name="connsiteY1" fmla="*/ 152607 h 4172361"/>
              <a:gd name="connsiteX2" fmla="*/ 5562600 w 8572423"/>
              <a:gd name="connsiteY2" fmla="*/ 19257 h 4172361"/>
              <a:gd name="connsiteX3" fmla="*/ 8239125 w 8572423"/>
              <a:gd name="connsiteY3" fmla="*/ 581232 h 4172361"/>
              <a:gd name="connsiteX4" fmla="*/ 8429625 w 8572423"/>
              <a:gd name="connsiteY4" fmla="*/ 1762332 h 4172361"/>
              <a:gd name="connsiteX5" fmla="*/ 7305675 w 8572423"/>
              <a:gd name="connsiteY5" fmla="*/ 2210007 h 4172361"/>
              <a:gd name="connsiteX6" fmla="*/ 4305300 w 8572423"/>
              <a:gd name="connsiteY6" fmla="*/ 2276682 h 4172361"/>
              <a:gd name="connsiteX7" fmla="*/ 923925 w 8572423"/>
              <a:gd name="connsiteY7" fmla="*/ 2276682 h 4172361"/>
              <a:gd name="connsiteX8" fmla="*/ 1181100 w 8572423"/>
              <a:gd name="connsiteY8" fmla="*/ 3972132 h 4172361"/>
              <a:gd name="connsiteX9" fmla="*/ 4857750 w 8572423"/>
              <a:gd name="connsiteY9" fmla="*/ 4143582 h 4172361"/>
              <a:gd name="connsiteX10" fmla="*/ 8382000 w 8572423"/>
              <a:gd name="connsiteY10" fmla="*/ 4010232 h 4172361"/>
              <a:gd name="connsiteX11" fmla="*/ 7905750 w 8572423"/>
              <a:gd name="connsiteY11" fmla="*/ 4010232 h 4172361"/>
              <a:gd name="connsiteX0" fmla="*/ 0 w 8572423"/>
              <a:gd name="connsiteY0" fmla="*/ 371682 h 4169892"/>
              <a:gd name="connsiteX1" fmla="*/ 2705100 w 8572423"/>
              <a:gd name="connsiteY1" fmla="*/ 152607 h 4169892"/>
              <a:gd name="connsiteX2" fmla="*/ 5562600 w 8572423"/>
              <a:gd name="connsiteY2" fmla="*/ 19257 h 4169892"/>
              <a:gd name="connsiteX3" fmla="*/ 8239125 w 8572423"/>
              <a:gd name="connsiteY3" fmla="*/ 581232 h 4169892"/>
              <a:gd name="connsiteX4" fmla="*/ 8429625 w 8572423"/>
              <a:gd name="connsiteY4" fmla="*/ 1762332 h 4169892"/>
              <a:gd name="connsiteX5" fmla="*/ 7305675 w 8572423"/>
              <a:gd name="connsiteY5" fmla="*/ 2210007 h 4169892"/>
              <a:gd name="connsiteX6" fmla="*/ 4305300 w 8572423"/>
              <a:gd name="connsiteY6" fmla="*/ 2276682 h 4169892"/>
              <a:gd name="connsiteX7" fmla="*/ 923925 w 8572423"/>
              <a:gd name="connsiteY7" fmla="*/ 2276682 h 4169892"/>
              <a:gd name="connsiteX8" fmla="*/ 1181100 w 8572423"/>
              <a:gd name="connsiteY8" fmla="*/ 3972132 h 4169892"/>
              <a:gd name="connsiteX9" fmla="*/ 4857750 w 8572423"/>
              <a:gd name="connsiteY9" fmla="*/ 4143582 h 4169892"/>
              <a:gd name="connsiteX10" fmla="*/ 7924800 w 8572423"/>
              <a:gd name="connsiteY10" fmla="*/ 4048332 h 4169892"/>
              <a:gd name="connsiteX11" fmla="*/ 7905750 w 8572423"/>
              <a:gd name="connsiteY11" fmla="*/ 4010232 h 4169892"/>
              <a:gd name="connsiteX0" fmla="*/ 162030 w 7972453"/>
              <a:gd name="connsiteY0" fmla="*/ 314532 h 4169892"/>
              <a:gd name="connsiteX1" fmla="*/ 2105130 w 7972453"/>
              <a:gd name="connsiteY1" fmla="*/ 152607 h 4169892"/>
              <a:gd name="connsiteX2" fmla="*/ 4962630 w 7972453"/>
              <a:gd name="connsiteY2" fmla="*/ 19257 h 4169892"/>
              <a:gd name="connsiteX3" fmla="*/ 7639155 w 7972453"/>
              <a:gd name="connsiteY3" fmla="*/ 581232 h 4169892"/>
              <a:gd name="connsiteX4" fmla="*/ 7829655 w 7972453"/>
              <a:gd name="connsiteY4" fmla="*/ 1762332 h 4169892"/>
              <a:gd name="connsiteX5" fmla="*/ 6705705 w 7972453"/>
              <a:gd name="connsiteY5" fmla="*/ 2210007 h 4169892"/>
              <a:gd name="connsiteX6" fmla="*/ 3705330 w 7972453"/>
              <a:gd name="connsiteY6" fmla="*/ 2276682 h 4169892"/>
              <a:gd name="connsiteX7" fmla="*/ 323955 w 7972453"/>
              <a:gd name="connsiteY7" fmla="*/ 2276682 h 4169892"/>
              <a:gd name="connsiteX8" fmla="*/ 581130 w 7972453"/>
              <a:gd name="connsiteY8" fmla="*/ 3972132 h 4169892"/>
              <a:gd name="connsiteX9" fmla="*/ 4257780 w 7972453"/>
              <a:gd name="connsiteY9" fmla="*/ 4143582 h 4169892"/>
              <a:gd name="connsiteX10" fmla="*/ 7324830 w 7972453"/>
              <a:gd name="connsiteY10" fmla="*/ 4048332 h 4169892"/>
              <a:gd name="connsiteX11" fmla="*/ 7305780 w 7972453"/>
              <a:gd name="connsiteY11" fmla="*/ 4010232 h 4169892"/>
              <a:gd name="connsiteX0" fmla="*/ 247755 w 7972453"/>
              <a:gd name="connsiteY0" fmla="*/ 0 h 4550685"/>
              <a:gd name="connsiteX1" fmla="*/ 2105130 w 7972453"/>
              <a:gd name="connsiteY1" fmla="*/ 53340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2105130 w 7972453"/>
              <a:gd name="connsiteY1" fmla="*/ 53340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95580 w 7972453"/>
              <a:gd name="connsiteY1" fmla="*/ 542925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47955 w 7972453"/>
              <a:gd name="connsiteY1" fmla="*/ 55245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47955 w 7972453"/>
              <a:gd name="connsiteY1" fmla="*/ 55245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47955 w 7972453"/>
              <a:gd name="connsiteY1" fmla="*/ 55245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3019"/>
              <a:gd name="connsiteY0" fmla="*/ 0 h 4550685"/>
              <a:gd name="connsiteX1" fmla="*/ 1847955 w 7973019"/>
              <a:gd name="connsiteY1" fmla="*/ 552450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47755 w 7973019"/>
              <a:gd name="connsiteY0" fmla="*/ 0 h 4550685"/>
              <a:gd name="connsiteX1" fmla="*/ 1809855 w 7973019"/>
              <a:gd name="connsiteY1" fmla="*/ 752475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47755 w 7973019"/>
              <a:gd name="connsiteY0" fmla="*/ 0 h 4550685"/>
              <a:gd name="connsiteX1" fmla="*/ 1809855 w 7973019"/>
              <a:gd name="connsiteY1" fmla="*/ 752475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47755 w 7973019"/>
              <a:gd name="connsiteY0" fmla="*/ 0 h 4550685"/>
              <a:gd name="connsiteX1" fmla="*/ 1809855 w 7973019"/>
              <a:gd name="connsiteY1" fmla="*/ 752475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74444 w 7999708"/>
              <a:gd name="connsiteY0" fmla="*/ 0 h 4584756"/>
              <a:gd name="connsiteX1" fmla="*/ 1836544 w 7999708"/>
              <a:gd name="connsiteY1" fmla="*/ 752475 h 4584756"/>
              <a:gd name="connsiteX2" fmla="*/ 4979794 w 7999708"/>
              <a:gd name="connsiteY2" fmla="*/ 676275 h 4584756"/>
              <a:gd name="connsiteX3" fmla="*/ 7665844 w 7999708"/>
              <a:gd name="connsiteY3" fmla="*/ 962025 h 4584756"/>
              <a:gd name="connsiteX4" fmla="*/ 7856344 w 7999708"/>
              <a:gd name="connsiteY4" fmla="*/ 2143125 h 4584756"/>
              <a:gd name="connsiteX5" fmla="*/ 6732394 w 7999708"/>
              <a:gd name="connsiteY5" fmla="*/ 2590800 h 4584756"/>
              <a:gd name="connsiteX6" fmla="*/ 3732019 w 7999708"/>
              <a:gd name="connsiteY6" fmla="*/ 2657475 h 4584756"/>
              <a:gd name="connsiteX7" fmla="*/ 350644 w 7999708"/>
              <a:gd name="connsiteY7" fmla="*/ 2657475 h 4584756"/>
              <a:gd name="connsiteX8" fmla="*/ 550669 w 7999708"/>
              <a:gd name="connsiteY8" fmla="*/ 4410075 h 4584756"/>
              <a:gd name="connsiteX9" fmla="*/ 4284469 w 7999708"/>
              <a:gd name="connsiteY9" fmla="*/ 4524375 h 4584756"/>
              <a:gd name="connsiteX10" fmla="*/ 7351519 w 7999708"/>
              <a:gd name="connsiteY10" fmla="*/ 4429125 h 4584756"/>
              <a:gd name="connsiteX11" fmla="*/ 7332469 w 7999708"/>
              <a:gd name="connsiteY11" fmla="*/ 4391025 h 4584756"/>
              <a:gd name="connsiteX0" fmla="*/ 253144 w 7978408"/>
              <a:gd name="connsiteY0" fmla="*/ 0 h 4608762"/>
              <a:gd name="connsiteX1" fmla="*/ 1815244 w 7978408"/>
              <a:gd name="connsiteY1" fmla="*/ 752475 h 4608762"/>
              <a:gd name="connsiteX2" fmla="*/ 4958494 w 7978408"/>
              <a:gd name="connsiteY2" fmla="*/ 676275 h 4608762"/>
              <a:gd name="connsiteX3" fmla="*/ 7644544 w 7978408"/>
              <a:gd name="connsiteY3" fmla="*/ 962025 h 4608762"/>
              <a:gd name="connsiteX4" fmla="*/ 7835044 w 7978408"/>
              <a:gd name="connsiteY4" fmla="*/ 2143125 h 4608762"/>
              <a:gd name="connsiteX5" fmla="*/ 6711094 w 7978408"/>
              <a:gd name="connsiteY5" fmla="*/ 2590800 h 4608762"/>
              <a:gd name="connsiteX6" fmla="*/ 3710719 w 7978408"/>
              <a:gd name="connsiteY6" fmla="*/ 2657475 h 4608762"/>
              <a:gd name="connsiteX7" fmla="*/ 329344 w 7978408"/>
              <a:gd name="connsiteY7" fmla="*/ 2657475 h 4608762"/>
              <a:gd name="connsiteX8" fmla="*/ 529369 w 7978408"/>
              <a:gd name="connsiteY8" fmla="*/ 4410075 h 4608762"/>
              <a:gd name="connsiteX9" fmla="*/ 4263169 w 7978408"/>
              <a:gd name="connsiteY9" fmla="*/ 4524375 h 4608762"/>
              <a:gd name="connsiteX10" fmla="*/ 7330219 w 7978408"/>
              <a:gd name="connsiteY10" fmla="*/ 4429125 h 4608762"/>
              <a:gd name="connsiteX11" fmla="*/ 7311169 w 7978408"/>
              <a:gd name="connsiteY11" fmla="*/ 4391025 h 4608762"/>
              <a:gd name="connsiteX0" fmla="*/ 278329 w 8003593"/>
              <a:gd name="connsiteY0" fmla="*/ 0 h 4581460"/>
              <a:gd name="connsiteX1" fmla="*/ 1840429 w 8003593"/>
              <a:gd name="connsiteY1" fmla="*/ 752475 h 4581460"/>
              <a:gd name="connsiteX2" fmla="*/ 4983679 w 8003593"/>
              <a:gd name="connsiteY2" fmla="*/ 676275 h 4581460"/>
              <a:gd name="connsiteX3" fmla="*/ 7669729 w 8003593"/>
              <a:gd name="connsiteY3" fmla="*/ 962025 h 4581460"/>
              <a:gd name="connsiteX4" fmla="*/ 7860229 w 8003593"/>
              <a:gd name="connsiteY4" fmla="*/ 2143125 h 4581460"/>
              <a:gd name="connsiteX5" fmla="*/ 6736279 w 8003593"/>
              <a:gd name="connsiteY5" fmla="*/ 2590800 h 4581460"/>
              <a:gd name="connsiteX6" fmla="*/ 3735904 w 8003593"/>
              <a:gd name="connsiteY6" fmla="*/ 2657475 h 4581460"/>
              <a:gd name="connsiteX7" fmla="*/ 354529 w 8003593"/>
              <a:gd name="connsiteY7" fmla="*/ 2657475 h 4581460"/>
              <a:gd name="connsiteX8" fmla="*/ 501343 w 8003593"/>
              <a:gd name="connsiteY8" fmla="*/ 4367868 h 4581460"/>
              <a:gd name="connsiteX9" fmla="*/ 4288354 w 8003593"/>
              <a:gd name="connsiteY9" fmla="*/ 4524375 h 4581460"/>
              <a:gd name="connsiteX10" fmla="*/ 7355404 w 8003593"/>
              <a:gd name="connsiteY10" fmla="*/ 4429125 h 4581460"/>
              <a:gd name="connsiteX11" fmla="*/ 7336354 w 8003593"/>
              <a:gd name="connsiteY11" fmla="*/ 4391025 h 4581460"/>
              <a:gd name="connsiteX0" fmla="*/ 305105 w 8030369"/>
              <a:gd name="connsiteY0" fmla="*/ 0 h 4620266"/>
              <a:gd name="connsiteX1" fmla="*/ 1867205 w 8030369"/>
              <a:gd name="connsiteY1" fmla="*/ 752475 h 4620266"/>
              <a:gd name="connsiteX2" fmla="*/ 5010455 w 8030369"/>
              <a:gd name="connsiteY2" fmla="*/ 676275 h 4620266"/>
              <a:gd name="connsiteX3" fmla="*/ 7696505 w 8030369"/>
              <a:gd name="connsiteY3" fmla="*/ 962025 h 4620266"/>
              <a:gd name="connsiteX4" fmla="*/ 7887005 w 8030369"/>
              <a:gd name="connsiteY4" fmla="*/ 2143125 h 4620266"/>
              <a:gd name="connsiteX5" fmla="*/ 6763055 w 8030369"/>
              <a:gd name="connsiteY5" fmla="*/ 2590800 h 4620266"/>
              <a:gd name="connsiteX6" fmla="*/ 3762680 w 8030369"/>
              <a:gd name="connsiteY6" fmla="*/ 2657475 h 4620266"/>
              <a:gd name="connsiteX7" fmla="*/ 381305 w 8030369"/>
              <a:gd name="connsiteY7" fmla="*/ 2657475 h 4620266"/>
              <a:gd name="connsiteX8" fmla="*/ 474908 w 8030369"/>
              <a:gd name="connsiteY8" fmla="*/ 4426958 h 4620266"/>
              <a:gd name="connsiteX9" fmla="*/ 4315130 w 8030369"/>
              <a:gd name="connsiteY9" fmla="*/ 4524375 h 4620266"/>
              <a:gd name="connsiteX10" fmla="*/ 7382180 w 8030369"/>
              <a:gd name="connsiteY10" fmla="*/ 4429125 h 4620266"/>
              <a:gd name="connsiteX11" fmla="*/ 7363130 w 8030369"/>
              <a:gd name="connsiteY11" fmla="*/ 4391025 h 46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0369" h="4620266">
                <a:moveTo>
                  <a:pt x="305105" y="0"/>
                </a:moveTo>
                <a:cubicBezTo>
                  <a:pt x="447980" y="863600"/>
                  <a:pt x="1209980" y="708025"/>
                  <a:pt x="1867205" y="752475"/>
                </a:cubicBezTo>
                <a:cubicBezTo>
                  <a:pt x="2813355" y="693737"/>
                  <a:pt x="4038905" y="641350"/>
                  <a:pt x="5010455" y="676275"/>
                </a:cubicBezTo>
                <a:cubicBezTo>
                  <a:pt x="5982005" y="711200"/>
                  <a:pt x="7217080" y="717550"/>
                  <a:pt x="7696505" y="962025"/>
                </a:cubicBezTo>
                <a:cubicBezTo>
                  <a:pt x="8175930" y="1206500"/>
                  <a:pt x="8042580" y="1871662"/>
                  <a:pt x="7887005" y="2143125"/>
                </a:cubicBezTo>
                <a:cubicBezTo>
                  <a:pt x="7731430" y="2414588"/>
                  <a:pt x="7450442" y="2505075"/>
                  <a:pt x="6763055" y="2590800"/>
                </a:cubicBezTo>
                <a:cubicBezTo>
                  <a:pt x="6075668" y="2676525"/>
                  <a:pt x="4826305" y="2646363"/>
                  <a:pt x="3762680" y="2657475"/>
                </a:cubicBezTo>
                <a:cubicBezTo>
                  <a:pt x="2699055" y="2668588"/>
                  <a:pt x="929267" y="2362561"/>
                  <a:pt x="381305" y="2657475"/>
                </a:cubicBezTo>
                <a:cubicBezTo>
                  <a:pt x="-166657" y="2952389"/>
                  <a:pt x="-114054" y="4058658"/>
                  <a:pt x="474908" y="4426958"/>
                </a:cubicBezTo>
                <a:cubicBezTo>
                  <a:pt x="1063870" y="4795258"/>
                  <a:pt x="3163918" y="4524014"/>
                  <a:pt x="4315130" y="4524375"/>
                </a:cubicBezTo>
                <a:cubicBezTo>
                  <a:pt x="5466342" y="4524736"/>
                  <a:pt x="7382180" y="4429125"/>
                  <a:pt x="7382180" y="4429125"/>
                </a:cubicBezTo>
                <a:lnTo>
                  <a:pt x="7363130" y="4391025"/>
                </a:lnTo>
              </a:path>
            </a:pathLst>
          </a:cu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Overpass Light" panose="00000400000000000000" pitchFamily="50" charset="0"/>
              <a:ea typeface="+mn-ea"/>
              <a:cs typeface="+mn-cs"/>
            </a:endParaRPr>
          </a:p>
        </p:txBody>
      </p:sp>
      <p:sp>
        <p:nvSpPr>
          <p:cNvPr id="17" name="TextBox 16">
            <a:extLst>
              <a:ext uri="{FF2B5EF4-FFF2-40B4-BE49-F238E27FC236}">
                <a16:creationId xmlns:a16="http://schemas.microsoft.com/office/drawing/2014/main" id="{96F13DEC-C485-825C-0DA3-9017F51EBFBB}"/>
              </a:ext>
            </a:extLst>
          </p:cNvPr>
          <p:cNvSpPr txBox="1"/>
          <p:nvPr/>
        </p:nvSpPr>
        <p:spPr>
          <a:xfrm>
            <a:off x="5903336" y="5386854"/>
            <a:ext cx="1463733" cy="442674"/>
          </a:xfrm>
          <a:prstGeom prst="roundRect">
            <a:avLst/>
          </a:prstGeom>
          <a:solidFill>
            <a:srgbClr val="F1E73E"/>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Share successes and engage with others</a:t>
            </a:r>
          </a:p>
        </p:txBody>
      </p:sp>
      <p:sp>
        <p:nvSpPr>
          <p:cNvPr id="4" name="Flowchart: Connector 3">
            <a:extLst>
              <a:ext uri="{FF2B5EF4-FFF2-40B4-BE49-F238E27FC236}">
                <a16:creationId xmlns:a16="http://schemas.microsoft.com/office/drawing/2014/main" id="{CC3B8FB7-00D0-46E8-02D3-CDE53F57F09C}"/>
              </a:ext>
            </a:extLst>
          </p:cNvPr>
          <p:cNvSpPr/>
          <p:nvPr/>
        </p:nvSpPr>
        <p:spPr>
          <a:xfrm>
            <a:off x="7224783" y="4430331"/>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49" name="TextBox 48">
            <a:extLst>
              <a:ext uri="{FF2B5EF4-FFF2-40B4-BE49-F238E27FC236}">
                <a16:creationId xmlns:a16="http://schemas.microsoft.com/office/drawing/2014/main" id="{C2231A89-2807-61A6-AE90-D01C1B06DCC7}"/>
              </a:ext>
            </a:extLst>
          </p:cNvPr>
          <p:cNvSpPr txBox="1"/>
          <p:nvPr/>
        </p:nvSpPr>
        <p:spPr>
          <a:xfrm>
            <a:off x="3383909" y="2452400"/>
            <a:ext cx="2087867" cy="783193"/>
          </a:xfrm>
          <a:prstGeom prst="roundRect">
            <a:avLst/>
          </a:prstGeom>
          <a:solidFill>
            <a:srgbClr val="F1E73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Recommended actions, templates, guides, advice about potential funding  and local and national support schemes.</a:t>
            </a:r>
          </a:p>
        </p:txBody>
      </p:sp>
      <p:sp>
        <p:nvSpPr>
          <p:cNvPr id="67" name="TextBox 66">
            <a:extLst>
              <a:ext uri="{FF2B5EF4-FFF2-40B4-BE49-F238E27FC236}">
                <a16:creationId xmlns:a16="http://schemas.microsoft.com/office/drawing/2014/main" id="{B20D1398-F1B6-6EC9-814A-B5544447D933}"/>
              </a:ext>
            </a:extLst>
          </p:cNvPr>
          <p:cNvSpPr txBox="1"/>
          <p:nvPr/>
        </p:nvSpPr>
        <p:spPr>
          <a:xfrm>
            <a:off x="9194321" y="2368994"/>
            <a:ext cx="949999" cy="459700"/>
          </a:xfrm>
          <a:prstGeom prst="roundRect">
            <a:avLst/>
          </a:prstGeom>
          <a:solidFill>
            <a:srgbClr val="F1E73E"/>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Site visit or virtual audit</a:t>
            </a:r>
          </a:p>
        </p:txBody>
      </p:sp>
      <p:grpSp>
        <p:nvGrpSpPr>
          <p:cNvPr id="88" name="Group 87">
            <a:extLst>
              <a:ext uri="{FF2B5EF4-FFF2-40B4-BE49-F238E27FC236}">
                <a16:creationId xmlns:a16="http://schemas.microsoft.com/office/drawing/2014/main" id="{41C18DB1-9DA0-1ACC-9FCE-CB781EA35D35}"/>
              </a:ext>
            </a:extLst>
          </p:cNvPr>
          <p:cNvGrpSpPr/>
          <p:nvPr/>
        </p:nvGrpSpPr>
        <p:grpSpPr>
          <a:xfrm>
            <a:off x="1048042" y="2710693"/>
            <a:ext cx="1378974" cy="1230222"/>
            <a:chOff x="1592377" y="2831494"/>
            <a:chExt cx="1556354" cy="1313271"/>
          </a:xfrm>
          <a:effectLst>
            <a:outerShdw blurRad="50800" dist="38100" dir="2700000" algn="tl" rotWithShape="0">
              <a:prstClr val="black">
                <a:alpha val="40000"/>
              </a:prstClr>
            </a:outerShdw>
          </a:effectLst>
        </p:grpSpPr>
        <p:sp>
          <p:nvSpPr>
            <p:cNvPr id="13" name="Flowchart: Connector 12">
              <a:extLst>
                <a:ext uri="{FF2B5EF4-FFF2-40B4-BE49-F238E27FC236}">
                  <a16:creationId xmlns:a16="http://schemas.microsoft.com/office/drawing/2014/main" id="{279E81DA-84B8-8AD3-CF2A-86C3F9193974}"/>
                </a:ext>
              </a:extLst>
            </p:cNvPr>
            <p:cNvSpPr/>
            <p:nvPr/>
          </p:nvSpPr>
          <p:spPr>
            <a:xfrm>
              <a:off x="1681510" y="2831494"/>
              <a:ext cx="1397667" cy="1313271"/>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2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47" name="TextBox 46">
              <a:extLst>
                <a:ext uri="{FF2B5EF4-FFF2-40B4-BE49-F238E27FC236}">
                  <a16:creationId xmlns:a16="http://schemas.microsoft.com/office/drawing/2014/main" id="{B8880A35-0BE6-BC1D-4EC5-A4B1A75181C3}"/>
                </a:ext>
              </a:extLst>
            </p:cNvPr>
            <p:cNvSpPr txBox="1"/>
            <p:nvPr/>
          </p:nvSpPr>
          <p:spPr>
            <a:xfrm>
              <a:off x="1592377" y="3074395"/>
              <a:ext cx="1556354" cy="855409"/>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decides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what to include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in their Climate Action Plan</a:t>
              </a:r>
            </a:p>
          </p:txBody>
        </p:sp>
      </p:grpSp>
      <p:sp>
        <p:nvSpPr>
          <p:cNvPr id="15" name="Flowchart: Connector 14">
            <a:extLst>
              <a:ext uri="{FF2B5EF4-FFF2-40B4-BE49-F238E27FC236}">
                <a16:creationId xmlns:a16="http://schemas.microsoft.com/office/drawing/2014/main" id="{7B5C7979-1291-C7D3-BF64-4AE6F846E8B7}"/>
              </a:ext>
            </a:extLst>
          </p:cNvPr>
          <p:cNvSpPr/>
          <p:nvPr/>
        </p:nvSpPr>
        <p:spPr>
          <a:xfrm>
            <a:off x="4223988" y="4806429"/>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4" name="Flowchart: Connector 13">
            <a:extLst>
              <a:ext uri="{FF2B5EF4-FFF2-40B4-BE49-F238E27FC236}">
                <a16:creationId xmlns:a16="http://schemas.microsoft.com/office/drawing/2014/main" id="{9B226CB2-B902-177E-4A76-BA38170A381C}"/>
              </a:ext>
            </a:extLst>
          </p:cNvPr>
          <p:cNvSpPr/>
          <p:nvPr/>
        </p:nvSpPr>
        <p:spPr>
          <a:xfrm>
            <a:off x="941559" y="4946416"/>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2" name="Flowchart: Connector 11">
            <a:extLst>
              <a:ext uri="{FF2B5EF4-FFF2-40B4-BE49-F238E27FC236}">
                <a16:creationId xmlns:a16="http://schemas.microsoft.com/office/drawing/2014/main" id="{C6F1DE56-B911-0FF5-0A79-00AB4753B5E1}"/>
              </a:ext>
            </a:extLst>
          </p:cNvPr>
          <p:cNvSpPr/>
          <p:nvPr/>
        </p:nvSpPr>
        <p:spPr>
          <a:xfrm>
            <a:off x="5236440" y="2622549"/>
            <a:ext cx="1275752" cy="1278620"/>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0" name="Flowchart: Connector 9">
            <a:extLst>
              <a:ext uri="{FF2B5EF4-FFF2-40B4-BE49-F238E27FC236}">
                <a16:creationId xmlns:a16="http://schemas.microsoft.com/office/drawing/2014/main" id="{5FC752C3-5276-3A8F-4532-0B65D8B67689}"/>
              </a:ext>
            </a:extLst>
          </p:cNvPr>
          <p:cNvSpPr/>
          <p:nvPr/>
        </p:nvSpPr>
        <p:spPr>
          <a:xfrm>
            <a:off x="7853841" y="2683531"/>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8" name="Flowchart: Connector 7">
            <a:extLst>
              <a:ext uri="{FF2B5EF4-FFF2-40B4-BE49-F238E27FC236}">
                <a16:creationId xmlns:a16="http://schemas.microsoft.com/office/drawing/2014/main" id="{B3BCB598-68C2-D78F-18A8-3757A9169531}"/>
              </a:ext>
            </a:extLst>
          </p:cNvPr>
          <p:cNvSpPr/>
          <p:nvPr/>
        </p:nvSpPr>
        <p:spPr>
          <a:xfrm>
            <a:off x="7123722" y="854199"/>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6" name="Flowchart: Connector 5">
            <a:extLst>
              <a:ext uri="{FF2B5EF4-FFF2-40B4-BE49-F238E27FC236}">
                <a16:creationId xmlns:a16="http://schemas.microsoft.com/office/drawing/2014/main" id="{EB0C5233-8171-67AB-5DF3-BDFC5ED94459}"/>
              </a:ext>
            </a:extLst>
          </p:cNvPr>
          <p:cNvSpPr/>
          <p:nvPr/>
        </p:nvSpPr>
        <p:spPr>
          <a:xfrm>
            <a:off x="4441597" y="712823"/>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3" name="Flowchart: Connector 2">
            <a:extLst>
              <a:ext uri="{FF2B5EF4-FFF2-40B4-BE49-F238E27FC236}">
                <a16:creationId xmlns:a16="http://schemas.microsoft.com/office/drawing/2014/main" id="{41C79E88-9AC6-F4C2-B654-323541D72B22}"/>
              </a:ext>
            </a:extLst>
          </p:cNvPr>
          <p:cNvSpPr/>
          <p:nvPr/>
        </p:nvSpPr>
        <p:spPr>
          <a:xfrm>
            <a:off x="750742" y="1181396"/>
            <a:ext cx="1211906" cy="1230221"/>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9" name="TextBox 18">
            <a:extLst>
              <a:ext uri="{FF2B5EF4-FFF2-40B4-BE49-F238E27FC236}">
                <a16:creationId xmlns:a16="http://schemas.microsoft.com/office/drawing/2014/main" id="{7DA736FA-EA0F-AD8B-3FEA-CC002DAA1CDD}"/>
              </a:ext>
            </a:extLst>
          </p:cNvPr>
          <p:cNvSpPr txBox="1"/>
          <p:nvPr/>
        </p:nvSpPr>
        <p:spPr>
          <a:xfrm>
            <a:off x="792709" y="1319519"/>
            <a:ext cx="1147675"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contacts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Let’s Go Zero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to request support.</a:t>
            </a:r>
          </a:p>
        </p:txBody>
      </p:sp>
      <p:pic>
        <p:nvPicPr>
          <p:cNvPr id="21" name="Graphic 20" descr="Badge 1 with solid fill">
            <a:extLst>
              <a:ext uri="{FF2B5EF4-FFF2-40B4-BE49-F238E27FC236}">
                <a16:creationId xmlns:a16="http://schemas.microsoft.com/office/drawing/2014/main" id="{1B579094-1080-760B-44AC-D3B75E492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9037" y="1646171"/>
            <a:ext cx="574707" cy="574707"/>
          </a:xfrm>
          <a:prstGeom prst="rect">
            <a:avLst/>
          </a:prstGeom>
        </p:spPr>
      </p:pic>
      <p:pic>
        <p:nvPicPr>
          <p:cNvPr id="23" name="Graphic 22" descr="Badge with solid fill">
            <a:extLst>
              <a:ext uri="{FF2B5EF4-FFF2-40B4-BE49-F238E27FC236}">
                <a16:creationId xmlns:a16="http://schemas.microsoft.com/office/drawing/2014/main" id="{0BACBAF5-F1BF-8DEA-AF9B-0356A4A46A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4336" y="1668921"/>
            <a:ext cx="574708" cy="574708"/>
          </a:xfrm>
          <a:prstGeom prst="rect">
            <a:avLst/>
          </a:prstGeom>
        </p:spPr>
      </p:pic>
      <p:pic>
        <p:nvPicPr>
          <p:cNvPr id="25" name="Graphic 24" descr="Badge 3 with solid fill">
            <a:extLst>
              <a:ext uri="{FF2B5EF4-FFF2-40B4-BE49-F238E27FC236}">
                <a16:creationId xmlns:a16="http://schemas.microsoft.com/office/drawing/2014/main" id="{6176622B-C4DB-E0B4-93E0-6865EDBE16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2852" y="1582636"/>
            <a:ext cx="579972" cy="579972"/>
          </a:xfrm>
          <a:prstGeom prst="rect">
            <a:avLst/>
          </a:prstGeom>
        </p:spPr>
      </p:pic>
      <p:sp>
        <p:nvSpPr>
          <p:cNvPr id="26" name="TextBox 25">
            <a:extLst>
              <a:ext uri="{FF2B5EF4-FFF2-40B4-BE49-F238E27FC236}">
                <a16:creationId xmlns:a16="http://schemas.microsoft.com/office/drawing/2014/main" id="{9066D558-3A96-D7E1-4B29-A3872D908D8C}"/>
              </a:ext>
            </a:extLst>
          </p:cNvPr>
          <p:cNvSpPr txBox="1"/>
          <p:nvPr/>
        </p:nvSpPr>
        <p:spPr>
          <a:xfrm>
            <a:off x="4463477" y="952410"/>
            <a:ext cx="1215570"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Initial meeting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with designated Climate Action Advisor (CAA)</a:t>
            </a:r>
          </a:p>
        </p:txBody>
      </p:sp>
      <p:sp>
        <p:nvSpPr>
          <p:cNvPr id="28" name="TextBox 27">
            <a:extLst>
              <a:ext uri="{FF2B5EF4-FFF2-40B4-BE49-F238E27FC236}">
                <a16:creationId xmlns:a16="http://schemas.microsoft.com/office/drawing/2014/main" id="{3095EED0-D94F-FB04-8B26-826061DFE08E}"/>
              </a:ext>
            </a:extLst>
          </p:cNvPr>
          <p:cNvSpPr txBox="1"/>
          <p:nvPr/>
        </p:nvSpPr>
        <p:spPr>
          <a:xfrm>
            <a:off x="7791346" y="2919670"/>
            <a:ext cx="1361201"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carbon emission baseline calculated by CAA.</a:t>
            </a:r>
          </a:p>
        </p:txBody>
      </p:sp>
      <p:pic>
        <p:nvPicPr>
          <p:cNvPr id="32" name="Graphic 31" descr="Badge 5 with solid fill">
            <a:extLst>
              <a:ext uri="{FF2B5EF4-FFF2-40B4-BE49-F238E27FC236}">
                <a16:creationId xmlns:a16="http://schemas.microsoft.com/office/drawing/2014/main" id="{9C1363FF-56CF-1A1E-E7A4-DD02E718D3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74802" y="3538972"/>
            <a:ext cx="579973" cy="579973"/>
          </a:xfrm>
          <a:prstGeom prst="rect">
            <a:avLst/>
          </a:prstGeom>
        </p:spPr>
      </p:pic>
      <p:pic>
        <p:nvPicPr>
          <p:cNvPr id="34" name="Graphic 33" descr="Badge 6 with solid fill">
            <a:extLst>
              <a:ext uri="{FF2B5EF4-FFF2-40B4-BE49-F238E27FC236}">
                <a16:creationId xmlns:a16="http://schemas.microsoft.com/office/drawing/2014/main" id="{8E7E6C2E-23D7-3002-9EE6-45B22877C5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54561" y="3599905"/>
            <a:ext cx="591957" cy="591957"/>
          </a:xfrm>
          <a:prstGeom prst="rect">
            <a:avLst/>
          </a:prstGeom>
        </p:spPr>
      </p:pic>
      <p:pic>
        <p:nvPicPr>
          <p:cNvPr id="36" name="Graphic 35" descr="Badge 7 with solid fill">
            <a:extLst>
              <a:ext uri="{FF2B5EF4-FFF2-40B4-BE49-F238E27FC236}">
                <a16:creationId xmlns:a16="http://schemas.microsoft.com/office/drawing/2014/main" id="{A410190E-94A8-06AF-37D8-82894C87BF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64574" y="3519730"/>
            <a:ext cx="591956" cy="591956"/>
          </a:xfrm>
          <a:prstGeom prst="rect">
            <a:avLst/>
          </a:prstGeom>
        </p:spPr>
      </p:pic>
      <p:pic>
        <p:nvPicPr>
          <p:cNvPr id="39" name="Graphic 38" descr="Badge 8 with solid fill">
            <a:extLst>
              <a:ext uri="{FF2B5EF4-FFF2-40B4-BE49-F238E27FC236}">
                <a16:creationId xmlns:a16="http://schemas.microsoft.com/office/drawing/2014/main" id="{CB3EA886-3C50-D8E3-DED3-061F6F6B7F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88354" y="5396721"/>
            <a:ext cx="591957" cy="591957"/>
          </a:xfrm>
          <a:prstGeom prst="rect">
            <a:avLst/>
          </a:prstGeom>
        </p:spPr>
      </p:pic>
      <p:pic>
        <p:nvPicPr>
          <p:cNvPr id="41" name="Graphic 40" descr="Badge 9 with solid fill">
            <a:extLst>
              <a:ext uri="{FF2B5EF4-FFF2-40B4-BE49-F238E27FC236}">
                <a16:creationId xmlns:a16="http://schemas.microsoft.com/office/drawing/2014/main" id="{F9C39EC8-FCDD-5DB0-99D8-3A84B03CBC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58556" y="5512948"/>
            <a:ext cx="591957" cy="591957"/>
          </a:xfrm>
          <a:prstGeom prst="rect">
            <a:avLst/>
          </a:prstGeom>
        </p:spPr>
      </p:pic>
      <p:pic>
        <p:nvPicPr>
          <p:cNvPr id="43" name="Graphic 42" descr="Badge 10 with solid fill">
            <a:extLst>
              <a:ext uri="{FF2B5EF4-FFF2-40B4-BE49-F238E27FC236}">
                <a16:creationId xmlns:a16="http://schemas.microsoft.com/office/drawing/2014/main" id="{12A7C0E8-F5DE-F43B-48DA-8154B5E536F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53270" y="5460873"/>
            <a:ext cx="591957" cy="591957"/>
          </a:xfrm>
          <a:prstGeom prst="rect">
            <a:avLst/>
          </a:prstGeom>
        </p:spPr>
      </p:pic>
      <p:sp>
        <p:nvSpPr>
          <p:cNvPr id="44" name="TextBox 43">
            <a:extLst>
              <a:ext uri="{FF2B5EF4-FFF2-40B4-BE49-F238E27FC236}">
                <a16:creationId xmlns:a16="http://schemas.microsoft.com/office/drawing/2014/main" id="{7FEC34D0-DD4F-1C23-0B93-95AB046C2CE9}"/>
              </a:ext>
            </a:extLst>
          </p:cNvPr>
          <p:cNvSpPr txBox="1"/>
          <p:nvPr/>
        </p:nvSpPr>
        <p:spPr>
          <a:xfrm>
            <a:off x="7170209" y="1058013"/>
            <a:ext cx="1123911"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Sustainable Leadership established within school</a:t>
            </a:r>
          </a:p>
        </p:txBody>
      </p:sp>
      <p:sp>
        <p:nvSpPr>
          <p:cNvPr id="9" name="Flowchart: Connector 8">
            <a:extLst>
              <a:ext uri="{FF2B5EF4-FFF2-40B4-BE49-F238E27FC236}">
                <a16:creationId xmlns:a16="http://schemas.microsoft.com/office/drawing/2014/main" id="{C668B9E8-E628-7D33-4E4A-489B8A7ABACB}"/>
              </a:ext>
            </a:extLst>
          </p:cNvPr>
          <p:cNvSpPr/>
          <p:nvPr/>
        </p:nvSpPr>
        <p:spPr>
          <a:xfrm>
            <a:off x="9963471" y="2412175"/>
            <a:ext cx="1139751" cy="1157497"/>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2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45" name="TextBox 44">
            <a:extLst>
              <a:ext uri="{FF2B5EF4-FFF2-40B4-BE49-F238E27FC236}">
                <a16:creationId xmlns:a16="http://schemas.microsoft.com/office/drawing/2014/main" id="{FAF32BD9-1A7B-0BEB-21E1-173C589559A1}"/>
              </a:ext>
            </a:extLst>
          </p:cNvPr>
          <p:cNvSpPr txBox="1"/>
          <p:nvPr/>
        </p:nvSpPr>
        <p:spPr>
          <a:xfrm>
            <a:off x="9966835" y="2601219"/>
            <a:ext cx="1110363"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CAA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gathers information about school</a:t>
            </a:r>
          </a:p>
        </p:txBody>
      </p:sp>
      <p:sp>
        <p:nvSpPr>
          <p:cNvPr id="46" name="TextBox 45">
            <a:extLst>
              <a:ext uri="{FF2B5EF4-FFF2-40B4-BE49-F238E27FC236}">
                <a16:creationId xmlns:a16="http://schemas.microsoft.com/office/drawing/2014/main" id="{5C1F585C-BEB2-39C7-1404-30AD9DB07408}"/>
              </a:ext>
            </a:extLst>
          </p:cNvPr>
          <p:cNvSpPr txBox="1"/>
          <p:nvPr/>
        </p:nvSpPr>
        <p:spPr>
          <a:xfrm>
            <a:off x="5086859" y="2801500"/>
            <a:ext cx="1515850"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CAA provides Sustainability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Report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and supporting resources.</a:t>
            </a:r>
          </a:p>
        </p:txBody>
      </p:sp>
      <p:sp>
        <p:nvSpPr>
          <p:cNvPr id="48" name="TextBox 47">
            <a:extLst>
              <a:ext uri="{FF2B5EF4-FFF2-40B4-BE49-F238E27FC236}">
                <a16:creationId xmlns:a16="http://schemas.microsoft.com/office/drawing/2014/main" id="{6F266FCE-09FD-FFA6-8D9F-D38510329CA0}"/>
              </a:ext>
            </a:extLst>
          </p:cNvPr>
          <p:cNvSpPr txBox="1"/>
          <p:nvPr/>
        </p:nvSpPr>
        <p:spPr>
          <a:xfrm>
            <a:off x="930848" y="5025480"/>
            <a:ext cx="1238373"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takes action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and measures progress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against targets</a:t>
            </a:r>
          </a:p>
        </p:txBody>
      </p:sp>
      <p:sp>
        <p:nvSpPr>
          <p:cNvPr id="50" name="TextBox 49">
            <a:extLst>
              <a:ext uri="{FF2B5EF4-FFF2-40B4-BE49-F238E27FC236}">
                <a16:creationId xmlns:a16="http://schemas.microsoft.com/office/drawing/2014/main" id="{ADA1C777-CD24-CA9D-2D8D-671F1ED29526}"/>
              </a:ext>
            </a:extLst>
          </p:cNvPr>
          <p:cNvSpPr txBox="1"/>
          <p:nvPr/>
        </p:nvSpPr>
        <p:spPr>
          <a:xfrm>
            <a:off x="7237728" y="4522221"/>
            <a:ext cx="1246306"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celebrates and communicates actions and achievements</a:t>
            </a:r>
          </a:p>
        </p:txBody>
      </p:sp>
      <p:pic>
        <p:nvPicPr>
          <p:cNvPr id="7" name="Graphic 6" descr="Online meeting outline">
            <a:extLst>
              <a:ext uri="{FF2B5EF4-FFF2-40B4-BE49-F238E27FC236}">
                <a16:creationId xmlns:a16="http://schemas.microsoft.com/office/drawing/2014/main" id="{138114AD-7DC2-F786-CA0B-E06471C9921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75711" y="1027389"/>
            <a:ext cx="730708" cy="730708"/>
          </a:xfrm>
          <a:prstGeom prst="rect">
            <a:avLst/>
          </a:prstGeom>
        </p:spPr>
      </p:pic>
      <p:pic>
        <p:nvPicPr>
          <p:cNvPr id="11" name="Graphic 10" descr="Storytelling outline">
            <a:extLst>
              <a:ext uri="{FF2B5EF4-FFF2-40B4-BE49-F238E27FC236}">
                <a16:creationId xmlns:a16="http://schemas.microsoft.com/office/drawing/2014/main" id="{AFB6F074-8CF5-891E-8E79-848F6A0881C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517337" y="2918254"/>
            <a:ext cx="776251" cy="776251"/>
          </a:xfrm>
          <a:prstGeom prst="rect">
            <a:avLst/>
          </a:prstGeom>
        </p:spPr>
      </p:pic>
      <p:pic>
        <p:nvPicPr>
          <p:cNvPr id="27" name="Graphic 26" descr="Power Plant outline">
            <a:extLst>
              <a:ext uri="{FF2B5EF4-FFF2-40B4-BE49-F238E27FC236}">
                <a16:creationId xmlns:a16="http://schemas.microsoft.com/office/drawing/2014/main" id="{015BC095-13F1-E827-2DD5-3D3EE856C63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267687" y="3517882"/>
            <a:ext cx="579974" cy="579974"/>
          </a:xfrm>
          <a:prstGeom prst="rect">
            <a:avLst/>
          </a:prstGeom>
        </p:spPr>
      </p:pic>
      <p:pic>
        <p:nvPicPr>
          <p:cNvPr id="31" name="Graphic 30" descr="Presentation with pie chart outline">
            <a:extLst>
              <a:ext uri="{FF2B5EF4-FFF2-40B4-BE49-F238E27FC236}">
                <a16:creationId xmlns:a16="http://schemas.microsoft.com/office/drawing/2014/main" id="{4C8DE46E-3A0F-8449-2A97-43D619338E5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349620" y="3448453"/>
            <a:ext cx="656063" cy="656063"/>
          </a:xfrm>
          <a:prstGeom prst="rect">
            <a:avLst/>
          </a:prstGeom>
        </p:spPr>
      </p:pic>
      <p:grpSp>
        <p:nvGrpSpPr>
          <p:cNvPr id="61" name="Group 60">
            <a:extLst>
              <a:ext uri="{FF2B5EF4-FFF2-40B4-BE49-F238E27FC236}">
                <a16:creationId xmlns:a16="http://schemas.microsoft.com/office/drawing/2014/main" id="{9EAEF8C2-FA98-52F3-8203-DCE37C27F6AC}"/>
              </a:ext>
            </a:extLst>
          </p:cNvPr>
          <p:cNvGrpSpPr/>
          <p:nvPr/>
        </p:nvGrpSpPr>
        <p:grpSpPr>
          <a:xfrm>
            <a:off x="3337000" y="5179099"/>
            <a:ext cx="764050" cy="1041379"/>
            <a:chOff x="9878273" y="2320548"/>
            <a:chExt cx="914400" cy="1180018"/>
          </a:xfrm>
        </p:grpSpPr>
        <p:pic>
          <p:nvPicPr>
            <p:cNvPr id="52" name="Graphic 51" descr="Chat outline">
              <a:extLst>
                <a:ext uri="{FF2B5EF4-FFF2-40B4-BE49-F238E27FC236}">
                  <a16:creationId xmlns:a16="http://schemas.microsoft.com/office/drawing/2014/main" id="{0F5F96FE-7DEA-1D3A-A5C9-B42C8503812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962926" y="2320548"/>
              <a:ext cx="646332" cy="646332"/>
            </a:xfrm>
            <a:prstGeom prst="rect">
              <a:avLst/>
            </a:prstGeom>
          </p:spPr>
        </p:pic>
        <p:pic>
          <p:nvPicPr>
            <p:cNvPr id="54" name="Graphic 53" descr="Boardroom outline">
              <a:extLst>
                <a:ext uri="{FF2B5EF4-FFF2-40B4-BE49-F238E27FC236}">
                  <a16:creationId xmlns:a16="http://schemas.microsoft.com/office/drawing/2014/main" id="{36A969AA-ED42-E332-61C5-D04E45D8018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78273" y="2586166"/>
              <a:ext cx="914400" cy="914400"/>
            </a:xfrm>
            <a:prstGeom prst="rect">
              <a:avLst/>
            </a:prstGeom>
          </p:spPr>
        </p:pic>
      </p:grpSp>
      <p:pic>
        <p:nvPicPr>
          <p:cNvPr id="56" name="Graphic 55" descr="Hero Male outline">
            <a:extLst>
              <a:ext uri="{FF2B5EF4-FFF2-40B4-BE49-F238E27FC236}">
                <a16:creationId xmlns:a16="http://schemas.microsoft.com/office/drawing/2014/main" id="{30D4C0BA-A262-04F6-264E-753D788FA78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535980" y="830045"/>
            <a:ext cx="730900" cy="730900"/>
          </a:xfrm>
          <a:prstGeom prst="rect">
            <a:avLst/>
          </a:prstGeom>
        </p:spPr>
      </p:pic>
      <p:pic>
        <p:nvPicPr>
          <p:cNvPr id="58" name="Graphic 57" descr="Email outline">
            <a:extLst>
              <a:ext uri="{FF2B5EF4-FFF2-40B4-BE49-F238E27FC236}">
                <a16:creationId xmlns:a16="http://schemas.microsoft.com/office/drawing/2014/main" id="{BA49DA6D-485A-39D4-6F65-313DB013A0B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269460" y="1395475"/>
            <a:ext cx="347324" cy="347324"/>
          </a:xfrm>
          <a:prstGeom prst="rect">
            <a:avLst/>
          </a:prstGeom>
        </p:spPr>
      </p:pic>
      <p:pic>
        <p:nvPicPr>
          <p:cNvPr id="63" name="Graphic 62" descr="Clapper board outline">
            <a:extLst>
              <a:ext uri="{FF2B5EF4-FFF2-40B4-BE49-F238E27FC236}">
                <a16:creationId xmlns:a16="http://schemas.microsoft.com/office/drawing/2014/main" id="{CB8ED516-B7E4-22E2-A324-37D908B9FCD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968394" y="4011811"/>
            <a:ext cx="476680" cy="476680"/>
          </a:xfrm>
          <a:prstGeom prst="rect">
            <a:avLst/>
          </a:prstGeom>
        </p:spPr>
      </p:pic>
      <p:pic>
        <p:nvPicPr>
          <p:cNvPr id="65" name="Graphic 64" descr="Aspiration outline">
            <a:extLst>
              <a:ext uri="{FF2B5EF4-FFF2-40B4-BE49-F238E27FC236}">
                <a16:creationId xmlns:a16="http://schemas.microsoft.com/office/drawing/2014/main" id="{7EA4B145-60CA-E93D-8C17-98BA1BE9D56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31511" y="4121476"/>
            <a:ext cx="787396" cy="758163"/>
          </a:xfrm>
          <a:prstGeom prst="rect">
            <a:avLst/>
          </a:prstGeom>
        </p:spPr>
      </p:pic>
      <p:pic>
        <p:nvPicPr>
          <p:cNvPr id="69" name="Graphic 68" descr="Aspiration outline">
            <a:extLst>
              <a:ext uri="{FF2B5EF4-FFF2-40B4-BE49-F238E27FC236}">
                <a16:creationId xmlns:a16="http://schemas.microsoft.com/office/drawing/2014/main" id="{316874CF-9045-3C7C-FA25-C46407FD1295}"/>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462079" y="4336870"/>
            <a:ext cx="1010884" cy="1010884"/>
          </a:xfrm>
          <a:prstGeom prst="rect">
            <a:avLst/>
          </a:prstGeom>
        </p:spPr>
      </p:pic>
      <p:pic>
        <p:nvPicPr>
          <p:cNvPr id="71" name="Graphic 70" descr="Blueprint outline">
            <a:extLst>
              <a:ext uri="{FF2B5EF4-FFF2-40B4-BE49-F238E27FC236}">
                <a16:creationId xmlns:a16="http://schemas.microsoft.com/office/drawing/2014/main" id="{A262AECF-307F-881E-9AF6-FF686D2E738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099563" y="2256854"/>
            <a:ext cx="489100" cy="465963"/>
          </a:xfrm>
          <a:prstGeom prst="rect">
            <a:avLst/>
          </a:prstGeom>
        </p:spPr>
      </p:pic>
      <p:pic>
        <p:nvPicPr>
          <p:cNvPr id="75" name="Graphic 74" descr="Calculator outline">
            <a:extLst>
              <a:ext uri="{FF2B5EF4-FFF2-40B4-BE49-F238E27FC236}">
                <a16:creationId xmlns:a16="http://schemas.microsoft.com/office/drawing/2014/main" id="{D197ECF2-048A-DBED-4252-25F6E21FD03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6925094" y="3017772"/>
            <a:ext cx="459964" cy="459964"/>
          </a:xfrm>
          <a:prstGeom prst="rect">
            <a:avLst/>
          </a:prstGeom>
        </p:spPr>
      </p:pic>
      <p:pic>
        <p:nvPicPr>
          <p:cNvPr id="81" name="Graphic 80" descr="Speedometer Middle outline">
            <a:extLst>
              <a:ext uri="{FF2B5EF4-FFF2-40B4-BE49-F238E27FC236}">
                <a16:creationId xmlns:a16="http://schemas.microsoft.com/office/drawing/2014/main" id="{523039F1-0F1E-6D64-5B6B-2B684BD4EFD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090086" y="4758828"/>
            <a:ext cx="622351" cy="622351"/>
          </a:xfrm>
          <a:prstGeom prst="rect">
            <a:avLst/>
          </a:prstGeom>
        </p:spPr>
      </p:pic>
      <p:pic>
        <p:nvPicPr>
          <p:cNvPr id="85" name="Graphic 84" descr="Marketing outline">
            <a:extLst>
              <a:ext uri="{FF2B5EF4-FFF2-40B4-BE49-F238E27FC236}">
                <a16:creationId xmlns:a16="http://schemas.microsoft.com/office/drawing/2014/main" id="{6A6629B6-37C0-568E-B1C7-20537A3B29A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934359" y="5234526"/>
            <a:ext cx="603797" cy="603797"/>
          </a:xfrm>
          <a:prstGeom prst="rect">
            <a:avLst/>
          </a:prstGeom>
        </p:spPr>
      </p:pic>
      <p:pic>
        <p:nvPicPr>
          <p:cNvPr id="87" name="Graphic 86" descr="Cell Tower outline">
            <a:extLst>
              <a:ext uri="{FF2B5EF4-FFF2-40B4-BE49-F238E27FC236}">
                <a16:creationId xmlns:a16="http://schemas.microsoft.com/office/drawing/2014/main" id="{9E53FC3A-FED8-09C3-F8D7-C3F918EFC607}"/>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346322" y="5225806"/>
            <a:ext cx="640116" cy="640116"/>
          </a:xfrm>
          <a:prstGeom prst="rect">
            <a:avLst/>
          </a:prstGeom>
        </p:spPr>
      </p:pic>
      <p:pic>
        <p:nvPicPr>
          <p:cNvPr id="89" name="Graphic 88" descr="User network outline">
            <a:extLst>
              <a:ext uri="{FF2B5EF4-FFF2-40B4-BE49-F238E27FC236}">
                <a16:creationId xmlns:a16="http://schemas.microsoft.com/office/drawing/2014/main" id="{2E063108-3E5D-BA37-0362-5533A1E6E6B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451228" y="856185"/>
            <a:ext cx="710602" cy="710602"/>
          </a:xfrm>
          <a:prstGeom prst="rect">
            <a:avLst/>
          </a:prstGeom>
        </p:spPr>
      </p:pic>
      <p:pic>
        <p:nvPicPr>
          <p:cNvPr id="91" name="Graphic 90" descr="Speaker phone outline">
            <a:extLst>
              <a:ext uri="{FF2B5EF4-FFF2-40B4-BE49-F238E27FC236}">
                <a16:creationId xmlns:a16="http://schemas.microsoft.com/office/drawing/2014/main" id="{AFCAA105-125B-CD99-C243-07E3295D890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667239" y="1582718"/>
            <a:ext cx="432324" cy="432324"/>
          </a:xfrm>
          <a:prstGeom prst="rect">
            <a:avLst/>
          </a:prstGeom>
        </p:spPr>
      </p:pic>
      <p:pic>
        <p:nvPicPr>
          <p:cNvPr id="101" name="Graphic 100" descr="Hill scene outline">
            <a:extLst>
              <a:ext uri="{FF2B5EF4-FFF2-40B4-BE49-F238E27FC236}">
                <a16:creationId xmlns:a16="http://schemas.microsoft.com/office/drawing/2014/main" id="{B9B736EA-8929-1B6C-C5D0-BB87F51E8575}"/>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434956" y="5126961"/>
            <a:ext cx="856575" cy="856575"/>
          </a:xfrm>
          <a:prstGeom prst="rect">
            <a:avLst/>
          </a:prstGeom>
        </p:spPr>
      </p:pic>
      <p:sp>
        <p:nvSpPr>
          <p:cNvPr id="102" name="TextBox 101">
            <a:extLst>
              <a:ext uri="{FF2B5EF4-FFF2-40B4-BE49-F238E27FC236}">
                <a16:creationId xmlns:a16="http://schemas.microsoft.com/office/drawing/2014/main" id="{809DAA0F-40C6-DFCB-2A61-C2FEDC5465D0}"/>
              </a:ext>
            </a:extLst>
          </p:cNvPr>
          <p:cNvSpPr txBox="1"/>
          <p:nvPr/>
        </p:nvSpPr>
        <p:spPr>
          <a:xfrm>
            <a:off x="4179296" y="4963527"/>
            <a:ext cx="1322945"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CAA checks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in regularly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to provide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additional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support.</a:t>
            </a:r>
          </a:p>
        </p:txBody>
      </p:sp>
      <p:pic>
        <p:nvPicPr>
          <p:cNvPr id="104" name="Graphic 103" descr="Questions outline">
            <a:extLst>
              <a:ext uri="{FF2B5EF4-FFF2-40B4-BE49-F238E27FC236}">
                <a16:creationId xmlns:a16="http://schemas.microsoft.com/office/drawing/2014/main" id="{FF316EBF-FEF9-A70D-F504-26116B2AC417}"/>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214487" y="1495417"/>
            <a:ext cx="720675" cy="720675"/>
          </a:xfrm>
          <a:prstGeom prst="rect">
            <a:avLst/>
          </a:prstGeom>
        </p:spPr>
      </p:pic>
      <p:pic>
        <p:nvPicPr>
          <p:cNvPr id="16" name="Graphic 15" descr="Schoolhouse outline">
            <a:extLst>
              <a:ext uri="{FF2B5EF4-FFF2-40B4-BE49-F238E27FC236}">
                <a16:creationId xmlns:a16="http://schemas.microsoft.com/office/drawing/2014/main" id="{A2B7FD5B-44A7-FDA2-5D50-D71C12089137}"/>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184888" y="5074658"/>
            <a:ext cx="856575" cy="856575"/>
          </a:xfrm>
          <a:prstGeom prst="rect">
            <a:avLst/>
          </a:prstGeom>
        </p:spPr>
      </p:pic>
      <p:pic>
        <p:nvPicPr>
          <p:cNvPr id="18" name="Graphic 17" descr="Schoolhouse outline">
            <a:extLst>
              <a:ext uri="{FF2B5EF4-FFF2-40B4-BE49-F238E27FC236}">
                <a16:creationId xmlns:a16="http://schemas.microsoft.com/office/drawing/2014/main" id="{7A0ECD07-624C-CE42-24F1-56F91116CAB7}"/>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605041" y="645121"/>
            <a:ext cx="700312" cy="700312"/>
          </a:xfrm>
          <a:prstGeom prst="rect">
            <a:avLst/>
          </a:prstGeom>
        </p:spPr>
      </p:pic>
      <p:pic>
        <p:nvPicPr>
          <p:cNvPr id="24" name="Graphic 23" descr="Treasure Map outline">
            <a:extLst>
              <a:ext uri="{FF2B5EF4-FFF2-40B4-BE49-F238E27FC236}">
                <a16:creationId xmlns:a16="http://schemas.microsoft.com/office/drawing/2014/main" id="{9173C88F-C284-F5F0-0AFB-1D494914E261}"/>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0643858" y="1913417"/>
            <a:ext cx="588837" cy="588837"/>
          </a:xfrm>
          <a:prstGeom prst="rect">
            <a:avLst/>
          </a:prstGeom>
        </p:spPr>
      </p:pic>
      <p:pic>
        <p:nvPicPr>
          <p:cNvPr id="33" name="Graphic 32" descr="Bullseye outline">
            <a:extLst>
              <a:ext uri="{FF2B5EF4-FFF2-40B4-BE49-F238E27FC236}">
                <a16:creationId xmlns:a16="http://schemas.microsoft.com/office/drawing/2014/main" id="{24A2A9CE-2918-DDF1-11EC-6184EF2C3A5B}"/>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853817" y="3630758"/>
            <a:ext cx="570397" cy="570397"/>
          </a:xfrm>
          <a:prstGeom prst="rect">
            <a:avLst/>
          </a:prstGeom>
        </p:spPr>
      </p:pic>
      <p:pic>
        <p:nvPicPr>
          <p:cNvPr id="37" name="Graphic 36" descr="Lightning bolt outline">
            <a:extLst>
              <a:ext uri="{FF2B5EF4-FFF2-40B4-BE49-F238E27FC236}">
                <a16:creationId xmlns:a16="http://schemas.microsoft.com/office/drawing/2014/main" id="{76445147-96D7-7A78-BE88-5CB4C23A671B}"/>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7326488" y="3263252"/>
            <a:ext cx="332907" cy="332907"/>
          </a:xfrm>
          <a:prstGeom prst="rect">
            <a:avLst/>
          </a:prstGeom>
        </p:spPr>
      </p:pic>
      <p:pic>
        <p:nvPicPr>
          <p:cNvPr id="40" name="Graphic 39" descr="Plant outline">
            <a:extLst>
              <a:ext uri="{FF2B5EF4-FFF2-40B4-BE49-F238E27FC236}">
                <a16:creationId xmlns:a16="http://schemas.microsoft.com/office/drawing/2014/main" id="{E497A701-431A-5160-D6F7-59B0F282CF8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0935030" y="5359894"/>
            <a:ext cx="406822" cy="406822"/>
          </a:xfrm>
          <a:prstGeom prst="rect">
            <a:avLst/>
          </a:prstGeom>
        </p:spPr>
      </p:pic>
      <p:pic>
        <p:nvPicPr>
          <p:cNvPr id="55" name="Graphic 54" descr="Clapping hands outline">
            <a:extLst>
              <a:ext uri="{FF2B5EF4-FFF2-40B4-BE49-F238E27FC236}">
                <a16:creationId xmlns:a16="http://schemas.microsoft.com/office/drawing/2014/main" id="{253FD950-6284-E8E2-2A68-7BEB340088F7}"/>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214745" y="4868170"/>
            <a:ext cx="468686" cy="468686"/>
          </a:xfrm>
          <a:prstGeom prst="rect">
            <a:avLst/>
          </a:prstGeom>
        </p:spPr>
      </p:pic>
      <p:pic>
        <p:nvPicPr>
          <p:cNvPr id="59" name="Graphic 58" descr="Ribbon outline">
            <a:extLst>
              <a:ext uri="{FF2B5EF4-FFF2-40B4-BE49-F238E27FC236}">
                <a16:creationId xmlns:a16="http://schemas.microsoft.com/office/drawing/2014/main" id="{B7E05C5A-B389-7492-A2D7-110C68DB8772}"/>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120377" y="4910867"/>
            <a:ext cx="343563" cy="343563"/>
          </a:xfrm>
          <a:prstGeom prst="rect">
            <a:avLst/>
          </a:prstGeom>
        </p:spPr>
      </p:pic>
      <p:grpSp>
        <p:nvGrpSpPr>
          <p:cNvPr id="77" name="Group 76">
            <a:extLst>
              <a:ext uri="{FF2B5EF4-FFF2-40B4-BE49-F238E27FC236}">
                <a16:creationId xmlns:a16="http://schemas.microsoft.com/office/drawing/2014/main" id="{E7ECC87C-C3BE-45B9-A48F-0D83FF671850}"/>
              </a:ext>
            </a:extLst>
          </p:cNvPr>
          <p:cNvGrpSpPr/>
          <p:nvPr/>
        </p:nvGrpSpPr>
        <p:grpSpPr>
          <a:xfrm>
            <a:off x="9963471" y="4356440"/>
            <a:ext cx="1151710" cy="426111"/>
            <a:chOff x="10616731" y="4395166"/>
            <a:chExt cx="1146643" cy="454877"/>
          </a:xfrm>
          <a:solidFill>
            <a:srgbClr val="E15847"/>
          </a:solidFill>
          <a:effectLst>
            <a:outerShdw blurRad="50800" dist="38100" dir="2700000" algn="tl" rotWithShape="0">
              <a:prstClr val="black">
                <a:alpha val="40000"/>
              </a:prstClr>
            </a:outerShdw>
          </a:effectLst>
        </p:grpSpPr>
        <p:sp>
          <p:nvSpPr>
            <p:cNvPr id="74" name="Rectangle: Rounded Corners 73">
              <a:extLst>
                <a:ext uri="{FF2B5EF4-FFF2-40B4-BE49-F238E27FC236}">
                  <a16:creationId xmlns:a16="http://schemas.microsoft.com/office/drawing/2014/main" id="{8747A47C-2B9B-8CF9-1D91-9DDF9C0769FA}"/>
                </a:ext>
              </a:extLst>
            </p:cNvPr>
            <p:cNvSpPr/>
            <p:nvPr/>
          </p:nvSpPr>
          <p:spPr>
            <a:xfrm>
              <a:off x="10616731" y="4395166"/>
              <a:ext cx="1146643" cy="4548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76" name="TextBox 75">
              <a:extLst>
                <a:ext uri="{FF2B5EF4-FFF2-40B4-BE49-F238E27FC236}">
                  <a16:creationId xmlns:a16="http://schemas.microsoft.com/office/drawing/2014/main" id="{B6D6FDFD-ED0B-432F-9E60-F84D758EA393}"/>
                </a:ext>
              </a:extLst>
            </p:cNvPr>
            <p:cNvSpPr txBox="1"/>
            <p:nvPr/>
          </p:nvSpPr>
          <p:spPr>
            <a:xfrm>
              <a:off x="10640271" y="4404691"/>
              <a:ext cx="1075405" cy="44354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Repeat steps </a:t>
              </a:r>
              <a:br>
                <a:rPr kumimoji="0" lang="en-GB" sz="105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4-10 each year</a:t>
              </a:r>
            </a:p>
          </p:txBody>
        </p:sp>
      </p:grpSp>
      <p:pic>
        <p:nvPicPr>
          <p:cNvPr id="92" name="Graphic 91" descr="Clipboard Mixed outline">
            <a:extLst>
              <a:ext uri="{FF2B5EF4-FFF2-40B4-BE49-F238E27FC236}">
                <a16:creationId xmlns:a16="http://schemas.microsoft.com/office/drawing/2014/main" id="{C3A2E521-46EC-941F-2E55-889CAC286F10}"/>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2833127" y="5242813"/>
            <a:ext cx="501906" cy="501906"/>
          </a:xfrm>
          <a:prstGeom prst="rect">
            <a:avLst/>
          </a:prstGeom>
        </p:spPr>
      </p:pic>
      <p:pic>
        <p:nvPicPr>
          <p:cNvPr id="94" name="Graphic 93" descr="Clipboard Badge outline">
            <a:extLst>
              <a:ext uri="{FF2B5EF4-FFF2-40B4-BE49-F238E27FC236}">
                <a16:creationId xmlns:a16="http://schemas.microsoft.com/office/drawing/2014/main" id="{B822DB91-68EC-F7B3-72CD-E175BC2A14A2}"/>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531688" y="4227119"/>
            <a:ext cx="546801" cy="546801"/>
          </a:xfrm>
          <a:prstGeom prst="rect">
            <a:avLst/>
          </a:prstGeom>
        </p:spPr>
      </p:pic>
      <p:pic>
        <p:nvPicPr>
          <p:cNvPr id="98" name="Graphic 97" descr="Clipboard outline">
            <a:extLst>
              <a:ext uri="{FF2B5EF4-FFF2-40B4-BE49-F238E27FC236}">
                <a16:creationId xmlns:a16="http://schemas.microsoft.com/office/drawing/2014/main" id="{78A4416A-EF6A-49BA-2DEA-D7EA4BB5E9A5}"/>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flipH="1">
            <a:off x="10036752" y="1765518"/>
            <a:ext cx="479478" cy="491336"/>
          </a:xfrm>
          <a:prstGeom prst="rect">
            <a:avLst/>
          </a:prstGeom>
        </p:spPr>
      </p:pic>
      <p:pic>
        <p:nvPicPr>
          <p:cNvPr id="103" name="Graphic 102" descr="Signpost outline">
            <a:extLst>
              <a:ext uri="{FF2B5EF4-FFF2-40B4-BE49-F238E27FC236}">
                <a16:creationId xmlns:a16="http://schemas.microsoft.com/office/drawing/2014/main" id="{0F9C9E4A-AE3A-B766-595E-B2F150C3AB21}"/>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5688880" y="1582597"/>
            <a:ext cx="508831" cy="508831"/>
          </a:xfrm>
          <a:prstGeom prst="rect">
            <a:avLst/>
          </a:prstGeom>
        </p:spPr>
      </p:pic>
      <p:pic>
        <p:nvPicPr>
          <p:cNvPr id="38" name="Graphic 37" descr="Repeat outline">
            <a:extLst>
              <a:ext uri="{FF2B5EF4-FFF2-40B4-BE49-F238E27FC236}">
                <a16:creationId xmlns:a16="http://schemas.microsoft.com/office/drawing/2014/main" id="{8B3D393A-546E-EC49-3624-9A67A7EEBDCB}"/>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384361" y="3872857"/>
            <a:ext cx="453090" cy="453090"/>
          </a:xfrm>
          <a:prstGeom prst="rect">
            <a:avLst/>
          </a:prstGeom>
        </p:spPr>
      </p:pic>
      <p:pic>
        <p:nvPicPr>
          <p:cNvPr id="30" name="Graphic 29" descr="Badge 4 with solid fill">
            <a:extLst>
              <a:ext uri="{FF2B5EF4-FFF2-40B4-BE49-F238E27FC236}">
                <a16:creationId xmlns:a16="http://schemas.microsoft.com/office/drawing/2014/main" id="{B9098EBC-E3F3-4522-6428-30FEBB059C9A}"/>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538156" y="2741157"/>
            <a:ext cx="579972" cy="579972"/>
          </a:xfrm>
          <a:prstGeom prst="rect">
            <a:avLst/>
          </a:prstGeom>
        </p:spPr>
      </p:pic>
      <p:pic>
        <p:nvPicPr>
          <p:cNvPr id="53" name="Graphic 52" descr="Open hand with plant outline">
            <a:extLst>
              <a:ext uri="{FF2B5EF4-FFF2-40B4-BE49-F238E27FC236}">
                <a16:creationId xmlns:a16="http://schemas.microsoft.com/office/drawing/2014/main" id="{868548D7-6449-1D96-EDEF-BDB073B8D14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5251692" y="4605063"/>
            <a:ext cx="476680" cy="549980"/>
          </a:xfrm>
          <a:prstGeom prst="rect">
            <a:avLst/>
          </a:prstGeom>
        </p:spPr>
      </p:pic>
      <p:grpSp>
        <p:nvGrpSpPr>
          <p:cNvPr id="22" name="Group 21">
            <a:extLst>
              <a:ext uri="{FF2B5EF4-FFF2-40B4-BE49-F238E27FC236}">
                <a16:creationId xmlns:a16="http://schemas.microsoft.com/office/drawing/2014/main" id="{619A5D47-74CE-A812-D110-ECCEFD81D006}"/>
              </a:ext>
            </a:extLst>
          </p:cNvPr>
          <p:cNvGrpSpPr/>
          <p:nvPr/>
        </p:nvGrpSpPr>
        <p:grpSpPr>
          <a:xfrm>
            <a:off x="3751861" y="3216437"/>
            <a:ext cx="481116" cy="783198"/>
            <a:chOff x="3901293" y="3399961"/>
            <a:chExt cx="481116" cy="783198"/>
          </a:xfrm>
        </p:grpSpPr>
        <p:grpSp>
          <p:nvGrpSpPr>
            <p:cNvPr id="29" name="Group 28">
              <a:extLst>
                <a:ext uri="{FF2B5EF4-FFF2-40B4-BE49-F238E27FC236}">
                  <a16:creationId xmlns:a16="http://schemas.microsoft.com/office/drawing/2014/main" id="{9AFF2D3B-5891-BDB5-AA48-98048819B996}"/>
                </a:ext>
              </a:extLst>
            </p:cNvPr>
            <p:cNvGrpSpPr/>
            <p:nvPr/>
          </p:nvGrpSpPr>
          <p:grpSpPr>
            <a:xfrm>
              <a:off x="3901293" y="3399961"/>
              <a:ext cx="481116" cy="783198"/>
              <a:chOff x="3906849" y="3135605"/>
              <a:chExt cx="607997" cy="880699"/>
            </a:xfrm>
          </p:grpSpPr>
          <p:pic>
            <p:nvPicPr>
              <p:cNvPr id="86" name="Graphic 85" descr="Meeting outline">
                <a:extLst>
                  <a:ext uri="{FF2B5EF4-FFF2-40B4-BE49-F238E27FC236}">
                    <a16:creationId xmlns:a16="http://schemas.microsoft.com/office/drawing/2014/main" id="{F49C717A-02ED-DDF1-6109-116535D33924}"/>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906849" y="3408307"/>
                <a:ext cx="607997" cy="607997"/>
              </a:xfrm>
              <a:prstGeom prst="rect">
                <a:avLst/>
              </a:prstGeom>
            </p:spPr>
          </p:pic>
          <p:pic>
            <p:nvPicPr>
              <p:cNvPr id="5" name="Graphic 4" descr="Chat outline">
                <a:extLst>
                  <a:ext uri="{FF2B5EF4-FFF2-40B4-BE49-F238E27FC236}">
                    <a16:creationId xmlns:a16="http://schemas.microsoft.com/office/drawing/2014/main" id="{F1D5881B-157F-09C1-2875-D5F3C02FBFF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945667" y="3135605"/>
                <a:ext cx="553191" cy="552622"/>
              </a:xfrm>
              <a:prstGeom prst="rect">
                <a:avLst/>
              </a:prstGeom>
            </p:spPr>
          </p:pic>
        </p:grpSp>
        <p:pic>
          <p:nvPicPr>
            <p:cNvPr id="42" name="Graphic 41" descr="Pound with solid fill">
              <a:extLst>
                <a:ext uri="{FF2B5EF4-FFF2-40B4-BE49-F238E27FC236}">
                  <a16:creationId xmlns:a16="http://schemas.microsoft.com/office/drawing/2014/main" id="{AF9F0D1A-AF60-29C4-E546-31E8ADF6C851}"/>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4142498" y="3585988"/>
              <a:ext cx="158872" cy="158872"/>
            </a:xfrm>
            <a:prstGeom prst="rect">
              <a:avLst/>
            </a:prstGeom>
          </p:spPr>
        </p:pic>
      </p:grpSp>
      <p:sp>
        <p:nvSpPr>
          <p:cNvPr id="70" name="Title 1">
            <a:extLst>
              <a:ext uri="{FF2B5EF4-FFF2-40B4-BE49-F238E27FC236}">
                <a16:creationId xmlns:a16="http://schemas.microsoft.com/office/drawing/2014/main" id="{AE67AA34-3C7D-E6DB-A1B7-6C06EBE02241}"/>
              </a:ext>
            </a:extLst>
          </p:cNvPr>
          <p:cNvSpPr txBox="1">
            <a:spLocks/>
          </p:cNvSpPr>
          <p:nvPr/>
        </p:nvSpPr>
        <p:spPr>
          <a:xfrm>
            <a:off x="412196" y="25473"/>
            <a:ext cx="9186973" cy="67079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E15637"/>
                </a:solidFill>
                <a:effectLst/>
                <a:uLnTx/>
                <a:uFillTx/>
                <a:latin typeface="Overpass Black"/>
              </a:rPr>
              <a:t>How we work with </a:t>
            </a:r>
            <a:r>
              <a:rPr lang="en-US" sz="2800" b="1">
                <a:solidFill>
                  <a:srgbClr val="E15637"/>
                </a:solidFill>
                <a:latin typeface="Overpass Black"/>
              </a:rPr>
              <a:t>schools</a:t>
            </a:r>
            <a:endParaRPr kumimoji="0" lang="en-US" sz="2800" b="1" i="0" u="none" strike="noStrike" kern="1200" cap="none" spc="0" normalizeH="0" baseline="0" noProof="0">
              <a:ln>
                <a:noFill/>
              </a:ln>
              <a:solidFill>
                <a:srgbClr val="E15637"/>
              </a:solidFill>
              <a:effectLst/>
              <a:uLnTx/>
              <a:uFillTx/>
              <a:latin typeface="Overpass Black"/>
            </a:endParaRPr>
          </a:p>
        </p:txBody>
      </p:sp>
      <p:pic>
        <p:nvPicPr>
          <p:cNvPr id="20" name="Picture 19" descr="A black and yellow rectangle with black text&#10;&#10;Description automatically generated">
            <a:extLst>
              <a:ext uri="{FF2B5EF4-FFF2-40B4-BE49-F238E27FC236}">
                <a16:creationId xmlns:a16="http://schemas.microsoft.com/office/drawing/2014/main" id="{F591B6F2-056D-AFC6-27EE-5346C722B6F4}"/>
              </a:ext>
            </a:extLst>
          </p:cNvPr>
          <p:cNvPicPr>
            <a:picLocks noChangeAspect="1"/>
          </p:cNvPicPr>
          <p:nvPr/>
        </p:nvPicPr>
        <p:blipFill>
          <a:blip r:embed="rId93"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spTree>
    <p:extLst>
      <p:ext uri="{BB962C8B-B14F-4D97-AF65-F5344CB8AC3E}">
        <p14:creationId xmlns:p14="http://schemas.microsoft.com/office/powerpoint/2010/main" val="3989882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80F252-0671-FE91-6AED-146C4ED4A400}"/>
              </a:ext>
            </a:extLst>
          </p:cNvPr>
          <p:cNvSpPr/>
          <p:nvPr/>
        </p:nvSpPr>
        <p:spPr>
          <a:xfrm>
            <a:off x="1702073" y="529977"/>
            <a:ext cx="896400" cy="861774"/>
          </a:xfrm>
          <a:prstGeom prst="rect">
            <a:avLst/>
          </a:prstGeom>
          <a:noFill/>
        </p:spPr>
        <p:txBody>
          <a:bodyPr wrap="none" lIns="91440" tIns="45720" rIns="91440" bIns="45720" anchor="t">
            <a:spAutoFit/>
          </a:bodyPr>
          <a:lstStyle/>
          <a:p>
            <a:pPr algn="ctr"/>
            <a:r>
              <a:rPr lang="en-US" sz="5000" b="0" cap="none" spc="0">
                <a:ln w="0"/>
                <a:solidFill>
                  <a:schemeClr val="tx1"/>
                </a:solidFill>
                <a:effectLst>
                  <a:outerShdw blurRad="38100" dist="19050" dir="2700000" algn="tl" rotWithShape="0">
                    <a:srgbClr val="000000">
                      <a:alpha val="40000"/>
                    </a:srgbClr>
                  </a:outerShdw>
                </a:effectLst>
              </a:rPr>
              <a:t>16</a:t>
            </a:r>
          </a:p>
        </p:txBody>
      </p:sp>
      <p:pic>
        <p:nvPicPr>
          <p:cNvPr id="36" name="Graphic 35" descr="Schoolhouse with solid fill">
            <a:extLst>
              <a:ext uri="{FF2B5EF4-FFF2-40B4-BE49-F238E27FC236}">
                <a16:creationId xmlns:a16="http://schemas.microsoft.com/office/drawing/2014/main" id="{C92C4CE9-0F61-C0AF-579B-D50D89B67E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334" y="108386"/>
            <a:ext cx="1397434" cy="1397434"/>
          </a:xfrm>
          <a:prstGeom prst="rect">
            <a:avLst/>
          </a:prstGeom>
        </p:spPr>
      </p:pic>
      <p:pic>
        <p:nvPicPr>
          <p:cNvPr id="49" name="Graphic 48" descr="Neighborhood with solid fill">
            <a:extLst>
              <a:ext uri="{FF2B5EF4-FFF2-40B4-BE49-F238E27FC236}">
                <a16:creationId xmlns:a16="http://schemas.microsoft.com/office/drawing/2014/main" id="{19C4EA5E-76D3-5082-E8AE-8FBFA0FB0B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327" y="5435880"/>
            <a:ext cx="1396800" cy="1396800"/>
          </a:xfrm>
          <a:prstGeom prst="rect">
            <a:avLst/>
          </a:prstGeom>
        </p:spPr>
      </p:pic>
      <p:pic>
        <p:nvPicPr>
          <p:cNvPr id="56" name="Graphic 55" descr="Classroom with solid fill">
            <a:extLst>
              <a:ext uri="{FF2B5EF4-FFF2-40B4-BE49-F238E27FC236}">
                <a16:creationId xmlns:a16="http://schemas.microsoft.com/office/drawing/2014/main" id="{920F5C4C-7E6B-9EBF-5E81-DEDCD3CE54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968" y="3581880"/>
            <a:ext cx="1396800" cy="1396800"/>
          </a:xfrm>
          <a:prstGeom prst="rect">
            <a:avLst/>
          </a:prstGeom>
        </p:spPr>
      </p:pic>
      <p:pic>
        <p:nvPicPr>
          <p:cNvPr id="60" name="Graphic 59" descr="Children with solid fill">
            <a:extLst>
              <a:ext uri="{FF2B5EF4-FFF2-40B4-BE49-F238E27FC236}">
                <a16:creationId xmlns:a16="http://schemas.microsoft.com/office/drawing/2014/main" id="{699FCB9C-1D25-598D-68E3-4306EE0932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968" y="1845133"/>
            <a:ext cx="1397434" cy="1397434"/>
          </a:xfrm>
          <a:prstGeom prst="rect">
            <a:avLst/>
          </a:prstGeom>
        </p:spPr>
      </p:pic>
      <p:sp>
        <p:nvSpPr>
          <p:cNvPr id="62" name="TextBox 61">
            <a:extLst>
              <a:ext uri="{FF2B5EF4-FFF2-40B4-BE49-F238E27FC236}">
                <a16:creationId xmlns:a16="http://schemas.microsoft.com/office/drawing/2014/main" id="{82EA4806-FE0E-B0AE-6095-91061761D304}"/>
              </a:ext>
            </a:extLst>
          </p:cNvPr>
          <p:cNvSpPr txBox="1"/>
          <p:nvPr/>
        </p:nvSpPr>
        <p:spPr>
          <a:xfrm>
            <a:off x="1701955" y="2142480"/>
            <a:ext cx="1793032" cy="861774"/>
          </a:xfrm>
          <a:prstGeom prst="rect">
            <a:avLst/>
          </a:prstGeom>
          <a:noFill/>
        </p:spPr>
        <p:txBody>
          <a:bodyPr wrap="square" lIns="91440" tIns="45720" rIns="91440" bIns="45720" anchor="t">
            <a:spAutoFit/>
          </a:bodyPr>
          <a:lstStyle/>
          <a:p>
            <a:r>
              <a:rPr lang="en-US" sz="5000">
                <a:ln w="0"/>
                <a:solidFill>
                  <a:schemeClr val="tx1"/>
                </a:solidFill>
                <a:effectLst>
                  <a:outerShdw blurRad="38100" dist="19050" dir="2700000" algn="tl" rotWithShape="0">
                    <a:srgbClr val="000000">
                      <a:alpha val="40000"/>
                    </a:srgbClr>
                  </a:outerShdw>
                </a:effectLst>
              </a:rPr>
              <a:t>6700</a:t>
            </a:r>
          </a:p>
        </p:txBody>
      </p:sp>
      <p:sp>
        <p:nvSpPr>
          <p:cNvPr id="63" name="TextBox 62">
            <a:extLst>
              <a:ext uri="{FF2B5EF4-FFF2-40B4-BE49-F238E27FC236}">
                <a16:creationId xmlns:a16="http://schemas.microsoft.com/office/drawing/2014/main" id="{B9117059-1B6E-2BB5-CE4E-7F9730071D1D}"/>
              </a:ext>
            </a:extLst>
          </p:cNvPr>
          <p:cNvSpPr txBox="1"/>
          <p:nvPr/>
        </p:nvSpPr>
        <p:spPr>
          <a:xfrm>
            <a:off x="1701955" y="3857048"/>
            <a:ext cx="1793032" cy="861774"/>
          </a:xfrm>
          <a:prstGeom prst="rect">
            <a:avLst/>
          </a:prstGeom>
          <a:noFill/>
        </p:spPr>
        <p:txBody>
          <a:bodyPr wrap="square" lIns="91440" tIns="45720" rIns="91440" bIns="45720" anchor="t">
            <a:spAutoFit/>
          </a:bodyPr>
          <a:lstStyle/>
          <a:p>
            <a:r>
              <a:rPr lang="en-US" sz="5000">
                <a:ln w="0"/>
                <a:solidFill>
                  <a:schemeClr val="tx1"/>
                </a:solidFill>
                <a:effectLst>
                  <a:outerShdw blurRad="38100" dist="19050" dir="2700000" algn="tl" rotWithShape="0">
                    <a:srgbClr val="000000">
                      <a:alpha val="40000"/>
                    </a:srgbClr>
                  </a:outerShdw>
                </a:effectLst>
              </a:rPr>
              <a:t>800</a:t>
            </a:r>
          </a:p>
        </p:txBody>
      </p:sp>
      <p:pic>
        <p:nvPicPr>
          <p:cNvPr id="6" name="Picture 5">
            <a:extLst>
              <a:ext uri="{FF2B5EF4-FFF2-40B4-BE49-F238E27FC236}">
                <a16:creationId xmlns:a16="http://schemas.microsoft.com/office/drawing/2014/main" id="{5085BCD3-8479-1DD9-3EAB-A48F70365BFF}"/>
              </a:ext>
            </a:extLst>
          </p:cNvPr>
          <p:cNvPicPr>
            <a:picLocks noChangeAspect="1"/>
          </p:cNvPicPr>
          <p:nvPr/>
        </p:nvPicPr>
        <p:blipFill>
          <a:blip r:embed="rId11"/>
          <a:stretch>
            <a:fillRect/>
          </a:stretch>
        </p:blipFill>
        <p:spPr>
          <a:xfrm>
            <a:off x="4025735" y="0"/>
            <a:ext cx="8182099" cy="6875889"/>
          </a:xfrm>
          <a:prstGeom prst="rect">
            <a:avLst/>
          </a:prstGeom>
        </p:spPr>
      </p:pic>
    </p:spTree>
    <p:extLst>
      <p:ext uri="{BB962C8B-B14F-4D97-AF65-F5344CB8AC3E}">
        <p14:creationId xmlns:p14="http://schemas.microsoft.com/office/powerpoint/2010/main" val="355028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000"/>
                                        <p:tgtEl>
                                          <p:spTgt spid="56"/>
                                        </p:tgtEl>
                                      </p:cBhvr>
                                    </p:animEffect>
                                    <p:anim calcmode="lin" valueType="num">
                                      <p:cBhvr>
                                        <p:cTn id="20" dur="1000" fill="hold"/>
                                        <p:tgtEl>
                                          <p:spTgt spid="56"/>
                                        </p:tgtEl>
                                        <p:attrNameLst>
                                          <p:attrName>ppt_x</p:attrName>
                                        </p:attrNameLst>
                                      </p:cBhvr>
                                      <p:tavLst>
                                        <p:tav tm="0">
                                          <p:val>
                                            <p:strVal val="#ppt_x"/>
                                          </p:val>
                                        </p:tav>
                                        <p:tav tm="100000">
                                          <p:val>
                                            <p:strVal val="#ppt_x"/>
                                          </p:val>
                                        </p:tav>
                                      </p:tavLst>
                                    </p:anim>
                                    <p:anim calcmode="lin" valueType="num">
                                      <p:cBhvr>
                                        <p:cTn id="21" dur="1000" fill="hold"/>
                                        <p:tgtEl>
                                          <p:spTgt spid="5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ppt_x</p:attrName>
                                        </p:attrNameLst>
                                      </p:cBhvr>
                                      <p:tavLst>
                                        <p:tav tm="0">
                                          <p:val>
                                            <p:strVal val="#ppt_x"/>
                                          </p:val>
                                        </p:tav>
                                        <p:tav tm="100000">
                                          <p:val>
                                            <p:strVal val="#ppt_x"/>
                                          </p:val>
                                        </p:tav>
                                      </p:tavLst>
                                    </p:anim>
                                    <p:anim calcmode="lin" valueType="num">
                                      <p:cBhvr>
                                        <p:cTn id="2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Lst>
  </p:timing>
</p:sld>
</file>

<file path=ppt/slides/slide60.xml><?xml version="1.0" encoding="utf-8"?>
<p:sld xmlns:a="http://schemas.openxmlformats.org/drawingml/2006/main" xmlns:r="http://schemas.openxmlformats.org/officeDocument/2006/relationships" xmlns:p="http://schemas.openxmlformats.org/presentationml/2006/main">
  <p:cSld name="Slide2131">
    <p:spTree>
      <p:nvGrpSpPr>
        <p:cNvPr id="1" name=""/>
        <p:cNvGrpSpPr/>
        <p:nvPr/>
      </p:nvGrpSpPr>
      <p:grpSpPr>
        <a:xfrm>
          <a:off x="0" y="0"/>
          <a:ext cx="0" cy="0"/>
          <a:chOff x="0" y="0"/>
          <a:chExt cx="0" cy="0"/>
        </a:xfrm>
      </p:grpSpPr>
      <p:pic>
        <p:nvPicPr>
          <p:cNvPr id="2" name="Picture 6" descr="Count Your Carbon - Eco Schools">
            <a:extLst>
              <a:ext uri="{FF2B5EF4-FFF2-40B4-BE49-F238E27FC236}">
                <a16:creationId xmlns:a16="http://schemas.microsoft.com/office/drawing/2014/main" id="{924A42E6-B015-180D-2975-75301614F94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92784" y="2429337"/>
            <a:ext cx="3211381" cy="2502694"/>
          </a:xfrm>
          <a:prstGeom prst="rect">
            <a:avLst/>
          </a:prstGeom>
          <a:noFill/>
          <a:ln cap="flat">
            <a:noFill/>
          </a:ln>
        </p:spPr>
      </p:pic>
      <p:pic>
        <p:nvPicPr>
          <p:cNvPr id="5" name="Picture 20" descr="A logo for a national education&#10;&#10;Description automatically generated">
            <a:extLst>
              <a:ext uri="{FF2B5EF4-FFF2-40B4-BE49-F238E27FC236}">
                <a16:creationId xmlns:a16="http://schemas.microsoft.com/office/drawing/2014/main" id="{CD333BCD-9576-8D03-2776-343E4F7DF81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3889" y="4744446"/>
            <a:ext cx="3616671" cy="1032046"/>
          </a:xfrm>
          <a:prstGeom prst="rect">
            <a:avLst/>
          </a:prstGeom>
          <a:noFill/>
          <a:ln cap="flat">
            <a:noFill/>
          </a:ln>
        </p:spPr>
      </p:pic>
      <p:pic>
        <p:nvPicPr>
          <p:cNvPr id="6" name="Picture 28" descr="A green text on a black background&#10;&#10;Description automatically generated">
            <a:extLst>
              <a:ext uri="{FF2B5EF4-FFF2-40B4-BE49-F238E27FC236}">
                <a16:creationId xmlns:a16="http://schemas.microsoft.com/office/drawing/2014/main" id="{428D41EA-7474-8BDB-3E16-49BE635369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744" y="2584944"/>
            <a:ext cx="2995839" cy="1688110"/>
          </a:xfrm>
          <a:prstGeom prst="rect">
            <a:avLst/>
          </a:prstGeom>
          <a:noFill/>
          <a:ln cap="flat">
            <a:noFill/>
          </a:ln>
        </p:spPr>
      </p:pic>
      <p:pic>
        <p:nvPicPr>
          <p:cNvPr id="7" name="Picture 29" descr="A logo with a light bulb and text&#10;&#10;Description automatically generated">
            <a:hlinkClick r:id="rId6"/>
            <a:extLst>
              <a:ext uri="{FF2B5EF4-FFF2-40B4-BE49-F238E27FC236}">
                <a16:creationId xmlns:a16="http://schemas.microsoft.com/office/drawing/2014/main" id="{A6A59F87-C0D0-9B01-4786-84CA386883B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53889" y="-169986"/>
            <a:ext cx="3891558" cy="2657420"/>
          </a:xfrm>
          <a:prstGeom prst="rect">
            <a:avLst/>
          </a:prstGeom>
          <a:noFill/>
          <a:ln cap="flat">
            <a:noFill/>
          </a:ln>
        </p:spPr>
      </p:pic>
      <p:pic>
        <p:nvPicPr>
          <p:cNvPr id="9" name="Picture 8">
            <a:extLst>
              <a:ext uri="{FF2B5EF4-FFF2-40B4-BE49-F238E27FC236}">
                <a16:creationId xmlns:a16="http://schemas.microsoft.com/office/drawing/2014/main" id="{6D30C38F-678B-A130-BA6D-AB4DC4149E2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495843" y="4741239"/>
            <a:ext cx="3145106" cy="1327937"/>
          </a:xfrm>
          <a:prstGeom prst="rect">
            <a:avLst/>
          </a:prstGeom>
          <a:noFill/>
          <a:ln cap="flat">
            <a:noFill/>
          </a:ln>
        </p:spPr>
      </p:pic>
      <p:pic>
        <p:nvPicPr>
          <p:cNvPr id="13" name="Picture 12" descr="Eco-Schools | Keep Australia Beautiful">
            <a:extLst>
              <a:ext uri="{FF2B5EF4-FFF2-40B4-BE49-F238E27FC236}">
                <a16:creationId xmlns:a16="http://schemas.microsoft.com/office/drawing/2014/main" id="{E1BF13F4-618D-8FB6-92EB-B3F7EDEB93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75558" y="555738"/>
            <a:ext cx="1941094" cy="2016736"/>
          </a:xfrm>
          <a:prstGeom prst="rect">
            <a:avLst/>
          </a:prstGeom>
        </p:spPr>
      </p:pic>
      <p:pic>
        <p:nvPicPr>
          <p:cNvPr id="16" name="Picture 12" descr="Climate Ambassadors | Change Agents UK">
            <a:extLst>
              <a:ext uri="{FF2B5EF4-FFF2-40B4-BE49-F238E27FC236}">
                <a16:creationId xmlns:a16="http://schemas.microsoft.com/office/drawing/2014/main" id="{F0E66557-A543-8438-E659-B9673305D41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358836" y="4497804"/>
            <a:ext cx="3003933" cy="18686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A black and grey logo&#10;&#10;Description automatically generated">
            <a:extLst>
              <a:ext uri="{FF2B5EF4-FFF2-40B4-BE49-F238E27FC236}">
                <a16:creationId xmlns:a16="http://schemas.microsoft.com/office/drawing/2014/main" id="{B44D0898-7876-71C4-E0D4-1BA43756BA3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81760" y="2999343"/>
            <a:ext cx="2370144" cy="1359437"/>
          </a:xfrm>
          <a:prstGeom prst="rect">
            <a:avLst/>
          </a:prstGeom>
          <a:noFill/>
          <a:ln cap="flat">
            <a:noFill/>
          </a:ln>
        </p:spPr>
      </p:pic>
      <p:pic>
        <p:nvPicPr>
          <p:cNvPr id="21" name="Picture 20" descr="About - Modeshift STARS">
            <a:extLst>
              <a:ext uri="{FF2B5EF4-FFF2-40B4-BE49-F238E27FC236}">
                <a16:creationId xmlns:a16="http://schemas.microsoft.com/office/drawing/2014/main" id="{D462C5DA-14F8-BE56-78AB-8E1911AE4C3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63718" y="991514"/>
            <a:ext cx="3886195" cy="724075"/>
          </a:xfrm>
          <a:prstGeom prst="rect">
            <a:avLst/>
          </a:prstGeom>
        </p:spPr>
      </p:pic>
    </p:spTree>
    <p:extLst>
      <p:ext uri="{BB962C8B-B14F-4D97-AF65-F5344CB8AC3E}">
        <p14:creationId xmlns:p14="http://schemas.microsoft.com/office/powerpoint/2010/main" val="2888522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0015705-3941-AA4E-9A29-4C9E72F85D9E}"/>
              </a:ext>
            </a:extLst>
          </p:cNvPr>
          <p:cNvSpPr txBox="1">
            <a:spLocks/>
          </p:cNvSpPr>
          <p:nvPr/>
        </p:nvSpPr>
        <p:spPr>
          <a:xfrm>
            <a:off x="409094" y="1338146"/>
            <a:ext cx="7813287" cy="5309059"/>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n-US" sz="1600" b="1">
                <a:latin typeface="Overpass" panose="00000500000000000000" pitchFamily="50" charset="0"/>
                <a:hlinkClick r:id="rId2"/>
              </a:rPr>
              <a:t>Energy Sparks</a:t>
            </a:r>
            <a:r>
              <a:rPr lang="en-US" sz="1600" b="1">
                <a:latin typeface="Overpass" panose="00000500000000000000" pitchFamily="50" charset="0"/>
              </a:rPr>
              <a:t> works with schools to offer a unique, effective energy management tool, which monitors energy use and p</a:t>
            </a:r>
            <a:r>
              <a:rPr lang="en-US" sz="1600" b="1">
                <a:solidFill>
                  <a:prstClr val="black"/>
                </a:solidFill>
                <a:latin typeface="Overpass" panose="00000500000000000000" pitchFamily="50" charset="0"/>
              </a:rPr>
              <a:t>rovides bespoke, simple low / no-cost recommendations, provided weekly.</a:t>
            </a:r>
          </a:p>
          <a:p>
            <a:pPr>
              <a:lnSpc>
                <a:spcPts val="1680"/>
              </a:lnSpc>
              <a:spcAft>
                <a:spcPts val="600"/>
              </a:spcAft>
            </a:pPr>
            <a:r>
              <a:rPr lang="en-US" sz="1400">
                <a:effectLst/>
                <a:latin typeface="Overpass" panose="00000500000000000000" pitchFamily="50" charset="0"/>
              </a:rPr>
              <a:t>Costs £545 a year</a:t>
            </a:r>
            <a:r>
              <a:rPr lang="en-US" sz="1400">
                <a:latin typeface="Overpass" panose="00000500000000000000" pitchFamily="50" charset="0"/>
              </a:rPr>
              <a:t> - </a:t>
            </a:r>
            <a:r>
              <a:rPr lang="en-US" sz="1400">
                <a:effectLst/>
                <a:latin typeface="Overpass" panose="00000500000000000000" pitchFamily="50" charset="0"/>
              </a:rPr>
              <a:t>but the average primary school saves £3,000 per year</a:t>
            </a:r>
            <a:r>
              <a:rPr lang="en-US" sz="1400">
                <a:latin typeface="Overpass" panose="00000500000000000000" pitchFamily="50" charset="0"/>
              </a:rPr>
              <a:t> </a:t>
            </a:r>
          </a:p>
          <a:p>
            <a:pPr>
              <a:lnSpc>
                <a:spcPts val="1680"/>
              </a:lnSpc>
              <a:spcAft>
                <a:spcPts val="600"/>
              </a:spcAft>
            </a:pPr>
            <a:r>
              <a:rPr lang="en-US" sz="1400">
                <a:latin typeface="Overpass" panose="00000500000000000000" pitchFamily="50" charset="0"/>
              </a:rPr>
              <a:t>Learning opportunities through interactive pupil dashboard and education </a:t>
            </a:r>
            <a:r>
              <a:rPr lang="en-GB" sz="1400">
                <a:latin typeface="Overpass" panose="00000500000000000000" pitchFamily="50" charset="0"/>
              </a:rPr>
              <a:t>programme,</a:t>
            </a:r>
            <a:r>
              <a:rPr lang="en-US" sz="1400">
                <a:latin typeface="Overpass" panose="00000500000000000000" pitchFamily="50" charset="0"/>
              </a:rPr>
              <a:t> which includes a range of over 140 activities and resources including lesson plans. </a:t>
            </a:r>
          </a:p>
          <a:p>
            <a:pPr>
              <a:lnSpc>
                <a:spcPts val="1680"/>
              </a:lnSpc>
              <a:spcAft>
                <a:spcPts val="600"/>
              </a:spcAft>
            </a:pPr>
            <a:r>
              <a:rPr lang="en-US" sz="1400">
                <a:latin typeface="Overpass" panose="00000500000000000000" pitchFamily="50" charset="0"/>
              </a:rPr>
              <a:t>Tailored </a:t>
            </a:r>
            <a:r>
              <a:rPr lang="en-US" sz="1400">
                <a:latin typeface="Overpass" panose="00000500000000000000" pitchFamily="50" charset="0"/>
                <a:hlinkClick r:id="rId3"/>
              </a:rPr>
              <a:t>induction webinars </a:t>
            </a:r>
            <a:r>
              <a:rPr lang="en-US" sz="1400">
                <a:latin typeface="Overpass" panose="00000500000000000000" pitchFamily="50" charset="0"/>
              </a:rPr>
              <a:t>for range of school staff. Guidance on over 60 low and no-cost actions.</a:t>
            </a:r>
          </a:p>
          <a:p>
            <a:pPr>
              <a:lnSpc>
                <a:spcPts val="1680"/>
              </a:lnSpc>
              <a:spcAft>
                <a:spcPts val="600"/>
              </a:spcAft>
            </a:pPr>
            <a:r>
              <a:rPr lang="en-US" sz="1400">
                <a:latin typeface="Overpass" panose="00000500000000000000" pitchFamily="50" charset="0"/>
              </a:rPr>
              <a:t>Set targets and track progress. Score points and compete with other schools. </a:t>
            </a:r>
          </a:p>
          <a:p>
            <a:pPr>
              <a:lnSpc>
                <a:spcPts val="1680"/>
              </a:lnSpc>
              <a:spcAft>
                <a:spcPts val="600"/>
              </a:spcAft>
            </a:pPr>
            <a:r>
              <a:rPr lang="en-US" sz="1400">
                <a:latin typeface="Overpass" panose="00000500000000000000" pitchFamily="50" charset="0"/>
                <a:hlinkClick r:id="rId4"/>
              </a:rPr>
              <a:t>Additional optional services </a:t>
            </a:r>
            <a:r>
              <a:rPr lang="en-US" sz="1400">
                <a:latin typeface="Overpass" panose="00000500000000000000" pitchFamily="50" charset="0"/>
              </a:rPr>
              <a:t>such as energy audits and assemblies also available at additional cost.</a:t>
            </a:r>
          </a:p>
          <a:p>
            <a:pPr>
              <a:lnSpc>
                <a:spcPts val="1680"/>
              </a:lnSpc>
              <a:spcAft>
                <a:spcPts val="600"/>
              </a:spcAft>
            </a:pPr>
            <a:r>
              <a:rPr lang="en-US" sz="1400">
                <a:latin typeface="Overpass" panose="00000500000000000000" pitchFamily="50" charset="0"/>
              </a:rPr>
              <a:t>Energy Sparks are a trusted member of the Let’s Go Zero coalition.</a:t>
            </a:r>
          </a:p>
          <a:p>
            <a:pPr>
              <a:lnSpc>
                <a:spcPts val="1680"/>
              </a:lnSpc>
              <a:spcAft>
                <a:spcPts val="600"/>
              </a:spcAft>
            </a:pPr>
            <a:r>
              <a:rPr lang="en-US" sz="1400">
                <a:latin typeface="Overpass" panose="00000500000000000000" pitchFamily="50" charset="0"/>
                <a:hlinkClick r:id="rId5"/>
              </a:rPr>
              <a:t>Example: Find schools near you and explore their data and advice.</a:t>
            </a:r>
            <a:r>
              <a:rPr lang="en-US" sz="1400">
                <a:latin typeface="Overpass" panose="00000500000000000000" pitchFamily="50" charset="0"/>
              </a:rPr>
              <a:t> </a:t>
            </a:r>
          </a:p>
        </p:txBody>
      </p:sp>
      <p:pic>
        <p:nvPicPr>
          <p:cNvPr id="7" name="Picture 6" descr="A blue background with white text&#10;&#10;Description automatically generated">
            <a:extLst>
              <a:ext uri="{FF2B5EF4-FFF2-40B4-BE49-F238E27FC236}">
                <a16:creationId xmlns:a16="http://schemas.microsoft.com/office/drawing/2014/main" id="{D91646B1-229B-69A8-2AB5-EE09D8D7CB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0852" y="373102"/>
            <a:ext cx="3534441" cy="775168"/>
          </a:xfrm>
          <a:prstGeom prst="rect">
            <a:avLst/>
          </a:prstGeom>
        </p:spPr>
      </p:pic>
      <p:pic>
        <p:nvPicPr>
          <p:cNvPr id="8" name="Picture 4">
            <a:extLst>
              <a:ext uri="{FF2B5EF4-FFF2-40B4-BE49-F238E27FC236}">
                <a16:creationId xmlns:a16="http://schemas.microsoft.com/office/drawing/2014/main" id="{A651E13C-7029-F9B5-921D-4316C9CC152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716926" y="4582902"/>
            <a:ext cx="3149505" cy="2064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319D8B3-7415-1584-2E75-AF09912E5C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16926" y="1425183"/>
            <a:ext cx="3065980" cy="2896051"/>
          </a:xfrm>
          <a:prstGeom prst="rect">
            <a:avLst/>
          </a:prstGeom>
        </p:spPr>
      </p:pic>
      <p:sp>
        <p:nvSpPr>
          <p:cNvPr id="5" name="TextBox 4">
            <a:extLst>
              <a:ext uri="{FF2B5EF4-FFF2-40B4-BE49-F238E27FC236}">
                <a16:creationId xmlns:a16="http://schemas.microsoft.com/office/drawing/2014/main" id="{41435636-7FC7-62EA-9C1A-502D434EF94E}"/>
              </a:ext>
            </a:extLst>
          </p:cNvPr>
          <p:cNvSpPr txBox="1"/>
          <p:nvPr/>
        </p:nvSpPr>
        <p:spPr>
          <a:xfrm>
            <a:off x="438615" y="459272"/>
            <a:ext cx="7251404" cy="580993"/>
          </a:xfrm>
          <a:prstGeom prst="rect">
            <a:avLst/>
          </a:prstGeom>
          <a:noFill/>
        </p:spPr>
        <p:txBody>
          <a:bodyPr wrap="square">
            <a:spAutoFit/>
          </a:bodyPr>
          <a:lstStyle/>
          <a:p>
            <a:pPr>
              <a:lnSpc>
                <a:spcPct val="107000"/>
              </a:lnSpc>
              <a:spcAft>
                <a:spcPts val="800"/>
              </a:spcAft>
            </a:pPr>
            <a:r>
              <a:rPr lang="en-US" sz="3200" b="1" kern="100">
                <a:solidFill>
                  <a:srgbClr val="E15637"/>
                </a:solidFill>
                <a:effectLst/>
                <a:latin typeface="Overpass Black" pitchFamily="2" charset="77"/>
                <a:ea typeface="Aptos" panose="020B0004020202020204" pitchFamily="34" charset="0"/>
                <a:cs typeface="Arial" panose="020B0604020202020204" pitchFamily="34" charset="0"/>
              </a:rPr>
              <a:t>Energy Sparks</a:t>
            </a:r>
          </a:p>
        </p:txBody>
      </p:sp>
      <p:pic>
        <p:nvPicPr>
          <p:cNvPr id="9" name="Picture 8" descr="Shape&#10;&#10;Description automatically generated with low confidence">
            <a:extLst>
              <a:ext uri="{FF2B5EF4-FFF2-40B4-BE49-F238E27FC236}">
                <a16:creationId xmlns:a16="http://schemas.microsoft.com/office/drawing/2014/main" id="{02A1BF48-ABC1-3CDF-2CF7-3B5CFBEBAF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12999" y="373102"/>
            <a:ext cx="1491249" cy="775168"/>
          </a:xfrm>
          <a:prstGeom prst="rect">
            <a:avLst/>
          </a:prstGeom>
        </p:spPr>
      </p:pic>
    </p:spTree>
    <p:extLst>
      <p:ext uri="{BB962C8B-B14F-4D97-AF65-F5344CB8AC3E}">
        <p14:creationId xmlns:p14="http://schemas.microsoft.com/office/powerpoint/2010/main" val="1556194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B4FB-0E1A-B0D4-8ABC-C3192F5EF1B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3EEBD4-8961-58B3-5CFE-AB5A1FE71A04}"/>
              </a:ext>
            </a:extLst>
          </p:cNvPr>
          <p:cNvSpPr>
            <a:spLocks noGrp="1"/>
          </p:cNvSpPr>
          <p:nvPr>
            <p:ph idx="1"/>
          </p:nvPr>
        </p:nvSpPr>
        <p:spPr/>
        <p:txBody>
          <a:bodyPr/>
          <a:lstStyle/>
          <a:p>
            <a:pPr marL="0" indent="0">
              <a:buNone/>
            </a:pPr>
            <a:r>
              <a:rPr lang="en-GB" dirty="0"/>
              <a:t>Embedded video removed for size, find here: </a:t>
            </a:r>
            <a:r>
              <a:rPr lang="en-GB"/>
              <a:t>https://youtu.be/x2EeYWwdEpE</a:t>
            </a:r>
            <a:r>
              <a:rPr lang="en-GB" dirty="0"/>
              <a:t> </a:t>
            </a:r>
          </a:p>
        </p:txBody>
      </p:sp>
    </p:spTree>
    <p:extLst>
      <p:ext uri="{BB962C8B-B14F-4D97-AF65-F5344CB8AC3E}">
        <p14:creationId xmlns:p14="http://schemas.microsoft.com/office/powerpoint/2010/main" val="3666617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2C8B-0655-EA02-4193-2C62126AF68E}"/>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FA1B010-AF04-8A2C-2E43-EA4A85249000}"/>
              </a:ext>
            </a:extLst>
          </p:cNvPr>
          <p:cNvSpPr txBox="1">
            <a:spLocks/>
          </p:cNvSpPr>
          <p:nvPr/>
        </p:nvSpPr>
        <p:spPr>
          <a:xfrm>
            <a:off x="424865" y="1156546"/>
            <a:ext cx="6953088" cy="2758912"/>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n-US" sz="1400">
                <a:latin typeface="Overpass"/>
              </a:rPr>
              <a:t>A national awards scheme that recognises schools, businesses and other </a:t>
            </a:r>
            <a:r>
              <a:rPr lang="en-US" sz="1400" err="1">
                <a:latin typeface="Overpass"/>
              </a:rPr>
              <a:t>organisations</a:t>
            </a:r>
            <a:r>
              <a:rPr lang="en-US" sz="1400">
                <a:latin typeface="Overpass"/>
              </a:rPr>
              <a:t> that have shown excellence in supporting cycling, walking and other forms of sustainable and active travel.</a:t>
            </a:r>
          </a:p>
          <a:p>
            <a:pPr marL="0" indent="0">
              <a:lnSpc>
                <a:spcPct val="150000"/>
              </a:lnSpc>
              <a:spcAft>
                <a:spcPts val="600"/>
              </a:spcAft>
              <a:buNone/>
            </a:pPr>
            <a:r>
              <a:rPr lang="en-US" sz="1400">
                <a:latin typeface="Overpass"/>
              </a:rPr>
              <a:t>Provides comprehensive toolkit that assists in developing, implementing and monitoring/evaluation Travel Plans. </a:t>
            </a:r>
            <a:endParaRPr lang="en-US">
              <a:latin typeface="Aptos" panose="02110004020202020204"/>
            </a:endParaRPr>
          </a:p>
          <a:p>
            <a:pPr marL="0" indent="0">
              <a:lnSpc>
                <a:spcPct val="150000"/>
              </a:lnSpc>
              <a:spcAft>
                <a:spcPts val="600"/>
              </a:spcAft>
              <a:buNone/>
            </a:pPr>
            <a:r>
              <a:rPr lang="en-US" sz="1400">
                <a:latin typeface="Overpass"/>
              </a:rPr>
              <a:t>Free for schools to participate! Schools automatically have a brand new national standard School Travel Plan upon completion of application. </a:t>
            </a:r>
            <a:endParaRPr lang="en-US">
              <a:latin typeface="Aptos" panose="02110004020202020204"/>
            </a:endParaRPr>
          </a:p>
          <a:p>
            <a:pPr marL="0" indent="0">
              <a:lnSpc>
                <a:spcPct val="150000"/>
              </a:lnSpc>
              <a:spcAft>
                <a:spcPts val="600"/>
              </a:spcAft>
              <a:buNone/>
            </a:pPr>
            <a:endParaRPr lang="en-US" sz="1400">
              <a:effectLst/>
              <a:latin typeface="Overpass" panose="00000500000000000000" pitchFamily="50" charset="0"/>
            </a:endParaRPr>
          </a:p>
          <a:p>
            <a:pPr marL="0" indent="0">
              <a:lnSpc>
                <a:spcPct val="150000"/>
              </a:lnSpc>
              <a:spcAft>
                <a:spcPts val="600"/>
              </a:spcAft>
              <a:buNone/>
            </a:pPr>
            <a:endParaRPr lang="en-US" sz="1400">
              <a:latin typeface="Overpass" panose="00000500000000000000" pitchFamily="50" charset="0"/>
            </a:endParaRPr>
          </a:p>
        </p:txBody>
      </p:sp>
      <p:sp>
        <p:nvSpPr>
          <p:cNvPr id="5" name="TextBox 4">
            <a:extLst>
              <a:ext uri="{FF2B5EF4-FFF2-40B4-BE49-F238E27FC236}">
                <a16:creationId xmlns:a16="http://schemas.microsoft.com/office/drawing/2014/main" id="{E6E657C5-109F-CCE7-2722-4310FA5CABB7}"/>
              </a:ext>
            </a:extLst>
          </p:cNvPr>
          <p:cNvSpPr txBox="1"/>
          <p:nvPr/>
        </p:nvSpPr>
        <p:spPr>
          <a:xfrm>
            <a:off x="424866" y="445110"/>
            <a:ext cx="7251404" cy="532903"/>
          </a:xfrm>
          <a:prstGeom prst="rect">
            <a:avLst/>
          </a:prstGeom>
          <a:noFill/>
        </p:spPr>
        <p:txBody>
          <a:bodyPr wrap="square" lIns="91440" tIns="45720" rIns="91440" bIns="45720" anchor="t">
            <a:spAutoFit/>
          </a:bodyPr>
          <a:lstStyle/>
          <a:p>
            <a:pPr>
              <a:lnSpc>
                <a:spcPct val="107000"/>
              </a:lnSpc>
              <a:spcAft>
                <a:spcPts val="800"/>
              </a:spcAft>
            </a:pPr>
            <a:r>
              <a:rPr lang="en-US" sz="2800" b="1" kern="100" err="1">
                <a:solidFill>
                  <a:srgbClr val="E15637"/>
                </a:solidFill>
                <a:latin typeface="Overpass Black"/>
                <a:cs typeface="Arial"/>
              </a:rPr>
              <a:t>Modeshift</a:t>
            </a:r>
            <a:r>
              <a:rPr lang="en-US" sz="2800" b="1" kern="100">
                <a:solidFill>
                  <a:srgbClr val="E15637"/>
                </a:solidFill>
                <a:latin typeface="Overpass Black"/>
                <a:cs typeface="Arial"/>
              </a:rPr>
              <a:t> STARS</a:t>
            </a:r>
          </a:p>
        </p:txBody>
      </p:sp>
      <p:pic>
        <p:nvPicPr>
          <p:cNvPr id="9" name="Picture 8" descr="Shape&#10;&#10;Description automatically generated with low confidence">
            <a:extLst>
              <a:ext uri="{FF2B5EF4-FFF2-40B4-BE49-F238E27FC236}">
                <a16:creationId xmlns:a16="http://schemas.microsoft.com/office/drawing/2014/main" id="{AAE01441-8BC3-91AC-EC99-03BE6D336B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12999" y="373102"/>
            <a:ext cx="1491249" cy="775168"/>
          </a:xfrm>
          <a:prstGeom prst="rect">
            <a:avLst/>
          </a:prstGeom>
        </p:spPr>
      </p:pic>
      <p:pic>
        <p:nvPicPr>
          <p:cNvPr id="3076" name="Picture 4" descr="Close up of a school girl on her bicycle">
            <a:extLst>
              <a:ext uri="{FF2B5EF4-FFF2-40B4-BE49-F238E27FC236}">
                <a16:creationId xmlns:a16="http://schemas.microsoft.com/office/drawing/2014/main" id="{6DBA2C97-94E1-CE29-6D62-ACC5673477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6280" y="1366128"/>
            <a:ext cx="3302343" cy="25093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106A2A3-B15D-968A-BE6B-E7D24F52AF5F}"/>
              </a:ext>
            </a:extLst>
          </p:cNvPr>
          <p:cNvSpPr txBox="1"/>
          <p:nvPr/>
        </p:nvSpPr>
        <p:spPr>
          <a:xfrm>
            <a:off x="424865" y="4025747"/>
            <a:ext cx="7251404" cy="519886"/>
          </a:xfrm>
          <a:prstGeom prst="rect">
            <a:avLst/>
          </a:prstGeom>
          <a:noFill/>
        </p:spPr>
        <p:txBody>
          <a:bodyPr wrap="square">
            <a:spAutoFit/>
          </a:bodyPr>
          <a:lstStyle/>
          <a:p>
            <a:pPr>
              <a:lnSpc>
                <a:spcPct val="107000"/>
              </a:lnSpc>
              <a:spcAft>
                <a:spcPts val="800"/>
              </a:spcAft>
            </a:pPr>
            <a:r>
              <a:rPr lang="en-US" sz="2800" b="1" kern="100">
                <a:solidFill>
                  <a:srgbClr val="E15637"/>
                </a:solidFill>
                <a:effectLst/>
                <a:latin typeface="Overpass Black" pitchFamily="2" charset="77"/>
                <a:ea typeface="Aptos" panose="020B0004020202020204" pitchFamily="34" charset="0"/>
                <a:cs typeface="Arial" panose="020B0604020202020204" pitchFamily="34" charset="0"/>
              </a:rPr>
              <a:t>Electric Vehicle Chargepoints</a:t>
            </a:r>
          </a:p>
        </p:txBody>
      </p:sp>
      <p:sp>
        <p:nvSpPr>
          <p:cNvPr id="16" name="Content Placeholder 2">
            <a:extLst>
              <a:ext uri="{FF2B5EF4-FFF2-40B4-BE49-F238E27FC236}">
                <a16:creationId xmlns:a16="http://schemas.microsoft.com/office/drawing/2014/main" id="{88E272BF-9F44-C656-C16B-85481643AA6A}"/>
              </a:ext>
            </a:extLst>
          </p:cNvPr>
          <p:cNvSpPr txBox="1">
            <a:spLocks/>
          </p:cNvSpPr>
          <p:nvPr/>
        </p:nvSpPr>
        <p:spPr>
          <a:xfrm>
            <a:off x="429194" y="4535325"/>
            <a:ext cx="6964961" cy="2162605"/>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n-US" sz="1400" b="1">
                <a:latin typeface="Overpass" panose="00000500000000000000" pitchFamily="50" charset="0"/>
              </a:rPr>
              <a:t>Workplace Charging Scheme for state-funded education institutions enables schools to apply for grants to cover 75% of the cost to buy and install chargepoints. </a:t>
            </a:r>
          </a:p>
          <a:p>
            <a:pPr marL="0" indent="0">
              <a:lnSpc>
                <a:spcPct val="100000"/>
              </a:lnSpc>
              <a:spcAft>
                <a:spcPts val="600"/>
              </a:spcAft>
              <a:buNone/>
            </a:pPr>
            <a:r>
              <a:rPr lang="en-US" sz="1400">
                <a:latin typeface="Overpass" panose="00000500000000000000" pitchFamily="50" charset="0"/>
              </a:rPr>
              <a:t>Funding is confirmed until 31 March 2025</a:t>
            </a:r>
            <a:r>
              <a:rPr lang="en-US" sz="1400" b="1">
                <a:latin typeface="Overpass" panose="00000500000000000000" pitchFamily="50" charset="0"/>
              </a:rPr>
              <a:t>. </a:t>
            </a:r>
            <a:r>
              <a:rPr lang="en-US" sz="1400">
                <a:latin typeface="Overpass" panose="00000500000000000000" pitchFamily="50" charset="0"/>
              </a:rPr>
              <a:t>Eligibility criteria applies. </a:t>
            </a:r>
            <a:br>
              <a:rPr lang="en-US" sz="1400">
                <a:latin typeface="Overpass" panose="00000500000000000000" pitchFamily="50" charset="0"/>
              </a:rPr>
            </a:br>
            <a:r>
              <a:rPr lang="en-US" sz="1400">
                <a:latin typeface="Overpass" panose="00000500000000000000" pitchFamily="50" charset="0"/>
                <a:hlinkClick r:id="rId4"/>
              </a:rPr>
              <a:t>See guidance for more information</a:t>
            </a:r>
            <a:r>
              <a:rPr lang="en-US" sz="1400">
                <a:latin typeface="Overpass" panose="00000500000000000000" pitchFamily="50" charset="0"/>
              </a:rPr>
              <a:t>. </a:t>
            </a:r>
          </a:p>
          <a:p>
            <a:pPr marL="0" indent="0">
              <a:lnSpc>
                <a:spcPct val="100000"/>
              </a:lnSpc>
              <a:spcAft>
                <a:spcPts val="600"/>
              </a:spcAft>
              <a:buNone/>
            </a:pPr>
            <a:r>
              <a:rPr lang="en-US" sz="1400">
                <a:latin typeface="Overpass" panose="00000500000000000000" pitchFamily="50" charset="0"/>
              </a:rPr>
              <a:t>Installers can enable different tariff rates for staff and members of the public.</a:t>
            </a:r>
          </a:p>
          <a:p>
            <a:pPr marL="0" indent="0">
              <a:lnSpc>
                <a:spcPct val="150000"/>
              </a:lnSpc>
              <a:spcAft>
                <a:spcPts val="600"/>
              </a:spcAft>
              <a:buNone/>
            </a:pPr>
            <a:endParaRPr lang="en-US" sz="1400">
              <a:effectLst/>
              <a:latin typeface="Overpass" panose="00000500000000000000" pitchFamily="50" charset="0"/>
            </a:endParaRPr>
          </a:p>
        </p:txBody>
      </p:sp>
      <p:pic>
        <p:nvPicPr>
          <p:cNvPr id="3078" name="Picture 6" descr="OZEV — Office of Zero Emission Vehicles Energynorth.uk near me | by Anton |  Oct, 2024 | Medium">
            <a:extLst>
              <a:ext uri="{FF2B5EF4-FFF2-40B4-BE49-F238E27FC236}">
                <a16:creationId xmlns:a16="http://schemas.microsoft.com/office/drawing/2014/main" id="{C4D37D6F-8988-42E6-5ECA-8CF39696DC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56280" y="4533979"/>
            <a:ext cx="1848972" cy="13175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stars and a star&#10;&#10;Description automatically generated">
            <a:extLst>
              <a:ext uri="{FF2B5EF4-FFF2-40B4-BE49-F238E27FC236}">
                <a16:creationId xmlns:a16="http://schemas.microsoft.com/office/drawing/2014/main" id="{5831DD44-B0B8-B7A1-4B4C-BDEFF016466E}"/>
              </a:ext>
            </a:extLst>
          </p:cNvPr>
          <p:cNvPicPr>
            <a:picLocks noChangeAspect="1"/>
          </p:cNvPicPr>
          <p:nvPr/>
        </p:nvPicPr>
        <p:blipFill>
          <a:blip r:embed="rId6"/>
          <a:stretch>
            <a:fillRect/>
          </a:stretch>
        </p:blipFill>
        <p:spPr>
          <a:xfrm>
            <a:off x="9850856" y="4286251"/>
            <a:ext cx="2055393" cy="2025314"/>
          </a:xfrm>
          <a:prstGeom prst="rect">
            <a:avLst/>
          </a:prstGeom>
        </p:spPr>
      </p:pic>
    </p:spTree>
    <p:extLst>
      <p:ext uri="{BB962C8B-B14F-4D97-AF65-F5344CB8AC3E}">
        <p14:creationId xmlns:p14="http://schemas.microsoft.com/office/powerpoint/2010/main" val="3990083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494A9-B881-B116-4C3D-D2D21A851E42}"/>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22F82B9-D6B5-B6C0-8418-92F29A41796B}"/>
              </a:ext>
            </a:extLst>
          </p:cNvPr>
          <p:cNvSpPr txBox="1">
            <a:spLocks/>
          </p:cNvSpPr>
          <p:nvPr/>
        </p:nvSpPr>
        <p:spPr>
          <a:xfrm>
            <a:off x="424866" y="1266834"/>
            <a:ext cx="5944256" cy="5309059"/>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n-US" sz="1600" b="1">
                <a:latin typeface="Overpass" panose="00000500000000000000" pitchFamily="50" charset="0"/>
              </a:rPr>
              <a:t>From 31 March 2025, all schools must collect and recycle food waste and key recyclable materials. </a:t>
            </a:r>
          </a:p>
          <a:p>
            <a:pPr marL="0" indent="0">
              <a:lnSpc>
                <a:spcPct val="150000"/>
              </a:lnSpc>
              <a:spcAft>
                <a:spcPts val="600"/>
              </a:spcAft>
              <a:buNone/>
            </a:pPr>
            <a:r>
              <a:rPr lang="en-US" sz="1600" b="1">
                <a:latin typeface="Overpass" panose="00000500000000000000" pitchFamily="50" charset="0"/>
                <a:hlinkClick r:id="rId2"/>
              </a:rPr>
              <a:t>Support for getting your school ready </a:t>
            </a:r>
            <a:endParaRPr lang="en-US" sz="1600" b="1">
              <a:latin typeface="Overpass" panose="00000500000000000000" pitchFamily="50" charset="0"/>
            </a:endParaRPr>
          </a:p>
          <a:p>
            <a:pPr marL="0" indent="0">
              <a:lnSpc>
                <a:spcPct val="150000"/>
              </a:lnSpc>
              <a:spcAft>
                <a:spcPts val="600"/>
              </a:spcAft>
              <a:buNone/>
            </a:pPr>
            <a:r>
              <a:rPr lang="en-US" sz="1400" b="1" u="sng">
                <a:latin typeface="Overpass" panose="00000500000000000000" pitchFamily="50" charset="0"/>
              </a:rPr>
              <a:t>Food Waste Recycling</a:t>
            </a:r>
          </a:p>
          <a:p>
            <a:pPr marL="0" indent="0">
              <a:lnSpc>
                <a:spcPct val="150000"/>
              </a:lnSpc>
              <a:spcAft>
                <a:spcPts val="600"/>
              </a:spcAft>
              <a:buNone/>
            </a:pPr>
            <a:r>
              <a:rPr lang="en-US" sz="1400">
                <a:latin typeface="Overpass" panose="00000500000000000000" pitchFamily="50" charset="0"/>
              </a:rPr>
              <a:t>Food waste can no longer be placed in general waste bins or mixed with other recyclable materials and must be put into a specific food waste container for collection.</a:t>
            </a:r>
          </a:p>
          <a:p>
            <a:pPr marL="0" indent="0">
              <a:lnSpc>
                <a:spcPct val="150000"/>
              </a:lnSpc>
              <a:spcAft>
                <a:spcPts val="600"/>
              </a:spcAft>
              <a:buNone/>
            </a:pPr>
            <a:r>
              <a:rPr lang="en-US" sz="1400" b="1" u="sng">
                <a:latin typeface="Overpass" panose="00000500000000000000" pitchFamily="50" charset="0"/>
              </a:rPr>
              <a:t>Mixed Recycling</a:t>
            </a:r>
          </a:p>
          <a:p>
            <a:pPr marL="0" indent="0">
              <a:lnSpc>
                <a:spcPct val="150000"/>
              </a:lnSpc>
              <a:spcAft>
                <a:spcPts val="600"/>
              </a:spcAft>
              <a:buNone/>
            </a:pPr>
            <a:r>
              <a:rPr lang="en-US" sz="1400">
                <a:latin typeface="Overpass" panose="00000500000000000000" pitchFamily="50" charset="0"/>
              </a:rPr>
              <a:t>They must ensure they are recycling the following materials:  </a:t>
            </a:r>
          </a:p>
          <a:p>
            <a:pPr>
              <a:lnSpc>
                <a:spcPct val="100000"/>
              </a:lnSpc>
              <a:spcBef>
                <a:spcPts val="600"/>
              </a:spcBef>
              <a:spcAft>
                <a:spcPts val="600"/>
              </a:spcAft>
            </a:pPr>
            <a:r>
              <a:rPr lang="en-US" sz="1400">
                <a:latin typeface="Overpass" panose="00000500000000000000" pitchFamily="50" charset="0"/>
              </a:rPr>
              <a:t>Paper (envelopes, magazines, copier paper, shredded paper)</a:t>
            </a:r>
          </a:p>
          <a:p>
            <a:pPr>
              <a:lnSpc>
                <a:spcPct val="100000"/>
              </a:lnSpc>
              <a:spcBef>
                <a:spcPts val="600"/>
              </a:spcBef>
              <a:spcAft>
                <a:spcPts val="600"/>
              </a:spcAft>
            </a:pPr>
            <a:r>
              <a:rPr lang="en-US" sz="1400">
                <a:latin typeface="Overpass" panose="00000500000000000000" pitchFamily="50" charset="0"/>
              </a:rPr>
              <a:t>Cardboard (cardboard boxes, corrugated cardboard)</a:t>
            </a:r>
          </a:p>
          <a:p>
            <a:pPr>
              <a:lnSpc>
                <a:spcPct val="100000"/>
              </a:lnSpc>
              <a:spcBef>
                <a:spcPts val="600"/>
              </a:spcBef>
              <a:spcAft>
                <a:spcPts val="600"/>
              </a:spcAft>
            </a:pPr>
            <a:r>
              <a:rPr lang="en-US" sz="1400">
                <a:latin typeface="Overpass" panose="00000500000000000000" pitchFamily="50" charset="0"/>
              </a:rPr>
              <a:t>Plastic (bottles, tubs, trays, containers)</a:t>
            </a:r>
          </a:p>
          <a:p>
            <a:pPr>
              <a:lnSpc>
                <a:spcPct val="100000"/>
              </a:lnSpc>
              <a:spcBef>
                <a:spcPts val="600"/>
              </a:spcBef>
              <a:spcAft>
                <a:spcPts val="600"/>
              </a:spcAft>
            </a:pPr>
            <a:r>
              <a:rPr lang="en-US" sz="1400">
                <a:latin typeface="Overpass" panose="00000500000000000000" pitchFamily="50" charset="0"/>
              </a:rPr>
              <a:t>Metal (</a:t>
            </a:r>
            <a:r>
              <a:rPr lang="en-US" sz="1400" err="1">
                <a:latin typeface="Overpass" panose="00000500000000000000" pitchFamily="50" charset="0"/>
              </a:rPr>
              <a:t>aluminium</a:t>
            </a:r>
            <a:r>
              <a:rPr lang="en-US" sz="1400">
                <a:latin typeface="Overpass" panose="00000500000000000000" pitchFamily="50" charset="0"/>
              </a:rPr>
              <a:t> and steel tins, cans, foil)</a:t>
            </a:r>
          </a:p>
          <a:p>
            <a:pPr>
              <a:lnSpc>
                <a:spcPct val="100000"/>
              </a:lnSpc>
              <a:spcBef>
                <a:spcPts val="600"/>
              </a:spcBef>
              <a:spcAft>
                <a:spcPts val="600"/>
              </a:spcAft>
            </a:pPr>
            <a:r>
              <a:rPr lang="en-US" sz="1400">
                <a:effectLst/>
                <a:latin typeface="Overpass" panose="00000500000000000000" pitchFamily="50" charset="0"/>
              </a:rPr>
              <a:t>Glass (bottles, jars)</a:t>
            </a:r>
          </a:p>
        </p:txBody>
      </p:sp>
      <p:sp>
        <p:nvSpPr>
          <p:cNvPr id="5" name="TextBox 4">
            <a:extLst>
              <a:ext uri="{FF2B5EF4-FFF2-40B4-BE49-F238E27FC236}">
                <a16:creationId xmlns:a16="http://schemas.microsoft.com/office/drawing/2014/main" id="{F64FB99F-146F-E4A1-DC28-4A0F5F8392E3}"/>
              </a:ext>
            </a:extLst>
          </p:cNvPr>
          <p:cNvSpPr txBox="1"/>
          <p:nvPr/>
        </p:nvSpPr>
        <p:spPr>
          <a:xfrm>
            <a:off x="424866" y="445110"/>
            <a:ext cx="7251404" cy="580993"/>
          </a:xfrm>
          <a:prstGeom prst="rect">
            <a:avLst/>
          </a:prstGeom>
          <a:noFill/>
        </p:spPr>
        <p:txBody>
          <a:bodyPr wrap="square">
            <a:spAutoFit/>
          </a:bodyPr>
          <a:lstStyle/>
          <a:p>
            <a:pPr>
              <a:lnSpc>
                <a:spcPct val="107000"/>
              </a:lnSpc>
              <a:spcAft>
                <a:spcPts val="800"/>
              </a:spcAft>
            </a:pPr>
            <a:r>
              <a:rPr lang="en-US" sz="3200" b="1" kern="100">
                <a:solidFill>
                  <a:srgbClr val="E15637"/>
                </a:solidFill>
                <a:effectLst/>
                <a:latin typeface="Overpass Black" pitchFamily="2" charset="77"/>
                <a:ea typeface="Aptos" panose="020B0004020202020204" pitchFamily="34" charset="0"/>
                <a:cs typeface="Arial" panose="020B0604020202020204" pitchFamily="34" charset="0"/>
              </a:rPr>
              <a:t>New Recycling Regulations</a:t>
            </a:r>
          </a:p>
        </p:txBody>
      </p:sp>
      <p:pic>
        <p:nvPicPr>
          <p:cNvPr id="9" name="Picture 8" descr="Shape&#10;&#10;Description automatically generated with low confidence">
            <a:extLst>
              <a:ext uri="{FF2B5EF4-FFF2-40B4-BE49-F238E27FC236}">
                <a16:creationId xmlns:a16="http://schemas.microsoft.com/office/drawing/2014/main" id="{30EC5BB3-311B-81B5-7F31-550773B84D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12999" y="373102"/>
            <a:ext cx="1491249" cy="775168"/>
          </a:xfrm>
          <a:prstGeom prst="rect">
            <a:avLst/>
          </a:prstGeom>
        </p:spPr>
      </p:pic>
      <p:pic>
        <p:nvPicPr>
          <p:cNvPr id="3074" name="Picture 2" descr="Picture of a box of recycling materials">
            <a:extLst>
              <a:ext uri="{FF2B5EF4-FFF2-40B4-BE49-F238E27FC236}">
                <a16:creationId xmlns:a16="http://schemas.microsoft.com/office/drawing/2014/main" id="{E23286C1-80E5-A877-1FC5-07F89907EE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59562" y="4111900"/>
            <a:ext cx="3699061" cy="2463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70F112-73D9-2D03-2C5E-7D966D15C7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59562" y="1411868"/>
            <a:ext cx="3699061" cy="2509495"/>
          </a:xfrm>
          <a:prstGeom prst="rect">
            <a:avLst/>
          </a:prstGeom>
        </p:spPr>
      </p:pic>
    </p:spTree>
    <p:extLst>
      <p:ext uri="{BB962C8B-B14F-4D97-AF65-F5344CB8AC3E}">
        <p14:creationId xmlns:p14="http://schemas.microsoft.com/office/powerpoint/2010/main" val="2615881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8C85-FEBF-F73A-AA2D-70F2548C38E2}"/>
            </a:ext>
          </a:extLst>
        </p:cNvPr>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6BF922DD-5A4D-D56E-8FCB-A07EBED0BD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1393" y="411287"/>
            <a:ext cx="1491249" cy="775168"/>
          </a:xfrm>
          <a:prstGeom prst="rect">
            <a:avLst/>
          </a:prstGeom>
        </p:spPr>
      </p:pic>
      <p:sp>
        <p:nvSpPr>
          <p:cNvPr id="3" name="TextBox 2">
            <a:extLst>
              <a:ext uri="{FF2B5EF4-FFF2-40B4-BE49-F238E27FC236}">
                <a16:creationId xmlns:a16="http://schemas.microsoft.com/office/drawing/2014/main" id="{F9FE45ED-452B-9CF6-A192-FD59204BAD37}"/>
              </a:ext>
            </a:extLst>
          </p:cNvPr>
          <p:cNvSpPr txBox="1"/>
          <p:nvPr/>
        </p:nvSpPr>
        <p:spPr>
          <a:xfrm>
            <a:off x="822326" y="411287"/>
            <a:ext cx="7251404" cy="580993"/>
          </a:xfrm>
          <a:prstGeom prst="rect">
            <a:avLst/>
          </a:prstGeom>
          <a:noFill/>
        </p:spPr>
        <p:txBody>
          <a:bodyPr wrap="square">
            <a:spAutoFit/>
          </a:bodyPr>
          <a:lstStyle/>
          <a:p>
            <a:pPr>
              <a:lnSpc>
                <a:spcPct val="107000"/>
              </a:lnSpc>
              <a:spcAft>
                <a:spcPts val="800"/>
              </a:spcAft>
            </a:pPr>
            <a:r>
              <a:rPr lang="en-US" sz="3200" b="1" kern="100">
                <a:solidFill>
                  <a:srgbClr val="E15637"/>
                </a:solidFill>
                <a:effectLst/>
                <a:latin typeface="Overpass Black" pitchFamily="2" charset="77"/>
                <a:ea typeface="Aptos" panose="020B0004020202020204" pitchFamily="34" charset="0"/>
                <a:cs typeface="Arial" panose="020B0604020202020204" pitchFamily="34" charset="0"/>
              </a:rPr>
              <a:t>Water</a:t>
            </a:r>
          </a:p>
        </p:txBody>
      </p:sp>
      <p:sp>
        <p:nvSpPr>
          <p:cNvPr id="2" name="Content Placeholder 2">
            <a:extLst>
              <a:ext uri="{FF2B5EF4-FFF2-40B4-BE49-F238E27FC236}">
                <a16:creationId xmlns:a16="http://schemas.microsoft.com/office/drawing/2014/main" id="{2A6BC155-6AD6-8C18-E0F8-A193F661D942}"/>
              </a:ext>
            </a:extLst>
          </p:cNvPr>
          <p:cNvSpPr txBox="1">
            <a:spLocks/>
          </p:cNvSpPr>
          <p:nvPr/>
        </p:nvSpPr>
        <p:spPr>
          <a:xfrm>
            <a:off x="824620" y="1074139"/>
            <a:ext cx="8120266" cy="5539280"/>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Overpass"/>
                <a:cs typeface="Calibri"/>
              </a:rPr>
              <a:t>Severn Trent offer free water efficiency audits for every business, including schools in Nottinghamshire, Derbyshire, Leicestershire and Staffordshire as part of their Green Recovery </a:t>
            </a:r>
            <a:r>
              <a:rPr lang="en-US" sz="1800" b="1" err="1">
                <a:latin typeface="Overpass"/>
                <a:cs typeface="Calibri"/>
              </a:rPr>
              <a:t>programme</a:t>
            </a:r>
            <a:r>
              <a:rPr lang="en-US" sz="1800" b="1">
                <a:latin typeface="Overpass"/>
                <a:cs typeface="Calibri"/>
              </a:rPr>
              <a:t>. Includes supply and installation of water saving improvements. </a:t>
            </a:r>
            <a:endParaRPr lang="en-US" sz="1800" b="1">
              <a:solidFill>
                <a:srgbClr val="000000"/>
              </a:solidFill>
              <a:latin typeface="Overpass"/>
              <a:cs typeface="Calibri"/>
            </a:endParaRPr>
          </a:p>
          <a:p>
            <a:pPr marL="0" indent="0">
              <a:buNone/>
            </a:pPr>
            <a:endParaRPr lang="en-US" sz="1800" b="1">
              <a:solidFill>
                <a:srgbClr val="000000"/>
              </a:solidFill>
              <a:latin typeface="Overpass"/>
              <a:cs typeface="Calibri"/>
            </a:endParaRPr>
          </a:p>
          <a:p>
            <a:pPr marL="0" indent="0">
              <a:buNone/>
            </a:pPr>
            <a:r>
              <a:rPr lang="en-US" sz="1800" b="1">
                <a:solidFill>
                  <a:srgbClr val="000000"/>
                </a:solidFill>
                <a:latin typeface="Overpass"/>
                <a:cs typeface="Calibri"/>
              </a:rPr>
              <a:t>To arrange a free water audit: </a:t>
            </a:r>
            <a:endParaRPr lang="en-US" sz="1800" b="1">
              <a:solidFill>
                <a:srgbClr val="000000"/>
              </a:solidFill>
              <a:latin typeface="Overpass"/>
            </a:endParaRPr>
          </a:p>
          <a:p>
            <a:r>
              <a:rPr lang="en-US" sz="1800">
                <a:latin typeface="Overpass"/>
                <a:ea typeface="+mn-lt"/>
                <a:cs typeface="+mn-lt"/>
              </a:rPr>
              <a:t>Email </a:t>
            </a:r>
            <a:r>
              <a:rPr lang="en-US" sz="1800">
                <a:latin typeface="Overpass"/>
                <a:ea typeface="+mn-lt"/>
                <a:cs typeface="+mn-lt"/>
                <a:hlinkClick r:id="rId4"/>
              </a:rPr>
              <a:t>supporting-businesses@severntrent.co.uk</a:t>
            </a:r>
            <a:r>
              <a:rPr lang="en-US" sz="1800">
                <a:latin typeface="Overpass"/>
                <a:ea typeface="+mn-lt"/>
                <a:cs typeface="+mn-lt"/>
              </a:rPr>
              <a:t> or complete the </a:t>
            </a:r>
            <a:r>
              <a:rPr lang="en-US" sz="1800">
                <a:latin typeface="Overpass"/>
                <a:ea typeface="+mn-lt"/>
                <a:cs typeface="+mn-lt"/>
                <a:hlinkClick r:id="rId5"/>
              </a:rPr>
              <a:t>online form</a:t>
            </a:r>
            <a:r>
              <a:rPr lang="en-US" sz="1800">
                <a:latin typeface="Overpass"/>
                <a:ea typeface="+mn-lt"/>
                <a:cs typeface="+mn-lt"/>
              </a:rPr>
              <a:t> (for Business, enter 'school' and for employees enter 'pupils and staff') </a:t>
            </a:r>
            <a:endParaRPr lang="en-US" sz="1800">
              <a:latin typeface="Overpass"/>
              <a:cs typeface="Calibri"/>
              <a:hlinkClick r:id="" action="ppaction://noaction">
                <a:extLst>
                  <a:ext uri="{A12FA001-AC4F-418D-AE19-62706E023703}">
                    <ahyp:hlinkClr xmlns:ahyp="http://schemas.microsoft.com/office/drawing/2018/hyperlinkcolor" val="tx"/>
                  </a:ext>
                </a:extLst>
              </a:hlinkClick>
            </a:endParaRPr>
          </a:p>
          <a:p>
            <a:pPr marL="0" indent="0">
              <a:buNone/>
            </a:pPr>
            <a:endParaRPr lang="en-US" sz="1800">
              <a:latin typeface="Overpass"/>
              <a:cs typeface="Calibri"/>
            </a:endParaRPr>
          </a:p>
          <a:p>
            <a:pPr marL="0" indent="0">
              <a:buNone/>
            </a:pPr>
            <a:r>
              <a:rPr lang="en-US" sz="1800">
                <a:latin typeface="Overpass"/>
                <a:cs typeface="Calibri"/>
                <a:hlinkClick r:id="rId6"/>
              </a:rPr>
              <a:t>Workshops and visits</a:t>
            </a:r>
            <a:r>
              <a:rPr lang="en-US" sz="1800">
                <a:latin typeface="Overpass"/>
                <a:cs typeface="Calibri"/>
              </a:rPr>
              <a:t> </a:t>
            </a:r>
            <a:endParaRPr lang="en-US" sz="1800">
              <a:latin typeface="Overpass"/>
              <a:hlinkClick r:id="" action="ppaction://noaction">
                <a:extLst>
                  <a:ext uri="{A12FA001-AC4F-418D-AE19-62706E023703}">
                    <ahyp:hlinkClr xmlns:ahyp="http://schemas.microsoft.com/office/drawing/2018/hyperlinkcolor" val="tx"/>
                  </a:ext>
                </a:extLst>
              </a:hlinkClick>
            </a:endParaRPr>
          </a:p>
          <a:p>
            <a:pPr marL="0" indent="0">
              <a:buNone/>
            </a:pPr>
            <a:r>
              <a:rPr lang="en-US" sz="1800">
                <a:latin typeface="Overpass"/>
                <a:cs typeface="Calibri"/>
              </a:rPr>
              <a:t>Free in-school workshops including The Wonderful Water Tour, primary school visits to their sites, interactive buses that can visit your school - all suitable for primary age.</a:t>
            </a:r>
            <a:endParaRPr lang="en-US" sz="1800">
              <a:latin typeface="Overpass"/>
            </a:endParaRPr>
          </a:p>
          <a:p>
            <a:pPr marL="0" indent="0">
              <a:buNone/>
            </a:pPr>
            <a:endParaRPr lang="en-US" sz="1800">
              <a:latin typeface="Overpass"/>
              <a:cs typeface="Calibri"/>
            </a:endParaRPr>
          </a:p>
          <a:p>
            <a:pPr marL="0" indent="0">
              <a:buNone/>
            </a:pPr>
            <a:r>
              <a:rPr lang="en-US" sz="1800">
                <a:latin typeface="Overpass"/>
                <a:cs typeface="Calibri"/>
                <a:hlinkClick r:id="rId7"/>
              </a:rPr>
              <a:t>Secondary Education</a:t>
            </a:r>
            <a:r>
              <a:rPr lang="en-US" sz="1800">
                <a:latin typeface="Overpass"/>
                <a:cs typeface="Calibri"/>
              </a:rPr>
              <a:t> </a:t>
            </a:r>
            <a:endParaRPr lang="en-US" sz="1800">
              <a:latin typeface="Overpass"/>
            </a:endParaRPr>
          </a:p>
          <a:p>
            <a:pPr marL="0" indent="0">
              <a:buNone/>
            </a:pPr>
            <a:r>
              <a:rPr lang="en-US" sz="1800">
                <a:latin typeface="Overpass"/>
                <a:cs typeface="Calibri"/>
              </a:rPr>
              <a:t>Book a 30-min in-school Science of Sewage session, which covers the role of Severn Trent, the science behind their work, information on bioresources, pollution and careers. Also available virtually. </a:t>
            </a:r>
            <a:endParaRPr lang="en-US" sz="1800">
              <a:latin typeface="Overpass"/>
            </a:endParaRPr>
          </a:p>
          <a:p>
            <a:pPr marL="0" indent="0">
              <a:lnSpc>
                <a:spcPct val="150000"/>
              </a:lnSpc>
              <a:spcAft>
                <a:spcPts val="600"/>
              </a:spcAft>
              <a:buNone/>
            </a:pPr>
            <a:endParaRPr lang="en-US" sz="1800" b="1">
              <a:latin typeface="Overpass"/>
            </a:endParaRPr>
          </a:p>
        </p:txBody>
      </p:sp>
      <p:pic>
        <p:nvPicPr>
          <p:cNvPr id="4" name="Picture 3" descr="Severn Trent Water">
            <a:extLst>
              <a:ext uri="{FF2B5EF4-FFF2-40B4-BE49-F238E27FC236}">
                <a16:creationId xmlns:a16="http://schemas.microsoft.com/office/drawing/2014/main" id="{F201E80D-8438-84B3-DD55-E756614AA4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55124" y="4570233"/>
            <a:ext cx="2924960" cy="1306951"/>
          </a:xfrm>
          <a:prstGeom prst="rect">
            <a:avLst/>
          </a:prstGeom>
        </p:spPr>
      </p:pic>
      <p:pic>
        <p:nvPicPr>
          <p:cNvPr id="8" name="Picture 7" descr="A group of kids lying on a large poster&#10;&#10;Description automatically generated">
            <a:extLst>
              <a:ext uri="{FF2B5EF4-FFF2-40B4-BE49-F238E27FC236}">
                <a16:creationId xmlns:a16="http://schemas.microsoft.com/office/drawing/2014/main" id="{E81C8066-2483-81A9-E3FB-0C202036D8E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9055768" y="1714500"/>
            <a:ext cx="2922369" cy="2511596"/>
          </a:xfrm>
          <a:prstGeom prst="rect">
            <a:avLst/>
          </a:prstGeom>
        </p:spPr>
      </p:pic>
    </p:spTree>
    <p:extLst>
      <p:ext uri="{BB962C8B-B14F-4D97-AF65-F5344CB8AC3E}">
        <p14:creationId xmlns:p14="http://schemas.microsoft.com/office/powerpoint/2010/main" val="3500496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435A-9D36-97F3-F21C-8F80F1C752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DF95D6-2067-D535-945D-E0153317CDF3}"/>
              </a:ext>
            </a:extLst>
          </p:cNvPr>
          <p:cNvSpPr txBox="1"/>
          <p:nvPr/>
        </p:nvSpPr>
        <p:spPr>
          <a:xfrm>
            <a:off x="573219" y="425330"/>
            <a:ext cx="7251404" cy="1107932"/>
          </a:xfrm>
          <a:prstGeom prst="rect">
            <a:avLst/>
          </a:prstGeom>
          <a:noFill/>
        </p:spPr>
        <p:txBody>
          <a:bodyPr wrap="square">
            <a:spAutoFit/>
          </a:bodyPr>
          <a:lstStyle/>
          <a:p>
            <a:pPr>
              <a:lnSpc>
                <a:spcPct val="107000"/>
              </a:lnSpc>
              <a:spcAft>
                <a:spcPts val="800"/>
              </a:spcAft>
            </a:pPr>
            <a:r>
              <a:rPr lang="en-US" sz="3200" b="1" kern="100">
                <a:solidFill>
                  <a:srgbClr val="E15637"/>
                </a:solidFill>
                <a:effectLst/>
                <a:latin typeface="Overpass Black" pitchFamily="2" charset="77"/>
                <a:ea typeface="Aptos" panose="020B0004020202020204" pitchFamily="34" charset="0"/>
                <a:cs typeface="Arial" panose="020B0604020202020204" pitchFamily="34" charset="0"/>
              </a:rPr>
              <a:t>National Education </a:t>
            </a:r>
            <a:br>
              <a:rPr lang="en-US" sz="3200" b="1" kern="100">
                <a:solidFill>
                  <a:srgbClr val="E15637"/>
                </a:solidFill>
                <a:effectLst/>
                <a:latin typeface="Overpass Black" pitchFamily="2" charset="77"/>
                <a:ea typeface="Aptos" panose="020B0004020202020204" pitchFamily="34" charset="0"/>
                <a:cs typeface="Arial" panose="020B0604020202020204" pitchFamily="34" charset="0"/>
              </a:rPr>
            </a:br>
            <a:r>
              <a:rPr lang="en-US" sz="3200" b="1" kern="100">
                <a:solidFill>
                  <a:srgbClr val="E15637"/>
                </a:solidFill>
                <a:effectLst/>
                <a:latin typeface="Overpass Black" pitchFamily="2" charset="77"/>
                <a:ea typeface="Aptos" panose="020B0004020202020204" pitchFamily="34" charset="0"/>
                <a:cs typeface="Arial" panose="020B0604020202020204" pitchFamily="34" charset="0"/>
              </a:rPr>
              <a:t>Nature Park</a:t>
            </a:r>
          </a:p>
        </p:txBody>
      </p:sp>
      <p:pic>
        <p:nvPicPr>
          <p:cNvPr id="5" name="Picture 1" descr="A logo for a national education&#10;&#10;Description automatically generated">
            <a:extLst>
              <a:ext uri="{FF2B5EF4-FFF2-40B4-BE49-F238E27FC236}">
                <a16:creationId xmlns:a16="http://schemas.microsoft.com/office/drawing/2014/main" id="{94666E39-E157-105A-99FB-22032702FBD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86945" y="261292"/>
            <a:ext cx="3329411" cy="950074"/>
          </a:xfrm>
          <a:prstGeom prst="rect">
            <a:avLst/>
          </a:prstGeom>
          <a:noFill/>
          <a:ln cap="flat">
            <a:noFill/>
          </a:ln>
        </p:spPr>
      </p:pic>
      <p:pic>
        <p:nvPicPr>
          <p:cNvPr id="4" name="Picture 3" descr="Shape&#10;&#10;Description automatically generated with low confidence">
            <a:extLst>
              <a:ext uri="{FF2B5EF4-FFF2-40B4-BE49-F238E27FC236}">
                <a16:creationId xmlns:a16="http://schemas.microsoft.com/office/drawing/2014/main" id="{9B671959-86E6-40C4-3D74-81D282AF2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2135" y="430448"/>
            <a:ext cx="1491249" cy="775168"/>
          </a:xfrm>
          <a:prstGeom prst="rect">
            <a:avLst/>
          </a:prstGeom>
        </p:spPr>
      </p:pic>
      <p:sp>
        <p:nvSpPr>
          <p:cNvPr id="6" name="Text Placeholder 15">
            <a:extLst>
              <a:ext uri="{FF2B5EF4-FFF2-40B4-BE49-F238E27FC236}">
                <a16:creationId xmlns:a16="http://schemas.microsoft.com/office/drawing/2014/main" id="{0CF40281-9542-BFA7-2BDD-97F8BB0FCA1F}"/>
              </a:ext>
            </a:extLst>
          </p:cNvPr>
          <p:cNvSpPr txBox="1">
            <a:spLocks/>
          </p:cNvSpPr>
          <p:nvPr/>
        </p:nvSpPr>
        <p:spPr>
          <a:xfrm>
            <a:off x="853923" y="2042441"/>
            <a:ext cx="5980114" cy="4337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b="1">
                <a:latin typeface="Overpass" pitchFamily="50"/>
              </a:rPr>
              <a:t>An exciting project that connects children and young people to nature and empowers them to play a part in improving biodiversity and reducing climate change.</a:t>
            </a:r>
          </a:p>
          <a:p>
            <a:pPr marL="342900" indent="-342900">
              <a:lnSpc>
                <a:spcPct val="150000"/>
              </a:lnSpc>
            </a:pPr>
            <a:r>
              <a:rPr lang="en-US" sz="1600">
                <a:latin typeface="Overpass" pitchFamily="50"/>
              </a:rPr>
              <a:t>High quality resources and support to embed climate and nature across the curriculum</a:t>
            </a:r>
          </a:p>
          <a:p>
            <a:pPr marL="342900" indent="-342900">
              <a:lnSpc>
                <a:spcPct val="150000"/>
              </a:lnSpc>
            </a:pPr>
            <a:r>
              <a:rPr lang="en-US" sz="1600">
                <a:latin typeface="Overpass" pitchFamily="50"/>
              </a:rPr>
              <a:t>Support developing new or improved green spaces in education settings</a:t>
            </a:r>
          </a:p>
          <a:p>
            <a:pPr marL="342900" indent="-342900">
              <a:lnSpc>
                <a:spcPct val="150000"/>
              </a:lnSpc>
            </a:pPr>
            <a:r>
              <a:rPr lang="en-US" sz="1600">
                <a:latin typeface="Overpass" pitchFamily="50"/>
              </a:rPr>
              <a:t>Guide to finding local help and funding</a:t>
            </a:r>
          </a:p>
          <a:p>
            <a:pPr marL="0" indent="0">
              <a:lnSpc>
                <a:spcPct val="107000"/>
              </a:lnSpc>
              <a:buFont typeface="Arial" panose="020B0604020202020204" pitchFamily="34" charset="0"/>
              <a:buNone/>
            </a:pPr>
            <a:endParaRPr lang="en-GB" sz="2000">
              <a:latin typeface="Overpass Medium" pitchFamily="2"/>
            </a:endParaRPr>
          </a:p>
        </p:txBody>
      </p:sp>
      <p:pic>
        <p:nvPicPr>
          <p:cNvPr id="2050" name="Picture 2">
            <a:extLst>
              <a:ext uri="{FF2B5EF4-FFF2-40B4-BE49-F238E27FC236}">
                <a16:creationId xmlns:a16="http://schemas.microsoft.com/office/drawing/2014/main" id="{D2194CE3-EA6A-8C47-C4E6-79F0D16AC8E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90020" y="1765184"/>
            <a:ext cx="3674055" cy="24506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E2C88E7-5993-9437-9BAA-034547B4AA1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690019" y="4324797"/>
            <a:ext cx="3674055" cy="22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32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0A38C-6BF2-5131-8FC9-38D5BD1EFC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9E72F0-85AA-C574-E255-D7FE19A78374}"/>
              </a:ext>
            </a:extLst>
          </p:cNvPr>
          <p:cNvSpPr txBox="1"/>
          <p:nvPr/>
        </p:nvSpPr>
        <p:spPr>
          <a:xfrm>
            <a:off x="714490" y="600846"/>
            <a:ext cx="7251404" cy="519886"/>
          </a:xfrm>
          <a:prstGeom prst="rect">
            <a:avLst/>
          </a:prstGeom>
          <a:noFill/>
        </p:spPr>
        <p:txBody>
          <a:bodyPr wrap="square">
            <a:spAutoFit/>
          </a:bodyPr>
          <a:lstStyle/>
          <a:p>
            <a:pPr>
              <a:lnSpc>
                <a:spcPct val="107000"/>
              </a:lnSpc>
              <a:spcAft>
                <a:spcPts val="800"/>
              </a:spcAft>
            </a:pPr>
            <a:r>
              <a:rPr lang="en-US" sz="2800" b="1" kern="100">
                <a:solidFill>
                  <a:srgbClr val="E15637"/>
                </a:solidFill>
                <a:effectLst/>
                <a:latin typeface="Overpass Black" pitchFamily="2" charset="77"/>
                <a:ea typeface="Aptos" panose="020B0004020202020204" pitchFamily="34" charset="0"/>
                <a:cs typeface="Arial" panose="020B0604020202020204" pitchFamily="34" charset="0"/>
              </a:rPr>
              <a:t>Example Additional Support</a:t>
            </a:r>
          </a:p>
        </p:txBody>
      </p:sp>
      <p:sp>
        <p:nvSpPr>
          <p:cNvPr id="3" name="TextBox 2">
            <a:extLst>
              <a:ext uri="{FF2B5EF4-FFF2-40B4-BE49-F238E27FC236}">
                <a16:creationId xmlns:a16="http://schemas.microsoft.com/office/drawing/2014/main" id="{F3FC08F4-B07C-DAEC-2422-88C81E54A8B2}"/>
              </a:ext>
            </a:extLst>
          </p:cNvPr>
          <p:cNvSpPr txBox="1"/>
          <p:nvPr/>
        </p:nvSpPr>
        <p:spPr>
          <a:xfrm>
            <a:off x="714490" y="1333026"/>
            <a:ext cx="7716065" cy="5689634"/>
          </a:xfrm>
          <a:prstGeom prst="rect">
            <a:avLst/>
          </a:prstGeom>
          <a:noFill/>
        </p:spPr>
        <p:txBody>
          <a:bodyPr wrap="square" lIns="91440" tIns="45720" rIns="91440" bIns="45720" anchor="t">
            <a:spAutoFit/>
          </a:bodyPr>
          <a:lstStyle/>
          <a:p>
            <a:pPr>
              <a:lnSpc>
                <a:spcPct val="107000"/>
              </a:lnSpc>
              <a:spcAft>
                <a:spcPts val="800"/>
              </a:spcAft>
            </a:pPr>
            <a:r>
              <a:rPr lang="en-US" b="1" kern="100">
                <a:latin typeface="Overpass Medium" pitchFamily="2" charset="77"/>
                <a:cs typeface="Arial" panose="020B0604020202020204" pitchFamily="34" charset="0"/>
              </a:rPr>
              <a:t>Decarbonisation and Sustainability Support:</a:t>
            </a:r>
          </a:p>
          <a:p>
            <a:pPr marL="285750" indent="-285750">
              <a:lnSpc>
                <a:spcPct val="107000"/>
              </a:lnSpc>
              <a:spcAft>
                <a:spcPts val="800"/>
              </a:spcAft>
              <a:buFont typeface="Arial" panose="020B0604020202020204" pitchFamily="34" charset="0"/>
              <a:buChar char="•"/>
            </a:pPr>
            <a:r>
              <a:rPr lang="en-US" kern="100">
                <a:latin typeface="Overpass Medium"/>
                <a:cs typeface="Arial"/>
                <a:hlinkClick r:id="rId3"/>
              </a:rPr>
              <a:t>Midlands Net Zero Hub</a:t>
            </a:r>
            <a:endParaRPr lang="en-US" kern="100">
              <a:latin typeface="Overpass Medium" pitchFamily="2" charset="77"/>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kern="100">
                <a:latin typeface="Overpass Medium"/>
                <a:cs typeface="Arial"/>
                <a:hlinkClick r:id="rId4"/>
              </a:rPr>
              <a:t>Retrofit Action for Tomorrow (RAFT)</a:t>
            </a:r>
            <a:endParaRPr lang="en-US" kern="100">
              <a:latin typeface="Overpass Medium"/>
              <a:cs typeface="Arial"/>
            </a:endParaRPr>
          </a:p>
          <a:p>
            <a:pPr marL="285750" indent="-285750">
              <a:lnSpc>
                <a:spcPct val="107000"/>
              </a:lnSpc>
              <a:spcAft>
                <a:spcPts val="800"/>
              </a:spcAft>
              <a:buFont typeface="Arial" panose="020B0604020202020204" pitchFamily="34" charset="0"/>
              <a:buChar char="•"/>
            </a:pPr>
            <a:r>
              <a:rPr lang="en-US" kern="100">
                <a:latin typeface="Overpass Medium"/>
                <a:cs typeface="Arial"/>
                <a:hlinkClick r:id="rId5"/>
              </a:rPr>
              <a:t>Climate Ambassadors</a:t>
            </a:r>
            <a:endParaRPr lang="en-US" kern="100">
              <a:latin typeface="Overpass Medium"/>
              <a:cs typeface="Arial"/>
            </a:endParaRPr>
          </a:p>
          <a:p>
            <a:pPr marL="285750" indent="-285750">
              <a:lnSpc>
                <a:spcPct val="107000"/>
              </a:lnSpc>
              <a:spcAft>
                <a:spcPts val="800"/>
              </a:spcAft>
              <a:buFont typeface="Arial" panose="020B0604020202020204" pitchFamily="34" charset="0"/>
              <a:buChar char="•"/>
            </a:pPr>
            <a:r>
              <a:rPr lang="en-US" kern="100">
                <a:latin typeface="Overpass Medium"/>
                <a:cs typeface="Arial"/>
                <a:hlinkClick r:id="rId6"/>
              </a:rPr>
              <a:t>Sustainability Support for Education</a:t>
            </a:r>
            <a:endParaRPr lang="en-US" kern="100">
              <a:latin typeface="Overpass Medium"/>
              <a:cs typeface="Arial"/>
            </a:endParaRPr>
          </a:p>
          <a:p>
            <a:pPr>
              <a:lnSpc>
                <a:spcPct val="107000"/>
              </a:lnSpc>
              <a:spcAft>
                <a:spcPts val="800"/>
              </a:spcAft>
            </a:pPr>
            <a:endParaRPr lang="en-US" b="1" kern="100">
              <a:latin typeface="Overpass Medium" pitchFamily="2" charset="77"/>
              <a:cs typeface="Arial" panose="020B0604020202020204" pitchFamily="34" charset="0"/>
            </a:endParaRPr>
          </a:p>
          <a:p>
            <a:pPr>
              <a:lnSpc>
                <a:spcPct val="107000"/>
              </a:lnSpc>
              <a:spcAft>
                <a:spcPts val="800"/>
              </a:spcAft>
            </a:pPr>
            <a:r>
              <a:rPr lang="en-US" b="1" kern="100">
                <a:latin typeface="Overpass Medium" pitchFamily="2" charset="77"/>
                <a:cs typeface="Arial" panose="020B0604020202020204" pitchFamily="34" charset="0"/>
              </a:rPr>
              <a:t>Biodiversity and Adaptation and Resilience: </a:t>
            </a:r>
          </a:p>
          <a:p>
            <a:pPr marL="342900" indent="-342900">
              <a:lnSpc>
                <a:spcPct val="107000"/>
              </a:lnSpc>
              <a:spcAft>
                <a:spcPts val="800"/>
              </a:spcAft>
              <a:buFont typeface="Arial" panose="020B0604020202020204" pitchFamily="34" charset="0"/>
              <a:buChar char="•"/>
            </a:pPr>
            <a:r>
              <a:rPr lang="en-US" kern="100">
                <a:latin typeface="Overpass Medium" pitchFamily="2" charset="77"/>
                <a:cs typeface="Arial" panose="020B0604020202020204" pitchFamily="34" charset="0"/>
                <a:hlinkClick r:id="rId7"/>
              </a:rPr>
              <a:t>Learning through Landscapes</a:t>
            </a:r>
            <a:endParaRPr lang="en-US" kern="100">
              <a:latin typeface="Overpass Medium" pitchFamily="2" charset="77"/>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kern="100">
                <a:latin typeface="Overpass Medium" pitchFamily="2" charset="77"/>
                <a:cs typeface="Arial" panose="020B0604020202020204" pitchFamily="34" charset="0"/>
                <a:hlinkClick r:id="rId8"/>
              </a:rPr>
              <a:t>Tree Council</a:t>
            </a:r>
            <a:endParaRPr lang="en-US" kern="100">
              <a:latin typeface="Overpass Medium" pitchFamily="2" charset="77"/>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kern="100">
                <a:latin typeface="Overpass Medium" pitchFamily="2" charset="77"/>
                <a:cs typeface="Arial" panose="020B0604020202020204" pitchFamily="34" charset="0"/>
                <a:hlinkClick r:id="rId9"/>
              </a:rPr>
              <a:t>Wildlife Trust</a:t>
            </a:r>
            <a:endParaRPr lang="en-US" kern="100">
              <a:latin typeface="Overpass Medium" pitchFamily="2" charset="77"/>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kern="100">
                <a:latin typeface="Overpass Medium" pitchFamily="2" charset="77"/>
                <a:cs typeface="Arial" panose="020B0604020202020204" pitchFamily="34" charset="0"/>
                <a:hlinkClick r:id="rId10"/>
              </a:rPr>
              <a:t>RHS School Gardening Scheme</a:t>
            </a:r>
            <a:endParaRPr lang="en-US" kern="100">
              <a:latin typeface="Overpass Medium" pitchFamily="2" charset="77"/>
              <a:cs typeface="Arial" panose="020B0604020202020204" pitchFamily="34" charset="0"/>
            </a:endParaRPr>
          </a:p>
          <a:p>
            <a:pPr>
              <a:lnSpc>
                <a:spcPct val="107000"/>
              </a:lnSpc>
              <a:spcAft>
                <a:spcPts val="800"/>
              </a:spcAft>
            </a:pPr>
            <a:endParaRPr lang="en-US" kern="100">
              <a:latin typeface="Overpass Medium" pitchFamily="2" charset="77"/>
              <a:cs typeface="Arial" panose="020B0604020202020204" pitchFamily="34" charset="0"/>
            </a:endParaRPr>
          </a:p>
          <a:p>
            <a:pPr>
              <a:lnSpc>
                <a:spcPct val="107000"/>
              </a:lnSpc>
              <a:spcAft>
                <a:spcPts val="800"/>
              </a:spcAft>
            </a:pPr>
            <a:r>
              <a:rPr lang="en-GB" sz="2800" b="1" kern="100">
                <a:solidFill>
                  <a:srgbClr val="E15637"/>
                </a:solidFill>
                <a:latin typeface="Overpass Black" pitchFamily="2" charset="77"/>
                <a:cs typeface="Arial" panose="020B0604020202020204" pitchFamily="34" charset="0"/>
              </a:rPr>
              <a:t>		And many more!</a:t>
            </a:r>
          </a:p>
          <a:p>
            <a:pPr fontAlgn="base"/>
            <a:endParaRPr lang="en-GB" sz="1600">
              <a:latin typeface="Overpass Medium" panose="00000500000000000000" pitchFamily="50" charset="0"/>
              <a:ea typeface="Times New Roman" panose="02020603050405020304" pitchFamily="18" charset="0"/>
              <a:cs typeface="Segoe UI" panose="020B0502040204020203" pitchFamily="34" charset="0"/>
            </a:endParaRPr>
          </a:p>
        </p:txBody>
      </p:sp>
      <p:pic>
        <p:nvPicPr>
          <p:cNvPr id="1028" name="Picture 4" descr="Outdoor Learning and Play Charity | Learning through Landscapes">
            <a:extLst>
              <a:ext uri="{FF2B5EF4-FFF2-40B4-BE49-F238E27FC236}">
                <a16:creationId xmlns:a16="http://schemas.microsoft.com/office/drawing/2014/main" id="{DFAF2FE5-83BD-6E0E-EC44-E85139EF94E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222361" y="5035665"/>
            <a:ext cx="1031487" cy="1489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Tree Council (@TheTreeCouncil) / X">
            <a:extLst>
              <a:ext uri="{FF2B5EF4-FFF2-40B4-BE49-F238E27FC236}">
                <a16:creationId xmlns:a16="http://schemas.microsoft.com/office/drawing/2014/main" id="{8B472AEA-832C-1495-8092-31A1F3ECA3A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690158" y="2901036"/>
            <a:ext cx="2095890" cy="20958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Wildlife Trusts - Wildlife and Countryside Link">
            <a:extLst>
              <a:ext uri="{FF2B5EF4-FFF2-40B4-BE49-F238E27FC236}">
                <a16:creationId xmlns:a16="http://schemas.microsoft.com/office/drawing/2014/main" id="{00B123BD-FF82-D74C-9165-48B5A98C45A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22916" y="3646862"/>
            <a:ext cx="1898424" cy="8973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chool Gardening / RHS">
            <a:extLst>
              <a:ext uri="{FF2B5EF4-FFF2-40B4-BE49-F238E27FC236}">
                <a16:creationId xmlns:a16="http://schemas.microsoft.com/office/drawing/2014/main" id="{61BE7B8F-736F-9517-7D44-D83AF6DE83ED}"/>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135845" y="5207700"/>
            <a:ext cx="1889006" cy="126000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imate Ambassadors | Change Agents UK">
            <a:extLst>
              <a:ext uri="{FF2B5EF4-FFF2-40B4-BE49-F238E27FC236}">
                <a16:creationId xmlns:a16="http://schemas.microsoft.com/office/drawing/2014/main" id="{CF21C5F5-D7B7-1B5D-E49A-E79F89FA453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612125" y="1820776"/>
            <a:ext cx="2251961" cy="1407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stainability Support for Education">
            <a:extLst>
              <a:ext uri="{FF2B5EF4-FFF2-40B4-BE49-F238E27FC236}">
                <a16:creationId xmlns:a16="http://schemas.microsoft.com/office/drawing/2014/main" id="{B051A071-0E35-7A0D-05DA-D691D3059152}"/>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150517" y="2044173"/>
            <a:ext cx="2169449" cy="9207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CE92B7-054A-4A59-26A0-FC59DC894AF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816165" y="567569"/>
            <a:ext cx="1843877" cy="1106326"/>
          </a:xfrm>
          <a:prstGeom prst="rect">
            <a:avLst/>
          </a:prstGeom>
        </p:spPr>
      </p:pic>
      <p:pic>
        <p:nvPicPr>
          <p:cNvPr id="4" name="Picture 3" descr="A close-up of a logo&#10;&#10;Description automatically generated">
            <a:extLst>
              <a:ext uri="{FF2B5EF4-FFF2-40B4-BE49-F238E27FC236}">
                <a16:creationId xmlns:a16="http://schemas.microsoft.com/office/drawing/2014/main" id="{902464DB-7F32-B439-7F61-0618C01A1AE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65102" y="801762"/>
            <a:ext cx="2627868" cy="618208"/>
          </a:xfrm>
          <a:prstGeom prst="rect">
            <a:avLst/>
          </a:prstGeom>
        </p:spPr>
      </p:pic>
    </p:spTree>
    <p:extLst>
      <p:ext uri="{BB962C8B-B14F-4D97-AF65-F5344CB8AC3E}">
        <p14:creationId xmlns:p14="http://schemas.microsoft.com/office/powerpoint/2010/main" val="29794361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r>
              <a:rPr lang="en-US" sz="3600">
                <a:solidFill>
                  <a:srgbClr val="000000"/>
                </a:solidFill>
                <a:cs typeface="Calibri Light"/>
              </a:rPr>
              <a:t>Local Support for Schools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3" name="TextBox 2">
            <a:extLst>
              <a:ext uri="{FF2B5EF4-FFF2-40B4-BE49-F238E27FC236}">
                <a16:creationId xmlns:a16="http://schemas.microsoft.com/office/drawing/2014/main" id="{9A92AA9C-2FAD-1301-7EED-F730393E6C4C}"/>
              </a:ext>
            </a:extLst>
          </p:cNvPr>
          <p:cNvSpPr txBox="1"/>
          <p:nvPr/>
        </p:nvSpPr>
        <p:spPr>
          <a:xfrm>
            <a:off x="406942" y="1533465"/>
            <a:ext cx="628816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ea typeface="+mn-lt"/>
                <a:cs typeface="+mn-lt"/>
              </a:rPr>
              <a:t>Sustrans</a:t>
            </a:r>
            <a:r>
              <a:rPr lang="en-GB" sz="2000">
                <a:ea typeface="+mn-lt"/>
                <a:cs typeface="+mn-lt"/>
              </a:rPr>
              <a:t>’ Schools Cycling Officers are based in LCC Walking and Cycling team. Activities include:</a:t>
            </a:r>
          </a:p>
          <a:p>
            <a:pPr marL="571500" indent="-571500">
              <a:buFont typeface="Arial" panose="020B0604020202020204" pitchFamily="34" charset="0"/>
              <a:buChar char="•"/>
            </a:pPr>
            <a:r>
              <a:rPr lang="en-GB" sz="2000">
                <a:ea typeface="+mn-lt"/>
                <a:cs typeface="+mn-lt"/>
              </a:rPr>
              <a:t>Cycle skills</a:t>
            </a:r>
          </a:p>
          <a:p>
            <a:pPr marL="571500" indent="-571500">
              <a:buFont typeface="Arial" panose="020B0604020202020204" pitchFamily="34" charset="0"/>
              <a:buChar char="•"/>
            </a:pPr>
            <a:r>
              <a:rPr lang="en-GB" sz="2000">
                <a:ea typeface="+mn-lt"/>
                <a:cs typeface="+mn-lt"/>
              </a:rPr>
              <a:t>Dr Bikes and maintenance workshops</a:t>
            </a:r>
          </a:p>
          <a:p>
            <a:pPr marL="571500" indent="-571500">
              <a:buFont typeface="Arial" panose="020B0604020202020204" pitchFamily="34" charset="0"/>
              <a:buChar char="•"/>
            </a:pPr>
            <a:r>
              <a:rPr lang="en-GB" sz="2000">
                <a:ea typeface="+mn-lt"/>
                <a:cs typeface="+mn-lt"/>
              </a:rPr>
              <a:t>Bike breakfasts</a:t>
            </a:r>
          </a:p>
          <a:p>
            <a:pPr marL="571500" indent="-571500">
              <a:buFont typeface="Arial" panose="020B0604020202020204" pitchFamily="34" charset="0"/>
              <a:buChar char="•"/>
            </a:pPr>
            <a:r>
              <a:rPr lang="en-GB" sz="2000">
                <a:ea typeface="+mn-lt"/>
                <a:cs typeface="+mn-lt"/>
              </a:rPr>
              <a:t>Bike rides</a:t>
            </a:r>
          </a:p>
          <a:p>
            <a:pPr marL="571500" indent="-571500">
              <a:buFont typeface="Arial" panose="020B0604020202020204" pitchFamily="34" charset="0"/>
              <a:buChar char="•"/>
            </a:pPr>
            <a:r>
              <a:rPr lang="en-GB" sz="2000">
                <a:ea typeface="+mn-lt"/>
                <a:cs typeface="+mn-lt"/>
              </a:rPr>
              <a:t>Assemblies</a:t>
            </a:r>
          </a:p>
          <a:p>
            <a:pPr marL="571500" indent="-571500">
              <a:buFont typeface="Arial" panose="020B0604020202020204" pitchFamily="34" charset="0"/>
              <a:buChar char="•"/>
            </a:pPr>
            <a:r>
              <a:rPr lang="en-GB" sz="2000">
                <a:ea typeface="+mn-lt"/>
                <a:cs typeface="+mn-lt"/>
              </a:rPr>
              <a:t>Classroom sessions; and</a:t>
            </a:r>
          </a:p>
          <a:p>
            <a:pPr marL="571500" indent="-571500">
              <a:buFont typeface="Arial" panose="020B0604020202020204" pitchFamily="34" charset="0"/>
              <a:buChar char="•"/>
            </a:pPr>
            <a:r>
              <a:rPr lang="en-GB" sz="2000">
                <a:ea typeface="+mn-lt"/>
                <a:cs typeface="+mn-lt"/>
              </a:rPr>
              <a:t>National competitions and events such as Bike to School Week, and The Big Walk and Wheel</a:t>
            </a:r>
          </a:p>
          <a:p>
            <a:r>
              <a:rPr lang="en-GB" sz="2000">
                <a:solidFill>
                  <a:srgbClr val="FF0000"/>
                </a:solidFill>
                <a:hlinkClick r:id="rId4"/>
              </a:rPr>
              <a:t>Leicester Sustrans support for schools</a:t>
            </a:r>
            <a:endParaRPr lang="en-GB" sz="2000">
              <a:solidFill>
                <a:srgbClr val="FF0000"/>
              </a:solidFill>
            </a:endParaRPr>
          </a:p>
        </p:txBody>
      </p:sp>
      <p:sp>
        <p:nvSpPr>
          <p:cNvPr id="4" name="TextBox 3">
            <a:extLst>
              <a:ext uri="{FF2B5EF4-FFF2-40B4-BE49-F238E27FC236}">
                <a16:creationId xmlns:a16="http://schemas.microsoft.com/office/drawing/2014/main" id="{4FE87E1C-5EC4-CD0B-19F3-B8BCA9F4AF4A}"/>
              </a:ext>
            </a:extLst>
          </p:cNvPr>
          <p:cNvSpPr txBox="1"/>
          <p:nvPr/>
        </p:nvSpPr>
        <p:spPr>
          <a:xfrm>
            <a:off x="7522853" y="1525970"/>
            <a:ext cx="449173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ea typeface="+mn-lt"/>
                <a:cs typeface="+mn-lt"/>
              </a:rPr>
              <a:t>Living Streets </a:t>
            </a:r>
            <a:r>
              <a:rPr lang="en-GB" sz="2000">
                <a:ea typeface="+mn-lt"/>
                <a:cs typeface="+mn-lt"/>
              </a:rPr>
              <a:t>– UKs walking charity who work with schools in Leicester to reduce congestion and improve air quality and road safety around the school gate.</a:t>
            </a:r>
          </a:p>
          <a:p>
            <a:r>
              <a:rPr lang="en-GB" sz="2000">
                <a:ea typeface="+mn-lt"/>
                <a:cs typeface="+mn-lt"/>
              </a:rPr>
              <a:t>Includes WOW travel tracker </a:t>
            </a:r>
          </a:p>
          <a:p>
            <a:r>
              <a:rPr lang="en-GB" sz="2000">
                <a:ea typeface="+mn-lt"/>
                <a:cs typeface="+mn-lt"/>
              </a:rPr>
              <a:t> </a:t>
            </a:r>
            <a:r>
              <a:rPr lang="en-GB" sz="2000">
                <a:solidFill>
                  <a:srgbClr val="0070C0"/>
                </a:solidFill>
                <a:ea typeface="+mn-lt"/>
                <a:cs typeface="+mn-lt"/>
                <a:hlinkClick r:id="rId5">
                  <a:extLst>
                    <a:ext uri="{A12FA001-AC4F-418D-AE19-62706E023703}">
                      <ahyp:hlinkClr xmlns:ahyp="http://schemas.microsoft.com/office/drawing/2018/hyperlinkcolor" val="tx"/>
                    </a:ext>
                  </a:extLst>
                </a:hlinkClick>
              </a:rPr>
              <a:t>Leicester Living Streets support for schools</a:t>
            </a:r>
            <a:endParaRPr lang="en-GB" sz="2000">
              <a:solidFill>
                <a:srgbClr val="0070C0"/>
              </a:solidFill>
            </a:endParaRPr>
          </a:p>
        </p:txBody>
      </p:sp>
      <p:sp>
        <p:nvSpPr>
          <p:cNvPr id="6" name="TextBox 5">
            <a:extLst>
              <a:ext uri="{FF2B5EF4-FFF2-40B4-BE49-F238E27FC236}">
                <a16:creationId xmlns:a16="http://schemas.microsoft.com/office/drawing/2014/main" id="{851C8DA6-C43C-C459-0D1A-31EC495C7E6E}"/>
              </a:ext>
            </a:extLst>
          </p:cNvPr>
          <p:cNvSpPr txBox="1"/>
          <p:nvPr/>
        </p:nvSpPr>
        <p:spPr>
          <a:xfrm>
            <a:off x="7490429" y="4298548"/>
            <a:ext cx="449173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LCC </a:t>
            </a:r>
            <a:r>
              <a:rPr lang="en-GB" sz="2000" b="1"/>
              <a:t>waste management </a:t>
            </a:r>
            <a:r>
              <a:rPr lang="en-GB" sz="2000"/>
              <a:t>team offers a range of activities tailored to your school for all things recycling and waste related. Including, assemblies, workshops and classroom presentation </a:t>
            </a:r>
            <a:r>
              <a:rPr lang="en-GB" sz="2000">
                <a:solidFill>
                  <a:srgbClr val="0070C0"/>
                </a:solidFill>
                <a:hlinkClick r:id="rId6">
                  <a:extLst>
                    <a:ext uri="{A12FA001-AC4F-418D-AE19-62706E023703}">
                      <ahyp:hlinkClr xmlns:ahyp="http://schemas.microsoft.com/office/drawing/2018/hyperlinkcolor" val="tx"/>
                    </a:ext>
                  </a:extLst>
                </a:hlinkClick>
              </a:rPr>
              <a:t>recycling support for Leicester schools</a:t>
            </a:r>
            <a:r>
              <a:rPr lang="en-GB" sz="2000">
                <a:solidFill>
                  <a:srgbClr val="0070C0"/>
                </a:solidFill>
              </a:rPr>
              <a:t> </a:t>
            </a:r>
          </a:p>
        </p:txBody>
      </p:sp>
      <p:sp>
        <p:nvSpPr>
          <p:cNvPr id="8" name="TextBox 7">
            <a:extLst>
              <a:ext uri="{FF2B5EF4-FFF2-40B4-BE49-F238E27FC236}">
                <a16:creationId xmlns:a16="http://schemas.microsoft.com/office/drawing/2014/main" id="{B9D4A22A-E0AE-F8AA-8DD9-332389AAF4D5}"/>
              </a:ext>
            </a:extLst>
          </p:cNvPr>
          <p:cNvSpPr txBox="1"/>
          <p:nvPr/>
        </p:nvSpPr>
        <p:spPr>
          <a:xfrm>
            <a:off x="209838" y="5129240"/>
            <a:ext cx="6610307" cy="1631216"/>
          </a:xfrm>
          <a:prstGeom prst="rect">
            <a:avLst/>
          </a:prstGeom>
          <a:noFill/>
        </p:spPr>
        <p:txBody>
          <a:bodyPr wrap="square">
            <a:spAutoFit/>
          </a:bodyPr>
          <a:lstStyle/>
          <a:p>
            <a:r>
              <a:rPr lang="en-GB" sz="2000" b="1"/>
              <a:t>Green Fox Community Energy  </a:t>
            </a:r>
            <a:r>
              <a:rPr lang="en-GB" sz="2000"/>
              <a:t>- Leicester and Leicestershire’s community energy non profit organisation. Aims to facilitate the increase of community owned renewable and low carbon technology</a:t>
            </a:r>
          </a:p>
          <a:p>
            <a:r>
              <a:rPr lang="en-GB" sz="2000">
                <a:hlinkClick r:id="rId7"/>
              </a:rPr>
              <a:t>greenfoxcommunityenergy.org</a:t>
            </a:r>
            <a:endParaRPr lang="en-GB" sz="2000"/>
          </a:p>
        </p:txBody>
      </p:sp>
    </p:spTree>
    <p:extLst>
      <p:ext uri="{BB962C8B-B14F-4D97-AF65-F5344CB8AC3E}">
        <p14:creationId xmlns:p14="http://schemas.microsoft.com/office/powerpoint/2010/main" val="3111667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Climate Action Plans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6" name="Content Placeholder 5" descr="Count Your Carbon - Eco Schools">
            <a:extLst>
              <a:ext uri="{FF2B5EF4-FFF2-40B4-BE49-F238E27FC236}">
                <a16:creationId xmlns:a16="http://schemas.microsoft.com/office/drawing/2014/main" id="{DDC42EB9-6DC0-1E75-BF4E-813FF6735E57}"/>
              </a:ext>
            </a:extLst>
          </p:cNvPr>
          <p:cNvPicPr>
            <a:picLocks noGrp="1" noChangeAspect="1"/>
          </p:cNvPicPr>
          <p:nvPr>
            <p:ph idx="1"/>
          </p:nvPr>
        </p:nvPicPr>
        <p:blipFill>
          <a:blip r:embed="rId3"/>
          <a:stretch>
            <a:fillRect/>
          </a:stretch>
        </p:blipFill>
        <p:spPr>
          <a:xfrm>
            <a:off x="2900997" y="1497171"/>
            <a:ext cx="5160645" cy="5160645"/>
          </a:xfrm>
        </p:spPr>
      </p:pic>
      <p:sp>
        <p:nvSpPr>
          <p:cNvPr id="8" name="TextBox 7">
            <a:extLst>
              <a:ext uri="{FF2B5EF4-FFF2-40B4-BE49-F238E27FC236}">
                <a16:creationId xmlns:a16="http://schemas.microsoft.com/office/drawing/2014/main" id="{9D719204-6758-4E9C-F4E2-0E346D5D89EF}"/>
              </a:ext>
            </a:extLst>
          </p:cNvPr>
          <p:cNvSpPr txBox="1"/>
          <p:nvPr/>
        </p:nvSpPr>
        <p:spPr>
          <a:xfrm>
            <a:off x="8331200" y="6289040"/>
            <a:ext cx="34137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Adam Flint – Keep Britain Tidy</a:t>
            </a:r>
          </a:p>
        </p:txBody>
      </p:sp>
    </p:spTree>
    <p:extLst>
      <p:ext uri="{BB962C8B-B14F-4D97-AF65-F5344CB8AC3E}">
        <p14:creationId xmlns:p14="http://schemas.microsoft.com/office/powerpoint/2010/main" val="2185790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440533-AD7A-F5F5-A0EC-9B7F8D75B161}"/>
              </a:ext>
            </a:extLst>
          </p:cNvPr>
          <p:cNvSpPr txBox="1"/>
          <p:nvPr/>
        </p:nvSpPr>
        <p:spPr>
          <a:xfrm>
            <a:off x="725960" y="2105561"/>
            <a:ext cx="5526560" cy="2246769"/>
          </a:xfrm>
          <a:prstGeom prst="rect">
            <a:avLst/>
          </a:prstGeom>
          <a:noFill/>
        </p:spPr>
        <p:txBody>
          <a:bodyPr wrap="square">
            <a:spAutoFit/>
          </a:bodyPr>
          <a:lstStyle/>
          <a:p>
            <a:r>
              <a:rPr lang="en-GB" sz="2800">
                <a:latin typeface="+mn-lt"/>
                <a:cs typeface="Arial" panose="020B0604020202020204" pitchFamily="34" charset="0"/>
              </a:rPr>
              <a:t>On your tables:</a:t>
            </a:r>
          </a:p>
          <a:p>
            <a:endParaRPr lang="en-GB" sz="2800">
              <a:latin typeface="+mn-lt"/>
              <a:cs typeface="Arial" panose="020B0604020202020204" pitchFamily="34" charset="0"/>
            </a:endParaRPr>
          </a:p>
          <a:p>
            <a:pPr marL="457200" indent="-457200">
              <a:buFont typeface="Arial" panose="020B0604020202020204" pitchFamily="34" charset="0"/>
              <a:buChar char="•"/>
            </a:pPr>
            <a:r>
              <a:rPr lang="en-GB" sz="2800">
                <a:latin typeface="+mn-lt"/>
                <a:cs typeface="Arial" panose="020B0604020202020204" pitchFamily="34" charset="0"/>
              </a:rPr>
              <a:t>Name, Role, School</a:t>
            </a:r>
          </a:p>
          <a:p>
            <a:pPr marL="457200" indent="-457200">
              <a:buFont typeface="Arial" panose="020B0604020202020204" pitchFamily="34" charset="0"/>
              <a:buChar char="•"/>
            </a:pPr>
            <a:endParaRPr lang="en-GB" sz="2800">
              <a:latin typeface="+mn-lt"/>
              <a:cs typeface="Arial" panose="020B0604020202020204" pitchFamily="34" charset="0"/>
            </a:endParaRPr>
          </a:p>
          <a:p>
            <a:pPr marL="457200" indent="-457200">
              <a:buFont typeface="Arial" panose="020B0604020202020204" pitchFamily="34" charset="0"/>
              <a:buChar char="•"/>
            </a:pPr>
            <a:r>
              <a:rPr lang="en-GB" sz="2800">
                <a:latin typeface="+mn-lt"/>
                <a:cs typeface="Arial" panose="020B0604020202020204" pitchFamily="34" charset="0"/>
              </a:rPr>
              <a:t>Why are you here today?</a:t>
            </a:r>
          </a:p>
        </p:txBody>
      </p:sp>
      <p:grpSp>
        <p:nvGrpSpPr>
          <p:cNvPr id="8" name="Group 7">
            <a:extLst>
              <a:ext uri="{FF2B5EF4-FFF2-40B4-BE49-F238E27FC236}">
                <a16:creationId xmlns:a16="http://schemas.microsoft.com/office/drawing/2014/main" id="{E7EB1F6B-C9C6-DBEF-2A61-203E082C7A7B}"/>
              </a:ext>
            </a:extLst>
          </p:cNvPr>
          <p:cNvGrpSpPr/>
          <p:nvPr/>
        </p:nvGrpSpPr>
        <p:grpSpPr>
          <a:xfrm>
            <a:off x="-6927" y="4907"/>
            <a:ext cx="12198927" cy="1339418"/>
            <a:chOff x="-6927" y="4907"/>
            <a:chExt cx="12288981" cy="1339418"/>
          </a:xfrm>
        </p:grpSpPr>
        <p:sp>
          <p:nvSpPr>
            <p:cNvPr id="9" name="Google Shape;101;p1">
              <a:extLst>
                <a:ext uri="{FF2B5EF4-FFF2-40B4-BE49-F238E27FC236}">
                  <a16:creationId xmlns:a16="http://schemas.microsoft.com/office/drawing/2014/main" id="{8EF6C7CE-CB91-B9B6-8DBC-E82DA23E45DC}"/>
                </a:ext>
              </a:extLst>
            </p:cNvPr>
            <p:cNvSpPr txBox="1">
              <a:spLocks/>
            </p:cNvSpPr>
            <p:nvPr/>
          </p:nvSpPr>
          <p:spPr>
            <a:xfrm>
              <a:off x="-6927" y="4907"/>
              <a:ext cx="12288981" cy="1339418"/>
            </a:xfrm>
            <a:prstGeom prst="rect">
              <a:avLst/>
            </a:prstGeom>
            <a:solidFill>
              <a:srgbClr val="35BCDE"/>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4400" b="1">
                  <a:latin typeface="+mn-lt"/>
                </a:rPr>
                <a:t>Our Schools, Our World</a:t>
              </a:r>
            </a:p>
            <a:p>
              <a:pPr>
                <a:lnSpc>
                  <a:spcPct val="90000"/>
                </a:lnSpc>
                <a:buClr>
                  <a:schemeClr val="dk1"/>
                </a:buClr>
                <a:buSzPts val="4400"/>
                <a:buFont typeface="Play"/>
                <a:buNone/>
              </a:pPr>
              <a:r>
                <a:rPr lang="en-GB" sz="3200">
                  <a:latin typeface="+mn-lt"/>
                </a:rPr>
                <a:t>Introductions</a:t>
              </a:r>
              <a:endParaRPr lang="en-GB" sz="4400">
                <a:latin typeface="+mn-lt"/>
              </a:endParaRPr>
            </a:p>
          </p:txBody>
        </p:sp>
        <p:pic>
          <p:nvPicPr>
            <p:cNvPr id="10" name="Picture 9" descr="A black text on a white background&#10;&#10;Description automatically generated">
              <a:extLst>
                <a:ext uri="{FF2B5EF4-FFF2-40B4-BE49-F238E27FC236}">
                  <a16:creationId xmlns:a16="http://schemas.microsoft.com/office/drawing/2014/main" id="{05719F30-71D0-1FDC-67A4-BF0DE9BC51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p:spPr>
        </p:pic>
      </p:grpSp>
      <p:pic>
        <p:nvPicPr>
          <p:cNvPr id="2050" name="Picture 2" descr="2,105,600+ Introductions Stock Photos, Pictures &amp; Royalty-Free Images -  iStock | Handshake, Welcome, Business introduction">
            <a:extLst>
              <a:ext uri="{FF2B5EF4-FFF2-40B4-BE49-F238E27FC236}">
                <a16:creationId xmlns:a16="http://schemas.microsoft.com/office/drawing/2014/main" id="{6EF558F8-C688-39C5-1EFB-22EE8DB039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5720" y="2190311"/>
            <a:ext cx="5191442" cy="374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410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Climate Actions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cxnSp>
        <p:nvCxnSpPr>
          <p:cNvPr id="4" name="Straight Arrow Connector 3">
            <a:extLst>
              <a:ext uri="{FF2B5EF4-FFF2-40B4-BE49-F238E27FC236}">
                <a16:creationId xmlns:a16="http://schemas.microsoft.com/office/drawing/2014/main" id="{D9F304E0-208B-A882-EB46-15B399C7AA9B}"/>
              </a:ext>
            </a:extLst>
          </p:cNvPr>
          <p:cNvCxnSpPr/>
          <p:nvPr/>
        </p:nvCxnSpPr>
        <p:spPr>
          <a:xfrm>
            <a:off x="1421525" y="5914696"/>
            <a:ext cx="8074570" cy="2102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78E62004-8FBE-B270-66A9-448F20237BC9}"/>
              </a:ext>
            </a:extLst>
          </p:cNvPr>
          <p:cNvCxnSpPr>
            <a:cxnSpLocks/>
          </p:cNvCxnSpPr>
          <p:nvPr/>
        </p:nvCxnSpPr>
        <p:spPr>
          <a:xfrm flipH="1" flipV="1">
            <a:off x="1429405" y="2270235"/>
            <a:ext cx="18394" cy="367073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456C280-257E-6F6B-9D28-62C50930BF5A}"/>
              </a:ext>
            </a:extLst>
          </p:cNvPr>
          <p:cNvSpPr txBox="1"/>
          <p:nvPr/>
        </p:nvSpPr>
        <p:spPr>
          <a:xfrm>
            <a:off x="289034" y="1904999"/>
            <a:ext cx="16947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t>Impact</a:t>
            </a:r>
          </a:p>
        </p:txBody>
      </p:sp>
      <p:sp>
        <p:nvSpPr>
          <p:cNvPr id="8" name="TextBox 7">
            <a:extLst>
              <a:ext uri="{FF2B5EF4-FFF2-40B4-BE49-F238E27FC236}">
                <a16:creationId xmlns:a16="http://schemas.microsoft.com/office/drawing/2014/main" id="{842C7E66-2260-723C-D8CE-32D4B1A68A17}"/>
              </a:ext>
            </a:extLst>
          </p:cNvPr>
          <p:cNvSpPr txBox="1"/>
          <p:nvPr/>
        </p:nvSpPr>
        <p:spPr>
          <a:xfrm>
            <a:off x="9498724" y="5701861"/>
            <a:ext cx="16947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t>Ease</a:t>
            </a:r>
          </a:p>
        </p:txBody>
      </p:sp>
      <p:sp>
        <p:nvSpPr>
          <p:cNvPr id="9" name="TextBox 8">
            <a:extLst>
              <a:ext uri="{FF2B5EF4-FFF2-40B4-BE49-F238E27FC236}">
                <a16:creationId xmlns:a16="http://schemas.microsoft.com/office/drawing/2014/main" id="{A45F7820-7539-DB59-13A4-751A4E0D182C}"/>
              </a:ext>
            </a:extLst>
          </p:cNvPr>
          <p:cNvSpPr txBox="1"/>
          <p:nvPr/>
        </p:nvSpPr>
        <p:spPr>
          <a:xfrm>
            <a:off x="8789275" y="1721068"/>
            <a:ext cx="20363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Cost - </a:t>
            </a:r>
            <a:r>
              <a:rPr lang="en-GB" sz="2400"/>
              <a:t>circle</a:t>
            </a:r>
          </a:p>
        </p:txBody>
      </p:sp>
      <p:sp>
        <p:nvSpPr>
          <p:cNvPr id="10" name="TextBox 9">
            <a:extLst>
              <a:ext uri="{FF2B5EF4-FFF2-40B4-BE49-F238E27FC236}">
                <a16:creationId xmlns:a16="http://schemas.microsoft.com/office/drawing/2014/main" id="{468BBFA0-E892-8CDE-10C4-C822EA610DB9}"/>
              </a:ext>
            </a:extLst>
          </p:cNvPr>
          <p:cNvSpPr txBox="1"/>
          <p:nvPr/>
        </p:nvSpPr>
        <p:spPr>
          <a:xfrm>
            <a:off x="144517" y="6345620"/>
            <a:ext cx="6293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Can you share any other actions?</a:t>
            </a:r>
          </a:p>
        </p:txBody>
      </p:sp>
    </p:spTree>
    <p:extLst>
      <p:ext uri="{BB962C8B-B14F-4D97-AF65-F5344CB8AC3E}">
        <p14:creationId xmlns:p14="http://schemas.microsoft.com/office/powerpoint/2010/main" val="3334110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3A40B00E-1536-1E2D-11CA-6AF7BD78121B}"/>
              </a:ext>
            </a:extLst>
          </p:cNvPr>
          <p:cNvPicPr>
            <a:picLocks noChangeAspect="1"/>
          </p:cNvPicPr>
          <p:nvPr/>
        </p:nvPicPr>
        <p:blipFill>
          <a:blip r:embed="rId2"/>
          <a:stretch>
            <a:fillRect/>
          </a:stretch>
        </p:blipFill>
        <p:spPr>
          <a:xfrm>
            <a:off x="6929438" y="104775"/>
            <a:ext cx="4962525" cy="1143000"/>
          </a:xfrm>
          <a:prstGeom prst="rect">
            <a:avLst/>
          </a:prstGeom>
        </p:spPr>
      </p:pic>
      <p:grpSp>
        <p:nvGrpSpPr>
          <p:cNvPr id="3" name="Group 2">
            <a:extLst>
              <a:ext uri="{FF2B5EF4-FFF2-40B4-BE49-F238E27FC236}">
                <a16:creationId xmlns:a16="http://schemas.microsoft.com/office/drawing/2014/main" id="{A3F8CE69-86D0-C21E-02FA-1BE61EF176BB}"/>
              </a:ext>
            </a:extLst>
          </p:cNvPr>
          <p:cNvGrpSpPr/>
          <p:nvPr/>
        </p:nvGrpSpPr>
        <p:grpSpPr>
          <a:xfrm>
            <a:off x="-6927" y="4907"/>
            <a:ext cx="12288981" cy="1339418"/>
            <a:chOff x="-6927" y="4907"/>
            <a:chExt cx="12288981" cy="1339418"/>
          </a:xfrm>
          <a:solidFill>
            <a:srgbClr val="CCCD01"/>
          </a:solidFill>
        </p:grpSpPr>
        <p:sp>
          <p:nvSpPr>
            <p:cNvPr id="5" name="Google Shape;101;p1">
              <a:extLst>
                <a:ext uri="{FF2B5EF4-FFF2-40B4-BE49-F238E27FC236}">
                  <a16:creationId xmlns:a16="http://schemas.microsoft.com/office/drawing/2014/main" id="{0AB8152C-1093-439D-E2E0-A53C5DFCE403}"/>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2 Year Rolling Programme</a:t>
              </a:r>
            </a:p>
          </p:txBody>
        </p:sp>
        <p:pic>
          <p:nvPicPr>
            <p:cNvPr id="6" name="Picture 5" descr="A black text on a white background&#10;&#10;Description automatically generated">
              <a:extLst>
                <a:ext uri="{FF2B5EF4-FFF2-40B4-BE49-F238E27FC236}">
                  <a16:creationId xmlns:a16="http://schemas.microsoft.com/office/drawing/2014/main" id="{488C7EF2-7B94-0734-3012-583C75EE04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
        <p:nvSpPr>
          <p:cNvPr id="13" name="TextBox 12">
            <a:extLst>
              <a:ext uri="{FF2B5EF4-FFF2-40B4-BE49-F238E27FC236}">
                <a16:creationId xmlns:a16="http://schemas.microsoft.com/office/drawing/2014/main" id="{AF61F65F-AA62-B7D1-5C55-B412715F223C}"/>
              </a:ext>
            </a:extLst>
          </p:cNvPr>
          <p:cNvSpPr txBox="1"/>
          <p:nvPr/>
        </p:nvSpPr>
        <p:spPr>
          <a:xfrm>
            <a:off x="801414" y="1813034"/>
            <a:ext cx="10510344" cy="135421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Curriculum</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Concepts, Greening, Nature Connection</a:t>
            </a:r>
          </a:p>
          <a:p>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40D839-3A9C-E608-77A6-B6E1C4D65978}"/>
              </a:ext>
            </a:extLst>
          </p:cNvPr>
          <p:cNvSpPr txBox="1"/>
          <p:nvPr/>
        </p:nvSpPr>
        <p:spPr>
          <a:xfrm>
            <a:off x="797695" y="4821620"/>
            <a:ext cx="10514063" cy="1354217"/>
          </a:xfrm>
          <a:prstGeom prst="rect">
            <a:avLst/>
          </a:prstGeom>
          <a:solidFill>
            <a:srgbClr val="F4E7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School Operations</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Working towards Zero Carbon</a:t>
            </a:r>
            <a:endParaRPr lang="en-US">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5E2D0B-BE54-618C-C5F8-A8571D2FB300}"/>
              </a:ext>
            </a:extLst>
          </p:cNvPr>
          <p:cNvSpPr txBox="1"/>
          <p:nvPr/>
        </p:nvSpPr>
        <p:spPr>
          <a:xfrm>
            <a:off x="797695"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1</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7E7D27-73F1-AC7D-BB87-2A7D1779A5C2}"/>
              </a:ext>
            </a:extLst>
          </p:cNvPr>
          <p:cNvSpPr txBox="1"/>
          <p:nvPr/>
        </p:nvSpPr>
        <p:spPr>
          <a:xfrm>
            <a:off x="2653861"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2</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399CDF4-EE77-287F-D613-AB89C9BD188D}"/>
              </a:ext>
            </a:extLst>
          </p:cNvPr>
          <p:cNvSpPr txBox="1"/>
          <p:nvPr/>
        </p:nvSpPr>
        <p:spPr>
          <a:xfrm>
            <a:off x="4493171"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3</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C1BE1DD-273F-FCF8-CF14-0241002AB7D8}"/>
              </a:ext>
            </a:extLst>
          </p:cNvPr>
          <p:cNvSpPr txBox="1"/>
          <p:nvPr/>
        </p:nvSpPr>
        <p:spPr>
          <a:xfrm>
            <a:off x="6208003"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4</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3743BA-8E47-6C33-A6EE-BE3963B43FFA}"/>
              </a:ext>
            </a:extLst>
          </p:cNvPr>
          <p:cNvSpPr txBox="1"/>
          <p:nvPr/>
        </p:nvSpPr>
        <p:spPr>
          <a:xfrm>
            <a:off x="7990419" y="3310757"/>
            <a:ext cx="160208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5</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CB1DE04-3D43-9EBA-2FDD-4A76A2B7588E}"/>
              </a:ext>
            </a:extLst>
          </p:cNvPr>
          <p:cNvSpPr txBox="1"/>
          <p:nvPr/>
        </p:nvSpPr>
        <p:spPr>
          <a:xfrm>
            <a:off x="9792794" y="3310757"/>
            <a:ext cx="151896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6</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6626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97B85-93F1-401D-1DC0-9F0205FEB887}"/>
              </a:ext>
            </a:extLst>
          </p:cNvPr>
          <p:cNvSpPr>
            <a:spLocks noGrp="1"/>
          </p:cNvSpPr>
          <p:nvPr>
            <p:ph type="body" sz="quarter" idx="11"/>
          </p:nvPr>
        </p:nvSpPr>
        <p:spPr>
          <a:xfrm>
            <a:off x="532666" y="5199953"/>
            <a:ext cx="6829074" cy="1658047"/>
          </a:xfrm>
        </p:spPr>
        <p:txBody>
          <a:bodyPr>
            <a:normAutofit/>
          </a:bodyPr>
          <a:lstStyle/>
          <a:p>
            <a:r>
              <a:rPr lang="en-US" sz="4800"/>
              <a:t>Creating Your </a:t>
            </a:r>
            <a:br>
              <a:rPr lang="en-US" sz="4800"/>
            </a:br>
            <a:r>
              <a:rPr lang="en-US" sz="4800">
                <a:solidFill>
                  <a:srgbClr val="E15637"/>
                </a:solidFill>
              </a:rPr>
              <a:t>Climate Action Plan </a:t>
            </a:r>
            <a:endParaRPr lang="en-GB" sz="4800">
              <a:solidFill>
                <a:srgbClr val="E15637"/>
              </a:solidFill>
            </a:endParaRPr>
          </a:p>
        </p:txBody>
      </p:sp>
      <p:sp>
        <p:nvSpPr>
          <p:cNvPr id="3" name="Text Placeholder 2">
            <a:extLst>
              <a:ext uri="{FF2B5EF4-FFF2-40B4-BE49-F238E27FC236}">
                <a16:creationId xmlns:a16="http://schemas.microsoft.com/office/drawing/2014/main" id="{173E7950-1A55-EE92-11EF-9C1FDA099643}"/>
              </a:ext>
            </a:extLst>
          </p:cNvPr>
          <p:cNvSpPr>
            <a:spLocks noGrp="1"/>
          </p:cNvSpPr>
          <p:nvPr>
            <p:ph type="body" sz="quarter" idx="12"/>
          </p:nvPr>
        </p:nvSpPr>
        <p:spPr>
          <a:xfrm>
            <a:off x="667196" y="4661270"/>
            <a:ext cx="5428804" cy="453031"/>
          </a:xfrm>
        </p:spPr>
        <p:txBody>
          <a:bodyPr>
            <a:normAutofit/>
          </a:bodyPr>
          <a:lstStyle/>
          <a:p>
            <a:r>
              <a:rPr lang="en-US" sz="2400"/>
              <a:t>Let’s Go Zero</a:t>
            </a:r>
            <a:endParaRPr lang="en-GB" sz="2400"/>
          </a:p>
        </p:txBody>
      </p:sp>
    </p:spTree>
    <p:extLst>
      <p:ext uri="{BB962C8B-B14F-4D97-AF65-F5344CB8AC3E}">
        <p14:creationId xmlns:p14="http://schemas.microsoft.com/office/powerpoint/2010/main" val="3086936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C5C659-6F63-9FAE-350A-E49E6CB8911C}"/>
              </a:ext>
            </a:extLst>
          </p:cNvPr>
          <p:cNvSpPr txBox="1">
            <a:spLocks/>
          </p:cNvSpPr>
          <p:nvPr/>
        </p:nvSpPr>
        <p:spPr>
          <a:xfrm>
            <a:off x="677855" y="0"/>
            <a:ext cx="9343794" cy="1133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rgbClr val="E15637"/>
                </a:solidFill>
                <a:latin typeface="Overpass Black" panose="020B0604020202020204" charset="0"/>
                <a:ea typeface="Calibri"/>
                <a:cs typeface="Calibri"/>
              </a:rPr>
              <a:t>DfE Policy Paper - 2022</a:t>
            </a:r>
            <a:endParaRPr lang="en-GB" sz="3200" b="1">
              <a:solidFill>
                <a:srgbClr val="E15637"/>
              </a:solidFill>
              <a:latin typeface="Overpass Black" panose="020B0604020202020204" charset="0"/>
              <a:ea typeface="Calibri"/>
              <a:cs typeface="Calibri"/>
            </a:endParaRPr>
          </a:p>
        </p:txBody>
      </p:sp>
      <p:sp>
        <p:nvSpPr>
          <p:cNvPr id="8" name="Title 1">
            <a:extLst>
              <a:ext uri="{FF2B5EF4-FFF2-40B4-BE49-F238E27FC236}">
                <a16:creationId xmlns:a16="http://schemas.microsoft.com/office/drawing/2014/main" id="{65772DC1-9765-8A13-B2C3-A019E4282745}"/>
              </a:ext>
            </a:extLst>
          </p:cNvPr>
          <p:cNvSpPr txBox="1">
            <a:spLocks/>
          </p:cNvSpPr>
          <p:nvPr/>
        </p:nvSpPr>
        <p:spPr>
          <a:xfrm>
            <a:off x="677855" y="1200090"/>
            <a:ext cx="10737979" cy="104681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nSpc>
                <a:spcPct val="100000"/>
              </a:lnSpc>
            </a:pPr>
            <a:r>
              <a:rPr lang="en-GB" sz="2800" b="1">
                <a:solidFill>
                  <a:srgbClr val="E15637"/>
                </a:solidFill>
                <a:latin typeface="Overpass" panose="00000500000000000000" pitchFamily="50" charset="0"/>
              </a:rPr>
              <a:t>Sustainability and climate change: a strategy </a:t>
            </a:r>
          </a:p>
          <a:p>
            <a:pPr>
              <a:lnSpc>
                <a:spcPct val="100000"/>
              </a:lnSpc>
            </a:pPr>
            <a:r>
              <a:rPr lang="en-GB" sz="2800" b="1">
                <a:solidFill>
                  <a:srgbClr val="E15637"/>
                </a:solidFill>
                <a:latin typeface="Overpass" panose="00000500000000000000" pitchFamily="50" charset="0"/>
              </a:rPr>
              <a:t>for the education and children’s services systems</a:t>
            </a:r>
            <a:endParaRPr lang="en-GB" sz="3200">
              <a:solidFill>
                <a:srgbClr val="E15637"/>
              </a:solidFill>
            </a:endParaRPr>
          </a:p>
        </p:txBody>
      </p:sp>
      <p:sp>
        <p:nvSpPr>
          <p:cNvPr id="9" name="Rectangle 1">
            <a:extLst>
              <a:ext uri="{FF2B5EF4-FFF2-40B4-BE49-F238E27FC236}">
                <a16:creationId xmlns:a16="http://schemas.microsoft.com/office/drawing/2014/main" id="{23BB8588-6371-3A33-B26C-19DD71E7D99E}"/>
              </a:ext>
            </a:extLst>
          </p:cNvPr>
          <p:cNvSpPr>
            <a:spLocks noChangeArrowheads="1"/>
          </p:cNvSpPr>
          <p:nvPr/>
        </p:nvSpPr>
        <p:spPr bwMode="auto">
          <a:xfrm>
            <a:off x="677856" y="2245505"/>
            <a:ext cx="9550470" cy="3640596"/>
          </a:xfrm>
          <a:prstGeom prst="rect">
            <a:avLst/>
          </a:prstGeom>
          <a:noFill/>
          <a:ln>
            <a:noFill/>
          </a:ln>
          <a:effectLst/>
        </p:spPr>
        <p:txBody>
          <a:bodyPr vert="horz" wrap="square" lIns="126960" tIns="12696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a:latin typeface="Overpass" panose="00000500000000000000" pitchFamily="50" charset="0"/>
              </a:rPr>
              <a:t>“With the campaign Let’s Go Zero, we will set targets for schools between 2025 and 2035.”</a:t>
            </a:r>
            <a:br>
              <a:rPr lang="en-GB" sz="1600">
                <a:latin typeface="Overpass" panose="00000500000000000000" pitchFamily="50" charset="0"/>
              </a:rPr>
            </a:br>
            <a:br>
              <a:rPr lang="en-GB" sz="1600">
                <a:latin typeface="Overpass" panose="00000500000000000000" pitchFamily="50" charset="0"/>
              </a:rPr>
            </a:br>
            <a:r>
              <a:rPr lang="en-GB" sz="1600">
                <a:latin typeface="Overpass" panose="00000500000000000000" pitchFamily="50" charset="0"/>
              </a:rPr>
              <a:t>“By 2025: All education settings will have a designated </a:t>
            </a:r>
            <a:r>
              <a:rPr lang="en-GB" sz="1600" b="1">
                <a:highlight>
                  <a:srgbClr val="F9E701"/>
                </a:highlight>
                <a:latin typeface="Overpass" panose="00000500000000000000" pitchFamily="50" charset="0"/>
              </a:rPr>
              <a:t>sustainability lead </a:t>
            </a:r>
            <a:r>
              <a:rPr lang="en-GB" sz="1600">
                <a:latin typeface="Overpass" panose="00000500000000000000" pitchFamily="50" charset="0"/>
              </a:rPr>
              <a:t>and a </a:t>
            </a:r>
            <a:r>
              <a:rPr lang="en-GB" sz="1600" b="1">
                <a:highlight>
                  <a:srgbClr val="F9E701"/>
                </a:highlight>
                <a:latin typeface="Overpass" panose="00000500000000000000" pitchFamily="50" charset="0"/>
              </a:rPr>
              <a:t>climate action plan</a:t>
            </a:r>
            <a:r>
              <a:rPr lang="en-GB" sz="1600">
                <a:highlight>
                  <a:srgbClr val="F9E701"/>
                </a:highlight>
                <a:latin typeface="Overpass" panose="00000500000000000000" pitchFamily="50" charset="0"/>
              </a:rPr>
              <a:t>.</a:t>
            </a:r>
            <a:r>
              <a:rPr lang="en-GB" sz="1600">
                <a:latin typeface="Overpass" panose="00000500000000000000" pitchFamily="50" charset="0"/>
              </a:rPr>
              <a:t>”</a:t>
            </a:r>
            <a:br>
              <a:rPr lang="en-GB" sz="1600">
                <a:latin typeface="Overpass" panose="00000500000000000000" pitchFamily="50" charset="0"/>
              </a:rPr>
            </a:br>
            <a:endParaRPr lang="en-GB" sz="1600">
              <a:latin typeface="Overpass" panose="00000500000000000000"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a:latin typeface="Overpass" panose="00000500000000000000" pitchFamily="50" charset="0"/>
                <a:ea typeface="+mj-ea"/>
                <a:cs typeface="+mj-cs"/>
              </a:rPr>
              <a:t>“A climate action plan should typically cover the following four areas:</a:t>
            </a:r>
            <a:br>
              <a:rPr lang="en-US" altLang="en-US" sz="1600" b="1">
                <a:latin typeface="Overpass" panose="00000500000000000000" pitchFamily="50" charset="0"/>
                <a:ea typeface="+mj-ea"/>
                <a:cs typeface="+mj-cs"/>
              </a:rPr>
            </a:br>
            <a:endParaRPr lang="en-US" altLang="en-US" sz="1600" b="1">
              <a:latin typeface="Overpass" panose="00000500000000000000" pitchFamily="50" charset="0"/>
              <a:ea typeface="+mj-ea"/>
              <a:cs typeface="+mj-cs"/>
            </a:endParaRPr>
          </a:p>
          <a:p>
            <a:pPr marL="444500" marR="0" lvl="0" indent="-3960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tab pos="266700" algn="l"/>
                <a:tab pos="444500" algn="l"/>
              </a:tabLst>
            </a:pPr>
            <a:r>
              <a:rPr lang="en-GB" altLang="en-US" sz="1600" b="1">
                <a:highlight>
                  <a:srgbClr val="F9E701"/>
                </a:highlight>
                <a:latin typeface="Overpass" panose="00000500000000000000" pitchFamily="50" charset="0"/>
                <a:ea typeface="+mj-ea"/>
                <a:cs typeface="+mj-cs"/>
              </a:rPr>
              <a:t>Decarbonisation</a:t>
            </a:r>
            <a:r>
              <a:rPr lang="en-US" altLang="en-US" sz="1600">
                <a:latin typeface="Overpass" panose="00000500000000000000" pitchFamily="50" charset="0"/>
                <a:ea typeface="+mj-ea"/>
                <a:cs typeface="+mj-cs"/>
              </a:rPr>
              <a:t> - calculating and taking actions to reduce carbon emissions</a:t>
            </a:r>
          </a:p>
          <a:p>
            <a:pPr marL="444500" marR="0" lvl="0" indent="-3960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tab pos="266700" algn="l"/>
                <a:tab pos="444500" algn="l"/>
              </a:tabLst>
            </a:pPr>
            <a:r>
              <a:rPr lang="en-US" altLang="en-US" sz="1600" b="1">
                <a:highlight>
                  <a:srgbClr val="F9E701"/>
                </a:highlight>
                <a:latin typeface="Overpass" panose="00000500000000000000" pitchFamily="50" charset="0"/>
                <a:ea typeface="+mj-ea"/>
                <a:cs typeface="+mj-cs"/>
              </a:rPr>
              <a:t>Adaptation and Resilience</a:t>
            </a:r>
            <a:r>
              <a:rPr lang="en-US" altLang="en-US" sz="1600" b="1">
                <a:latin typeface="Overpass" panose="00000500000000000000" pitchFamily="50" charset="0"/>
                <a:ea typeface="+mj-ea"/>
                <a:cs typeface="+mj-cs"/>
              </a:rPr>
              <a:t>  </a:t>
            </a:r>
            <a:r>
              <a:rPr lang="en-US" altLang="en-US" sz="1600">
                <a:latin typeface="Overpass" panose="00000500000000000000" pitchFamily="50" charset="0"/>
                <a:ea typeface="+mj-ea"/>
                <a:cs typeface="+mj-cs"/>
              </a:rPr>
              <a:t>- taking actions to reduce the risk of flooding and overheating</a:t>
            </a:r>
          </a:p>
          <a:p>
            <a:pPr marL="444500" marR="0" lvl="0" indent="-3960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tab pos="266700" algn="l"/>
                <a:tab pos="444500" algn="l"/>
              </a:tabLst>
            </a:pPr>
            <a:r>
              <a:rPr lang="en-US" altLang="en-US" sz="1600" b="1">
                <a:highlight>
                  <a:srgbClr val="F9E701"/>
                </a:highlight>
                <a:latin typeface="Overpass" panose="00000500000000000000" pitchFamily="50" charset="0"/>
                <a:ea typeface="+mj-ea"/>
                <a:cs typeface="+mj-cs"/>
              </a:rPr>
              <a:t>Biodiversity</a:t>
            </a:r>
            <a:r>
              <a:rPr lang="en-US" altLang="en-US" sz="1600">
                <a:latin typeface="Overpass" panose="00000500000000000000" pitchFamily="50" charset="0"/>
                <a:ea typeface="+mj-ea"/>
                <a:cs typeface="+mj-cs"/>
              </a:rPr>
              <a:t> - e.g. engaging with the National Education Nature Park</a:t>
            </a:r>
          </a:p>
          <a:p>
            <a:pPr marL="444500" marR="0" lvl="0" indent="-39600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tab pos="266700" algn="l"/>
                <a:tab pos="444500" algn="l"/>
              </a:tabLst>
            </a:pPr>
            <a:r>
              <a:rPr lang="en-US" altLang="en-US" sz="1600" b="1">
                <a:highlight>
                  <a:srgbClr val="F9E701"/>
                </a:highlight>
                <a:latin typeface="Overpass" panose="00000500000000000000" pitchFamily="50" charset="0"/>
                <a:ea typeface="+mj-ea"/>
                <a:cs typeface="+mj-cs"/>
              </a:rPr>
              <a:t>Climate Education and Green Careers</a:t>
            </a:r>
            <a:r>
              <a:rPr lang="en-US" altLang="en-US" sz="1600" b="1">
                <a:latin typeface="Overpass" panose="00000500000000000000" pitchFamily="50" charset="0"/>
                <a:ea typeface="+mj-ea"/>
                <a:cs typeface="+mj-cs"/>
              </a:rPr>
              <a:t> - </a:t>
            </a:r>
            <a:r>
              <a:rPr lang="en-US" altLang="en-US" sz="1600">
                <a:latin typeface="Overpass" panose="00000500000000000000" pitchFamily="50" charset="0"/>
                <a:ea typeface="+mj-ea"/>
                <a:cs typeface="+mj-cs"/>
              </a:rPr>
              <a:t>ensuring education provided gives comprehensive teaching about climate change, and teaching staff feel supported to offer this”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8FA04664-B36B-0EBF-B471-63D70E67CE68}"/>
              </a:ext>
            </a:extLst>
          </p:cNvPr>
          <p:cNvPicPr>
            <a:picLocks noChangeAspect="1"/>
          </p:cNvPicPr>
          <p:nvPr/>
        </p:nvPicPr>
        <p:blipFill>
          <a:blip r:embed="rId2" cstate="email">
            <a:extLst>
              <a:ext uri="{28A0092B-C50C-407E-A947-70E740481C1C}">
                <a14:useLocalDpi xmlns:a14="http://schemas.microsoft.com/office/drawing/2010/main"/>
              </a:ext>
            </a:extLst>
          </a:blip>
          <a:srcRect l="-7584"/>
          <a:stretch/>
        </p:blipFill>
        <p:spPr>
          <a:xfrm>
            <a:off x="9556376" y="5358888"/>
            <a:ext cx="2306088" cy="1258314"/>
          </a:xfrm>
          <a:prstGeom prst="rect">
            <a:avLst/>
          </a:prstGeom>
        </p:spPr>
      </p:pic>
      <p:pic>
        <p:nvPicPr>
          <p:cNvPr id="12" name="Picture 11" descr="A black and yellow rectangle with black text&#10;&#10;Description automatically generated">
            <a:extLst>
              <a:ext uri="{FF2B5EF4-FFF2-40B4-BE49-F238E27FC236}">
                <a16:creationId xmlns:a16="http://schemas.microsoft.com/office/drawing/2014/main" id="{4071824C-ADE9-55CF-C05A-62C7B8CFE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spTree>
    <p:extLst>
      <p:ext uri="{BB962C8B-B14F-4D97-AF65-F5344CB8AC3E}">
        <p14:creationId xmlns:p14="http://schemas.microsoft.com/office/powerpoint/2010/main" val="1012645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FDD515A-643D-662C-01DE-0432877E9A4E}"/>
              </a:ext>
            </a:extLst>
          </p:cNvPr>
          <p:cNvSpPr txBox="1">
            <a:spLocks/>
          </p:cNvSpPr>
          <p:nvPr/>
        </p:nvSpPr>
        <p:spPr>
          <a:xfrm>
            <a:off x="2809874" y="4571999"/>
            <a:ext cx="6848475" cy="1256247"/>
          </a:xfrm>
          <a:prstGeom prst="rect">
            <a:avLst/>
          </a:prstGeom>
        </p:spPr>
        <p:txBody>
          <a:bodyPr vert="horz" lIns="91440" tIns="45720" rIns="91440" bIns="45720" rtlCol="0">
            <a:noAutofit/>
          </a:bodyPr>
          <a:lstStyle>
            <a:lvl1pPr marL="0" indent="0" algn="l" defTabSz="914400" rtl="0" eaLnBrk="1" latinLnBrk="0" hangingPunct="1">
              <a:lnSpc>
                <a:spcPct val="107000"/>
              </a:lnSpc>
              <a:spcBef>
                <a:spcPts val="1000"/>
              </a:spcBef>
              <a:buFont typeface="Arial" panose="020B0604020202020204" pitchFamily="34" charset="0"/>
              <a:buNone/>
              <a:defRPr sz="2800" b="1" i="0" kern="1200">
                <a:solidFill>
                  <a:srgbClr val="E15637"/>
                </a:solidFill>
                <a:latin typeface="Overpass Blac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t>Decarbonisation</a:t>
            </a:r>
            <a:br>
              <a:rPr lang="en-US" sz="4400"/>
            </a:br>
            <a:endParaRPr lang="en-GB" sz="4400"/>
          </a:p>
        </p:txBody>
      </p:sp>
      <p:pic>
        <p:nvPicPr>
          <p:cNvPr id="3" name="Picture 2">
            <a:extLst>
              <a:ext uri="{FF2B5EF4-FFF2-40B4-BE49-F238E27FC236}">
                <a16:creationId xmlns:a16="http://schemas.microsoft.com/office/drawing/2014/main" id="{2BC04B48-B017-84B4-4E4B-06B990EF1373}"/>
              </a:ext>
            </a:extLst>
          </p:cNvPr>
          <p:cNvPicPr>
            <a:picLocks noChangeAspect="1"/>
          </p:cNvPicPr>
          <p:nvPr/>
        </p:nvPicPr>
        <p:blipFill>
          <a:blip r:embed="rId2"/>
          <a:stretch>
            <a:fillRect/>
          </a:stretch>
        </p:blipFill>
        <p:spPr>
          <a:xfrm>
            <a:off x="0" y="-1"/>
            <a:ext cx="12192000" cy="3989901"/>
          </a:xfrm>
          <a:prstGeom prst="rect">
            <a:avLst/>
          </a:prstGeom>
        </p:spPr>
      </p:pic>
      <p:pic>
        <p:nvPicPr>
          <p:cNvPr id="2" name="Picture 1" descr="A black and yellow rectangle with black text&#10;&#10;Description automatically generated">
            <a:extLst>
              <a:ext uri="{FF2B5EF4-FFF2-40B4-BE49-F238E27FC236}">
                <a16:creationId xmlns:a16="http://schemas.microsoft.com/office/drawing/2014/main" id="{AA71572F-A458-4EA1-D8C2-C54AC5CEE0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6445" y="5828246"/>
            <a:ext cx="1392766" cy="682253"/>
          </a:xfrm>
          <a:prstGeom prst="rect">
            <a:avLst/>
          </a:prstGeom>
        </p:spPr>
      </p:pic>
    </p:spTree>
    <p:extLst>
      <p:ext uri="{BB962C8B-B14F-4D97-AF65-F5344CB8AC3E}">
        <p14:creationId xmlns:p14="http://schemas.microsoft.com/office/powerpoint/2010/main" val="574421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EDF6B-B401-3958-5A15-D9C198AE210C}"/>
              </a:ext>
            </a:extLst>
          </p:cNvPr>
          <p:cNvSpPr/>
          <p:nvPr/>
        </p:nvSpPr>
        <p:spPr>
          <a:xfrm>
            <a:off x="0" y="-192795"/>
            <a:ext cx="12192000" cy="6858000"/>
          </a:xfrm>
          <a:prstGeom prst="rect">
            <a:avLst/>
          </a:prstGeom>
          <a:solidFill>
            <a:srgbClr val="F1E7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A325735-286C-62AA-64D6-C1AF1A28133B}"/>
              </a:ext>
            </a:extLst>
          </p:cNvPr>
          <p:cNvSpPr txBox="1"/>
          <p:nvPr/>
        </p:nvSpPr>
        <p:spPr>
          <a:xfrm>
            <a:off x="852056" y="401091"/>
            <a:ext cx="11098206" cy="750975"/>
          </a:xfrm>
          <a:prstGeom prst="rect">
            <a:avLst/>
          </a:prstGeom>
          <a:noFill/>
        </p:spPr>
        <p:txBody>
          <a:bodyPr wrap="square">
            <a:spAutoFit/>
          </a:bodyPr>
          <a:lstStyle/>
          <a:p>
            <a:pPr>
              <a:lnSpc>
                <a:spcPct val="107000"/>
              </a:lnSpc>
              <a:spcAft>
                <a:spcPts val="800"/>
              </a:spcAft>
            </a:pPr>
            <a:r>
              <a:rPr lang="en-GB" sz="4000" b="1" kern="100">
                <a:solidFill>
                  <a:srgbClr val="E15637"/>
                </a:solidFill>
                <a:effectLst/>
                <a:latin typeface="Overpass Black" pitchFamily="2" charset="77"/>
                <a:ea typeface="Aptos" panose="020B0004020202020204" pitchFamily="34" charset="0"/>
                <a:cs typeface="Arial" panose="020B0604020202020204" pitchFamily="34" charset="0"/>
              </a:rPr>
              <a:t>What causes carbon emissions in schools?</a:t>
            </a:r>
          </a:p>
        </p:txBody>
      </p:sp>
      <p:sp>
        <p:nvSpPr>
          <p:cNvPr id="8" name="TextBox 7">
            <a:extLst>
              <a:ext uri="{FF2B5EF4-FFF2-40B4-BE49-F238E27FC236}">
                <a16:creationId xmlns:a16="http://schemas.microsoft.com/office/drawing/2014/main" id="{A56427FE-26D3-2B28-17D1-B60854E8803E}"/>
              </a:ext>
            </a:extLst>
          </p:cNvPr>
          <p:cNvSpPr txBox="1"/>
          <p:nvPr/>
        </p:nvSpPr>
        <p:spPr>
          <a:xfrm>
            <a:off x="5510140" y="1906199"/>
            <a:ext cx="6443391" cy="4112921"/>
          </a:xfrm>
          <a:prstGeom prst="rect">
            <a:avLst/>
          </a:prstGeom>
          <a:noFill/>
        </p:spPr>
        <p:txBody>
          <a:bodyPr wrap="square" lIns="91440" tIns="45720" rIns="91440" bIns="45720" anchor="t">
            <a:spAutoFit/>
          </a:bodyPr>
          <a:lstStyle/>
          <a:p>
            <a:pPr>
              <a:lnSpc>
                <a:spcPct val="90000"/>
              </a:lnSpc>
              <a:spcBef>
                <a:spcPts val="1000"/>
              </a:spcBef>
              <a:defRPr/>
            </a:pPr>
            <a:r>
              <a:rPr kumimoji="0" lang="en-US" sz="2700" b="0" i="0" u="none" strike="noStrike" kern="1200" cap="none" spc="0" normalizeH="0" baseline="0" noProof="0">
                <a:ln>
                  <a:noFill/>
                </a:ln>
                <a:solidFill>
                  <a:prstClr val="black"/>
                </a:solidFill>
                <a:effectLst/>
                <a:uLnTx/>
                <a:uFillTx/>
                <a:latin typeface="Overpass"/>
                <a:ea typeface="+mn-ea"/>
                <a:cs typeface="+mn-cs"/>
              </a:rPr>
              <a:t>Which do you think is the biggest cause of carbon emissions in schools according to </a:t>
            </a:r>
            <a:r>
              <a:rPr lang="en-US" sz="2700">
                <a:solidFill>
                  <a:prstClr val="black"/>
                </a:solidFill>
                <a:latin typeface="Overpass"/>
              </a:rPr>
              <a:t>the Count</a:t>
            </a:r>
            <a:r>
              <a:rPr kumimoji="0" lang="en-US" sz="2700" b="0" i="0" u="none" strike="noStrike" kern="1200" cap="none" spc="0" normalizeH="0" baseline="0" noProof="0">
                <a:ln>
                  <a:noFill/>
                </a:ln>
                <a:solidFill>
                  <a:prstClr val="black"/>
                </a:solidFill>
                <a:effectLst/>
                <a:uLnTx/>
                <a:uFillTx/>
                <a:latin typeface="Overpass"/>
                <a:ea typeface="+mn-ea"/>
                <a:cs typeface="+mn-cs"/>
              </a:rPr>
              <a:t> Your Carbon</a:t>
            </a:r>
            <a:r>
              <a:rPr lang="en-US" sz="2700">
                <a:solidFill>
                  <a:prstClr val="black"/>
                </a:solidFill>
                <a:latin typeface="Overpass"/>
              </a:rPr>
              <a:t> team</a:t>
            </a:r>
            <a:r>
              <a:rPr kumimoji="0" lang="en-US" sz="2700" b="0" i="0" u="none" strike="noStrike" kern="1200" cap="none" spc="0" normalizeH="0" baseline="0" noProof="0">
                <a:ln>
                  <a:noFill/>
                </a:ln>
                <a:solidFill>
                  <a:prstClr val="black"/>
                </a:solidFill>
                <a:effectLst/>
                <a:uLnTx/>
                <a:uFillTx/>
                <a:latin typeface="Overpass"/>
                <a:ea typeface="+mn-ea"/>
                <a:cs typeface="+mn-cs"/>
              </a:rPr>
              <a:t>? </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Overpass"/>
                <a:ea typeface="+mn-ea"/>
                <a:cs typeface="+mn-cs"/>
              </a:rPr>
              <a:t>Energy?</a:t>
            </a:r>
            <a:endParaRPr lang="en-US" sz="2800" b="0" i="0" u="none" strike="noStrike" kern="1200" cap="none" spc="0" normalizeH="0" baseline="0" noProof="0">
              <a:ln>
                <a:noFill/>
              </a:ln>
              <a:solidFill>
                <a:prstClr val="black"/>
              </a:solidFill>
              <a:effectLst/>
              <a:uLnTx/>
              <a:uFillTx/>
              <a:latin typeface="Overpass"/>
            </a:endParaRP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Overpass"/>
                <a:ea typeface="+mn-ea"/>
                <a:cs typeface="+mn-cs"/>
              </a:rPr>
              <a:t>Food?</a:t>
            </a:r>
            <a:endParaRPr lang="en-US" sz="2800" b="0" i="0" u="none" strike="noStrike" kern="1200" cap="none" spc="0" normalizeH="0" baseline="0" noProof="0">
              <a:ln>
                <a:noFill/>
              </a:ln>
              <a:solidFill>
                <a:prstClr val="black"/>
              </a:solidFill>
              <a:effectLst/>
              <a:uLnTx/>
              <a:uFillTx/>
              <a:latin typeface="Overpass"/>
            </a:endParaRP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Overpass"/>
                <a:ea typeface="+mn-ea"/>
                <a:cs typeface="+mn-cs"/>
              </a:rPr>
              <a:t>Transport?</a:t>
            </a:r>
            <a:endParaRPr lang="en-US" sz="2800" b="0" i="0" u="none" strike="noStrike" kern="1200" cap="none" spc="0" normalizeH="0" baseline="0" noProof="0">
              <a:ln>
                <a:noFill/>
              </a:ln>
              <a:solidFill>
                <a:prstClr val="black"/>
              </a:solidFill>
              <a:effectLst/>
              <a:uLnTx/>
              <a:uFillTx/>
              <a:latin typeface="Overpass"/>
            </a:endParaRP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Overpass"/>
                <a:ea typeface="+mn-ea"/>
                <a:cs typeface="+mn-cs"/>
              </a:rPr>
              <a:t>Purchases?</a:t>
            </a:r>
            <a:endParaRPr lang="en-US" sz="2800" b="0" i="0" u="none" strike="noStrike" kern="1200" cap="none" spc="0" normalizeH="0" baseline="0" noProof="0">
              <a:ln>
                <a:noFill/>
              </a:ln>
              <a:solidFill>
                <a:prstClr val="black"/>
              </a:solidFill>
              <a:effectLst/>
              <a:uLnTx/>
              <a:uFillTx/>
              <a:latin typeface="Overpass"/>
            </a:endParaRP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Overpass"/>
                <a:ea typeface="+mn-ea"/>
                <a:cs typeface="+mn-cs"/>
              </a:rPr>
              <a:t>Waste?</a:t>
            </a:r>
            <a:endParaRPr lang="en-GB" sz="2000">
              <a:solidFill>
                <a:prstClr val="black"/>
              </a:solidFill>
              <a:latin typeface="Overpass Medium" panose="00000500000000000000" pitchFamily="50" charset="0"/>
              <a:ea typeface="Times New Roman" panose="02020603050405020304" pitchFamily="18" charset="0"/>
              <a:cs typeface="Segoe UI" panose="020B0502040204020203" pitchFamily="34" charset="0"/>
            </a:endParaRPr>
          </a:p>
          <a:p>
            <a:pPr fontAlgn="base"/>
            <a:endParaRPr lang="en-GB">
              <a:latin typeface="Overpass Medium" panose="00000500000000000000" pitchFamily="50" charset="0"/>
              <a:ea typeface="Times New Roman" panose="02020603050405020304" pitchFamily="18" charset="0"/>
              <a:cs typeface="Segoe UI" panose="020B0502040204020203" pitchFamily="34" charset="0"/>
            </a:endParaRPr>
          </a:p>
        </p:txBody>
      </p:sp>
      <p:cxnSp>
        <p:nvCxnSpPr>
          <p:cNvPr id="14" name="Straight Connector 13">
            <a:extLst>
              <a:ext uri="{FF2B5EF4-FFF2-40B4-BE49-F238E27FC236}">
                <a16:creationId xmlns:a16="http://schemas.microsoft.com/office/drawing/2014/main" id="{2C7372D0-391B-9242-A649-F8DC34547572}"/>
              </a:ext>
            </a:extLst>
          </p:cNvPr>
          <p:cNvCxnSpPr/>
          <p:nvPr/>
        </p:nvCxnSpPr>
        <p:spPr>
          <a:xfrm flipH="1">
            <a:off x="5049672" y="1795541"/>
            <a:ext cx="18361" cy="4227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black and yellow rectangle with black text&#10;&#10;Description automatically generated">
            <a:extLst>
              <a:ext uri="{FF2B5EF4-FFF2-40B4-BE49-F238E27FC236}">
                <a16:creationId xmlns:a16="http://schemas.microsoft.com/office/drawing/2014/main" id="{F6B01B10-2F1E-CCFA-70E6-ACF1037818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9333" y="5852084"/>
            <a:ext cx="1392766" cy="682253"/>
          </a:xfrm>
          <a:prstGeom prst="rect">
            <a:avLst/>
          </a:prstGeom>
        </p:spPr>
      </p:pic>
      <p:sp>
        <p:nvSpPr>
          <p:cNvPr id="11" name="TextBox 10">
            <a:extLst>
              <a:ext uri="{FF2B5EF4-FFF2-40B4-BE49-F238E27FC236}">
                <a16:creationId xmlns:a16="http://schemas.microsoft.com/office/drawing/2014/main" id="{678944E6-38FF-6E95-40FF-E271B1121566}"/>
              </a:ext>
            </a:extLst>
          </p:cNvPr>
          <p:cNvSpPr txBox="1"/>
          <p:nvPr/>
        </p:nvSpPr>
        <p:spPr>
          <a:xfrm>
            <a:off x="347056" y="6233289"/>
            <a:ext cx="6097384" cy="430887"/>
          </a:xfrm>
          <a:prstGeom prst="rect">
            <a:avLst/>
          </a:prstGeom>
          <a:noFill/>
        </p:spPr>
        <p:txBody>
          <a:bodyPr wrap="square">
            <a:spAutoFit/>
          </a:bodyPr>
          <a:lstStyle/>
          <a:p>
            <a:r>
              <a:rPr lang="en-US" sz="1400" b="1" kern="100">
                <a:solidFill>
                  <a:srgbClr val="E15637"/>
                </a:solidFill>
                <a:effectLst/>
                <a:latin typeface="Overpass Black" pitchFamily="2" charset="77"/>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www.letsgozero.org</a:t>
            </a:r>
            <a:r>
              <a:rPr lang="en-US" sz="1400" b="1" kern="100">
                <a:solidFill>
                  <a:srgbClr val="E15637"/>
                </a:solidFill>
                <a:latin typeface="Overpass Black" pitchFamily="2" charset="77"/>
                <a:ea typeface="Aptos" panose="020B0004020202020204" pitchFamily="34" charset="0"/>
                <a:cs typeface="Arial" panose="020B0604020202020204" pitchFamily="34" charset="0"/>
              </a:rPr>
              <a:t> </a:t>
            </a:r>
          </a:p>
          <a:p>
            <a:r>
              <a:rPr lang="en-US" sz="800" kern="100">
                <a:latin typeface="Overpass Medium" pitchFamily="2" charset="77"/>
                <a:ea typeface="Aptos" panose="020B0004020202020204" pitchFamily="34" charset="0"/>
                <a:cs typeface="Arial" panose="020B0604020202020204" pitchFamily="34" charset="0"/>
              </a:rPr>
              <a:t>charity no: </a:t>
            </a:r>
            <a:r>
              <a:rPr lang="en-GB" sz="800">
                <a:effectLst/>
                <a:latin typeface="Overpass Medium" pitchFamily="2" charset="77"/>
              </a:rPr>
              <a:t>1104153</a:t>
            </a:r>
            <a:r>
              <a:rPr lang="en-US" sz="800" kern="100">
                <a:latin typeface="Overpass Medium" pitchFamily="2" charset="77"/>
                <a:ea typeface="Aptos" panose="020B0004020202020204" pitchFamily="34" charset="0"/>
                <a:cs typeface="Arial" panose="020B0604020202020204" pitchFamily="34" charset="0"/>
              </a:rPr>
              <a:t> </a:t>
            </a:r>
            <a:endParaRPr lang="en-US" sz="800">
              <a:latin typeface="Overpass Medium" pitchFamily="2" charset="77"/>
            </a:endParaRPr>
          </a:p>
        </p:txBody>
      </p:sp>
      <p:pic>
        <p:nvPicPr>
          <p:cNvPr id="6" name="Picture 5">
            <a:extLst>
              <a:ext uri="{FF2B5EF4-FFF2-40B4-BE49-F238E27FC236}">
                <a16:creationId xmlns:a16="http://schemas.microsoft.com/office/drawing/2014/main" id="{D48678FB-796B-64DC-126C-AC053FC8C7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5949" y="1996447"/>
            <a:ext cx="3860667" cy="3638003"/>
          </a:xfrm>
          <a:prstGeom prst="rect">
            <a:avLst/>
          </a:prstGeom>
        </p:spPr>
      </p:pic>
    </p:spTree>
    <p:extLst>
      <p:ext uri="{BB962C8B-B14F-4D97-AF65-F5344CB8AC3E}">
        <p14:creationId xmlns:p14="http://schemas.microsoft.com/office/powerpoint/2010/main" val="3163428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2F05245-DB8A-3292-143D-DF8F7454BB77}"/>
              </a:ext>
            </a:extLst>
          </p:cNvPr>
          <p:cNvSpPr/>
          <p:nvPr/>
        </p:nvSpPr>
        <p:spPr>
          <a:xfrm>
            <a:off x="1" y="-60553"/>
            <a:ext cx="12191999" cy="1421026"/>
          </a:xfrm>
          <a:prstGeom prst="rect">
            <a:avLst/>
          </a:prstGeom>
          <a:solidFill>
            <a:srgbClr val="F9E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2D3A899-92ED-65B5-6A5C-D0816DC6291D}"/>
              </a:ext>
            </a:extLst>
          </p:cNvPr>
          <p:cNvPicPr>
            <a:picLocks noChangeAspect="1"/>
          </p:cNvPicPr>
          <p:nvPr/>
        </p:nvPicPr>
        <p:blipFill>
          <a:blip r:embed="rId3" cstate="email">
            <a:extLst>
              <a:ext uri="{28A0092B-C50C-407E-A947-70E740481C1C}">
                <a14:useLocalDpi xmlns:a14="http://schemas.microsoft.com/office/drawing/2010/main"/>
              </a:ext>
            </a:extLst>
          </a:blip>
          <a:srcRect l="-137" r="2046" b="1376"/>
          <a:stretch/>
        </p:blipFill>
        <p:spPr>
          <a:xfrm>
            <a:off x="2372593" y="2061980"/>
            <a:ext cx="6936784" cy="4148463"/>
          </a:xfrm>
          <a:prstGeom prst="rect">
            <a:avLst/>
          </a:prstGeom>
        </p:spPr>
      </p:pic>
      <p:sp>
        <p:nvSpPr>
          <p:cNvPr id="4" name="TextBox 3">
            <a:extLst>
              <a:ext uri="{FF2B5EF4-FFF2-40B4-BE49-F238E27FC236}">
                <a16:creationId xmlns:a16="http://schemas.microsoft.com/office/drawing/2014/main" id="{DDEE7441-D459-6CAD-3278-EDF1218A485C}"/>
              </a:ext>
            </a:extLst>
          </p:cNvPr>
          <p:cNvSpPr txBox="1"/>
          <p:nvPr/>
        </p:nvSpPr>
        <p:spPr>
          <a:xfrm>
            <a:off x="259847" y="1996226"/>
            <a:ext cx="2027782" cy="2062103"/>
          </a:xfrm>
          <a:prstGeom prst="rect">
            <a:avLst/>
          </a:prstGeom>
          <a:noFill/>
          <a:ln>
            <a:solidFill>
              <a:srgbClr val="FF0000"/>
            </a:solidFill>
          </a:ln>
        </p:spPr>
        <p:txBody>
          <a:bodyPr wrap="square" rtlCol="0">
            <a:spAutoFit/>
          </a:bodyPr>
          <a:lstStyle/>
          <a:p>
            <a:r>
              <a:rPr lang="en-US" sz="1600">
                <a:latin typeface="Overpass" pitchFamily="2" charset="0"/>
              </a:rPr>
              <a:t>School Uniform is included in the “purchases” a school community can take responsibility for. It can be a large part of this total.</a:t>
            </a:r>
            <a:endParaRPr lang="en-GB" sz="1600">
              <a:latin typeface="Overpass" pitchFamily="2" charset="0"/>
            </a:endParaRPr>
          </a:p>
        </p:txBody>
      </p:sp>
      <p:sp>
        <p:nvSpPr>
          <p:cNvPr id="5" name="TextBox 4">
            <a:extLst>
              <a:ext uri="{FF2B5EF4-FFF2-40B4-BE49-F238E27FC236}">
                <a16:creationId xmlns:a16="http://schemas.microsoft.com/office/drawing/2014/main" id="{1CCA8E87-BD8A-BDB1-D357-59FB845102B2}"/>
              </a:ext>
            </a:extLst>
          </p:cNvPr>
          <p:cNvSpPr txBox="1"/>
          <p:nvPr/>
        </p:nvSpPr>
        <p:spPr>
          <a:xfrm>
            <a:off x="9438367" y="1516975"/>
            <a:ext cx="2493786" cy="1815882"/>
          </a:xfrm>
          <a:prstGeom prst="rect">
            <a:avLst/>
          </a:prstGeom>
          <a:noFill/>
          <a:ln>
            <a:solidFill>
              <a:srgbClr val="FF0000"/>
            </a:solidFill>
          </a:ln>
        </p:spPr>
        <p:txBody>
          <a:bodyPr wrap="square" rtlCol="0">
            <a:spAutoFit/>
          </a:bodyPr>
          <a:lstStyle/>
          <a:p>
            <a:r>
              <a:rPr lang="en-US" sz="1600">
                <a:latin typeface="Overpass" pitchFamily="2" charset="0"/>
              </a:rPr>
              <a:t>The energy a school uses is from their heaters (often gas powered) plus electricity use for lights and tech. Most schools are not yet using renewable energy.</a:t>
            </a:r>
            <a:endParaRPr lang="en-GB" sz="1600">
              <a:latin typeface="Overpass" pitchFamily="2" charset="0"/>
            </a:endParaRPr>
          </a:p>
        </p:txBody>
      </p:sp>
      <p:sp>
        <p:nvSpPr>
          <p:cNvPr id="6" name="TextBox 5">
            <a:extLst>
              <a:ext uri="{FF2B5EF4-FFF2-40B4-BE49-F238E27FC236}">
                <a16:creationId xmlns:a16="http://schemas.microsoft.com/office/drawing/2014/main" id="{2E0E3EC3-9544-0392-0AA8-A391D4FB9E11}"/>
              </a:ext>
            </a:extLst>
          </p:cNvPr>
          <p:cNvSpPr txBox="1"/>
          <p:nvPr/>
        </p:nvSpPr>
        <p:spPr>
          <a:xfrm>
            <a:off x="9438115" y="3654613"/>
            <a:ext cx="2512147" cy="1815882"/>
          </a:xfrm>
          <a:prstGeom prst="rect">
            <a:avLst/>
          </a:prstGeom>
          <a:noFill/>
          <a:ln>
            <a:solidFill>
              <a:srgbClr val="FF0000"/>
            </a:solidFill>
          </a:ln>
        </p:spPr>
        <p:txBody>
          <a:bodyPr wrap="square" lIns="91440" tIns="45720" rIns="91440" bIns="45720" rtlCol="0" anchor="t">
            <a:spAutoFit/>
          </a:bodyPr>
          <a:lstStyle/>
          <a:p>
            <a:r>
              <a:rPr lang="en-US" sz="1600">
                <a:latin typeface="Overpass"/>
              </a:rPr>
              <a:t>The transport total includes how the pupils travel to and from school. It also includes how the teachers and staff travel to and from school. Petrol/diesel cars create high carbon emissions.</a:t>
            </a:r>
            <a:endParaRPr lang="en-GB" sz="1600">
              <a:latin typeface="Overpass"/>
            </a:endParaRPr>
          </a:p>
        </p:txBody>
      </p:sp>
      <p:sp>
        <p:nvSpPr>
          <p:cNvPr id="7" name="TextBox 6">
            <a:extLst>
              <a:ext uri="{FF2B5EF4-FFF2-40B4-BE49-F238E27FC236}">
                <a16:creationId xmlns:a16="http://schemas.microsoft.com/office/drawing/2014/main" id="{0D2C8913-14D2-5D96-970B-07F42B451416}"/>
              </a:ext>
            </a:extLst>
          </p:cNvPr>
          <p:cNvSpPr txBox="1"/>
          <p:nvPr/>
        </p:nvSpPr>
        <p:spPr>
          <a:xfrm>
            <a:off x="259847" y="4148340"/>
            <a:ext cx="2027782" cy="2062103"/>
          </a:xfrm>
          <a:prstGeom prst="rect">
            <a:avLst/>
          </a:prstGeom>
          <a:noFill/>
          <a:ln>
            <a:solidFill>
              <a:srgbClr val="FF0000"/>
            </a:solidFill>
          </a:ln>
        </p:spPr>
        <p:txBody>
          <a:bodyPr wrap="square" lIns="91440" tIns="45720" rIns="91440" bIns="45720" rtlCol="0" anchor="t">
            <a:spAutoFit/>
          </a:bodyPr>
          <a:lstStyle/>
          <a:p>
            <a:r>
              <a:rPr lang="en-US" sz="1600">
                <a:latin typeface="Overpass" pitchFamily="2" charset="0"/>
              </a:rPr>
              <a:t>The emissions from food are calculated by how many meat meals are served. Meat tends to have a higher carbon footprint than plant-based food.</a:t>
            </a:r>
            <a:endParaRPr lang="en-GB" sz="1600">
              <a:latin typeface="Overpass" pitchFamily="2" charset="0"/>
            </a:endParaRPr>
          </a:p>
        </p:txBody>
      </p:sp>
      <p:sp>
        <p:nvSpPr>
          <p:cNvPr id="8" name="TextBox 7">
            <a:extLst>
              <a:ext uri="{FF2B5EF4-FFF2-40B4-BE49-F238E27FC236}">
                <a16:creationId xmlns:a16="http://schemas.microsoft.com/office/drawing/2014/main" id="{035FC5FA-26F8-831C-E4A3-11A0B0FBD53C}"/>
              </a:ext>
            </a:extLst>
          </p:cNvPr>
          <p:cNvSpPr txBox="1"/>
          <p:nvPr/>
        </p:nvSpPr>
        <p:spPr>
          <a:xfrm>
            <a:off x="259847" y="1527969"/>
            <a:ext cx="9049530" cy="338554"/>
          </a:xfrm>
          <a:prstGeom prst="rect">
            <a:avLst/>
          </a:prstGeom>
          <a:noFill/>
          <a:ln>
            <a:solidFill>
              <a:srgbClr val="FF0000"/>
            </a:solidFill>
          </a:ln>
        </p:spPr>
        <p:txBody>
          <a:bodyPr wrap="square" rtlCol="0">
            <a:spAutoFit/>
          </a:bodyPr>
          <a:lstStyle/>
          <a:p>
            <a:r>
              <a:rPr lang="en-US" sz="1600">
                <a:latin typeface="Overpass" pitchFamily="2" charset="0"/>
              </a:rPr>
              <a:t>The carbon emissions from waste are quite low- it is our over consumption that needs addressing.</a:t>
            </a:r>
            <a:endParaRPr lang="en-GB" sz="1600">
              <a:latin typeface="Overpass" pitchFamily="2" charset="0"/>
            </a:endParaRPr>
          </a:p>
        </p:txBody>
      </p:sp>
      <p:sp>
        <p:nvSpPr>
          <p:cNvPr id="12" name="TextBox 11">
            <a:extLst>
              <a:ext uri="{FF2B5EF4-FFF2-40B4-BE49-F238E27FC236}">
                <a16:creationId xmlns:a16="http://schemas.microsoft.com/office/drawing/2014/main" id="{B4D190AB-54C8-2BEC-D7D8-AE5722E9F977}"/>
              </a:ext>
            </a:extLst>
          </p:cNvPr>
          <p:cNvSpPr txBox="1"/>
          <p:nvPr/>
        </p:nvSpPr>
        <p:spPr>
          <a:xfrm>
            <a:off x="852056" y="401091"/>
            <a:ext cx="11098206" cy="750975"/>
          </a:xfrm>
          <a:prstGeom prst="rect">
            <a:avLst/>
          </a:prstGeom>
          <a:noFill/>
        </p:spPr>
        <p:txBody>
          <a:bodyPr wrap="square">
            <a:spAutoFit/>
          </a:bodyPr>
          <a:lstStyle/>
          <a:p>
            <a:pPr>
              <a:lnSpc>
                <a:spcPct val="107000"/>
              </a:lnSpc>
              <a:spcAft>
                <a:spcPts val="800"/>
              </a:spcAft>
            </a:pPr>
            <a:r>
              <a:rPr lang="en-GB" sz="4000" b="1" kern="100">
                <a:solidFill>
                  <a:srgbClr val="E15637"/>
                </a:solidFill>
                <a:effectLst/>
                <a:latin typeface="Overpass Black" pitchFamily="2" charset="77"/>
                <a:ea typeface="Aptos" panose="020B0004020202020204" pitchFamily="34" charset="0"/>
                <a:cs typeface="Arial" panose="020B0604020202020204" pitchFamily="34" charset="0"/>
              </a:rPr>
              <a:t>What causes carbon emissions in schools?</a:t>
            </a:r>
          </a:p>
        </p:txBody>
      </p:sp>
    </p:spTree>
    <p:extLst>
      <p:ext uri="{BB962C8B-B14F-4D97-AF65-F5344CB8AC3E}">
        <p14:creationId xmlns:p14="http://schemas.microsoft.com/office/powerpoint/2010/main" val="111270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253496" y="250871"/>
            <a:ext cx="9345295" cy="1133693"/>
          </a:xfrm>
        </p:spPr>
        <p:txBody>
          <a:bodyPr>
            <a:noAutofit/>
          </a:bodyPr>
          <a:lstStyle/>
          <a:p>
            <a:r>
              <a:rPr lang="en-US" sz="3000" b="1">
                <a:solidFill>
                  <a:srgbClr val="E15847"/>
                </a:solidFill>
                <a:latin typeface="Overpass"/>
                <a:ea typeface="Calibri"/>
                <a:cs typeface="Calibri"/>
              </a:rPr>
              <a:t>Calculate your school’s carbon footprint</a:t>
            </a:r>
            <a:endParaRPr lang="en-GB" sz="3000" b="1">
              <a:solidFill>
                <a:srgbClr val="E15847"/>
              </a:solidFill>
              <a:latin typeface="Overpass"/>
              <a:ea typeface="Calibri"/>
              <a:cs typeface="Calibri"/>
            </a:endParaRPr>
          </a:p>
        </p:txBody>
      </p:sp>
      <p:grpSp>
        <p:nvGrpSpPr>
          <p:cNvPr id="10" name="Group 9">
            <a:extLst>
              <a:ext uri="{FF2B5EF4-FFF2-40B4-BE49-F238E27FC236}">
                <a16:creationId xmlns:a16="http://schemas.microsoft.com/office/drawing/2014/main" id="{72BE956F-F8BC-2501-FB6F-DCBA59CEFBF7}"/>
              </a:ext>
            </a:extLst>
          </p:cNvPr>
          <p:cNvGrpSpPr/>
          <p:nvPr/>
        </p:nvGrpSpPr>
        <p:grpSpPr>
          <a:xfrm>
            <a:off x="1861971" y="3942154"/>
            <a:ext cx="2550541" cy="2097140"/>
            <a:chOff x="5437352" y="1349333"/>
            <a:chExt cx="5832395" cy="4884222"/>
          </a:xfrm>
        </p:grpSpPr>
        <p:pic>
          <p:nvPicPr>
            <p:cNvPr id="12" name="Picture 11" descr="A screenshot of a computer&#10;&#10;Description automatically generated">
              <a:extLst>
                <a:ext uri="{FF2B5EF4-FFF2-40B4-BE49-F238E27FC236}">
                  <a16:creationId xmlns:a16="http://schemas.microsoft.com/office/drawing/2014/main" id="{E9A0C595-C0C8-BA06-6007-40B6CB11BB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60000">
              <a:off x="8943048" y="3024248"/>
              <a:ext cx="2326699" cy="3209307"/>
            </a:xfrm>
            <a:prstGeom prst="rect">
              <a:avLst/>
            </a:prstGeom>
            <a:ln>
              <a:noFill/>
            </a:ln>
            <a:effectLst>
              <a:outerShdw blurRad="292100" dist="139700" dir="2700000" algn="tl" rotWithShape="0">
                <a:srgbClr val="333333">
                  <a:alpha val="65000"/>
                </a:srgbClr>
              </a:outerShdw>
            </a:effectLst>
          </p:spPr>
        </p:pic>
        <p:pic>
          <p:nvPicPr>
            <p:cNvPr id="13" name="Picture 12" descr="A white paper with black text&#10;&#10;Description automatically generated">
              <a:extLst>
                <a:ext uri="{FF2B5EF4-FFF2-40B4-BE49-F238E27FC236}">
                  <a16:creationId xmlns:a16="http://schemas.microsoft.com/office/drawing/2014/main" id="{66114013-4ED0-9594-D7C8-AFAE978871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60000">
              <a:off x="8049924" y="1349333"/>
              <a:ext cx="2331647" cy="321425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26F1C8B-7162-B10E-0B7C-855A8896C5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60000">
              <a:off x="5984113" y="1351808"/>
              <a:ext cx="2326699" cy="3209307"/>
            </a:xfrm>
            <a:prstGeom prst="rect">
              <a:avLst/>
            </a:prstGeom>
            <a:ln>
              <a:noFill/>
            </a:ln>
            <a:effectLst>
              <a:outerShdw blurRad="292100" dist="139700" dir="2700000" algn="tl" rotWithShape="0">
                <a:srgbClr val="333333">
                  <a:alpha val="65000"/>
                </a:srgbClr>
              </a:outerShdw>
            </a:effectLst>
          </p:spPr>
        </p:pic>
        <p:pic>
          <p:nvPicPr>
            <p:cNvPr id="15" name="Picture 14" descr="A paper with a diagram of a recycle bin&#10;&#10;Description automatically generated">
              <a:extLst>
                <a:ext uri="{FF2B5EF4-FFF2-40B4-BE49-F238E27FC236}">
                  <a16:creationId xmlns:a16="http://schemas.microsoft.com/office/drawing/2014/main" id="{4A70BDB8-F21C-9446-6D02-2A91189218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040000">
              <a:off x="5437352" y="2927762"/>
              <a:ext cx="2331647" cy="321425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A7169DC-1FB1-430B-7BA2-500DC1DC02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52673" y="2930234"/>
              <a:ext cx="2326700" cy="3209307"/>
            </a:xfrm>
            <a:prstGeom prst="rect">
              <a:avLst/>
            </a:prstGeom>
            <a:ln>
              <a:noFill/>
            </a:ln>
            <a:effectLst>
              <a:outerShdw blurRad="292100" dist="139700" dir="2700000" algn="tl" rotWithShape="0">
                <a:srgbClr val="333333">
                  <a:alpha val="65000"/>
                </a:srgbClr>
              </a:outerShdw>
            </a:effectLst>
          </p:spPr>
        </p:pic>
      </p:grpSp>
      <p:pic>
        <p:nvPicPr>
          <p:cNvPr id="17" name="Picture 16" descr="A graph of carbon footprint&#10;&#10;Description automatically generated">
            <a:extLst>
              <a:ext uri="{FF2B5EF4-FFF2-40B4-BE49-F238E27FC236}">
                <a16:creationId xmlns:a16="http://schemas.microsoft.com/office/drawing/2014/main" id="{0B8F01B1-BAB1-44FF-39D0-DDF62A1D17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52656" y="3693722"/>
            <a:ext cx="5499651" cy="3070934"/>
          </a:xfrm>
          <a:prstGeom prst="rect">
            <a:avLst/>
          </a:prstGeom>
        </p:spPr>
      </p:pic>
      <p:pic>
        <p:nvPicPr>
          <p:cNvPr id="18" name="Picture 17">
            <a:extLst>
              <a:ext uri="{FF2B5EF4-FFF2-40B4-BE49-F238E27FC236}">
                <a16:creationId xmlns:a16="http://schemas.microsoft.com/office/drawing/2014/main" id="{4D3A0345-A2F9-606D-47E4-3E12BF9A832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13910" y="1565751"/>
            <a:ext cx="3777633" cy="2187460"/>
          </a:xfrm>
          <a:prstGeom prst="rect">
            <a:avLst/>
          </a:prstGeom>
        </p:spPr>
      </p:pic>
      <p:pic>
        <p:nvPicPr>
          <p:cNvPr id="19" name="Picture 18">
            <a:extLst>
              <a:ext uri="{FF2B5EF4-FFF2-40B4-BE49-F238E27FC236}">
                <a16:creationId xmlns:a16="http://schemas.microsoft.com/office/drawing/2014/main" id="{AD8C78C1-801A-4A3E-E58D-1EA109E8332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21035" y="1715305"/>
            <a:ext cx="2555512" cy="1701835"/>
          </a:xfrm>
          <a:prstGeom prst="rect">
            <a:avLst/>
          </a:prstGeom>
        </p:spPr>
      </p:pic>
      <p:pic>
        <p:nvPicPr>
          <p:cNvPr id="20" name="Picture 19">
            <a:extLst>
              <a:ext uri="{FF2B5EF4-FFF2-40B4-BE49-F238E27FC236}">
                <a16:creationId xmlns:a16="http://schemas.microsoft.com/office/drawing/2014/main" id="{1B2AAC0D-E7B8-28CC-3F44-9EBE8EF30B9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6332" y="1762318"/>
            <a:ext cx="3127612" cy="1622817"/>
          </a:xfrm>
          <a:prstGeom prst="rect">
            <a:avLst/>
          </a:prstGeom>
        </p:spPr>
      </p:pic>
      <p:cxnSp>
        <p:nvCxnSpPr>
          <p:cNvPr id="21" name="Connector: Curved 20">
            <a:extLst>
              <a:ext uri="{FF2B5EF4-FFF2-40B4-BE49-F238E27FC236}">
                <a16:creationId xmlns:a16="http://schemas.microsoft.com/office/drawing/2014/main" id="{B3EBB035-B8ED-EA63-0D02-CCA7382C217B}"/>
              </a:ext>
            </a:extLst>
          </p:cNvPr>
          <p:cNvCxnSpPr>
            <a:cxnSpLocks/>
          </p:cNvCxnSpPr>
          <p:nvPr/>
        </p:nvCxnSpPr>
        <p:spPr>
          <a:xfrm rot="16200000" flipH="1">
            <a:off x="1681267" y="3426386"/>
            <a:ext cx="557018" cy="474516"/>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0679CBF6-0874-9040-F9B9-9E30AA082525}"/>
              </a:ext>
            </a:extLst>
          </p:cNvPr>
          <p:cNvCxnSpPr>
            <a:cxnSpLocks/>
            <a:stCxn id="18" idx="3"/>
          </p:cNvCxnSpPr>
          <p:nvPr/>
        </p:nvCxnSpPr>
        <p:spPr>
          <a:xfrm flipV="1">
            <a:off x="7691543" y="2586217"/>
            <a:ext cx="607235" cy="732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3" name="Connector: Curved 22">
            <a:extLst>
              <a:ext uri="{FF2B5EF4-FFF2-40B4-BE49-F238E27FC236}">
                <a16:creationId xmlns:a16="http://schemas.microsoft.com/office/drawing/2014/main" id="{4014A719-1593-69BD-6DC6-538458E2628A}"/>
              </a:ext>
            </a:extLst>
          </p:cNvPr>
          <p:cNvCxnSpPr>
            <a:cxnSpLocks/>
            <a:stCxn id="19" idx="3"/>
          </p:cNvCxnSpPr>
          <p:nvPr/>
        </p:nvCxnSpPr>
        <p:spPr>
          <a:xfrm>
            <a:off x="10876547" y="2566223"/>
            <a:ext cx="475325" cy="978586"/>
          </a:xfrm>
          <a:prstGeom prst="curvedConnector2">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4" name="Connector: Curved 23">
            <a:extLst>
              <a:ext uri="{FF2B5EF4-FFF2-40B4-BE49-F238E27FC236}">
                <a16:creationId xmlns:a16="http://schemas.microsoft.com/office/drawing/2014/main" id="{9E2B0B9F-8BB9-574D-0B87-57104DDA1DE4}"/>
              </a:ext>
            </a:extLst>
          </p:cNvPr>
          <p:cNvCxnSpPr>
            <a:cxnSpLocks/>
            <a:stCxn id="12" idx="0"/>
            <a:endCxn id="18" idx="2"/>
          </p:cNvCxnSpPr>
          <p:nvPr/>
        </p:nvCxnSpPr>
        <p:spPr>
          <a:xfrm rot="5400000" flipH="1" flipV="1">
            <a:off x="4515351" y="3443667"/>
            <a:ext cx="977832" cy="1596920"/>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3" name="Picture 2" descr="A black and yellow rectangle with black text&#10;&#10;Description automatically generated">
            <a:extLst>
              <a:ext uri="{FF2B5EF4-FFF2-40B4-BE49-F238E27FC236}">
                <a16:creationId xmlns:a16="http://schemas.microsoft.com/office/drawing/2014/main" id="{3E15969F-6C5A-ABA6-53AE-4AB72DC5368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spTree>
    <p:extLst>
      <p:ext uri="{BB962C8B-B14F-4D97-AF65-F5344CB8AC3E}">
        <p14:creationId xmlns:p14="http://schemas.microsoft.com/office/powerpoint/2010/main" val="24466480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574157" y="291826"/>
            <a:ext cx="9079523" cy="1133693"/>
          </a:xfrm>
        </p:spPr>
        <p:txBody>
          <a:bodyPr>
            <a:noAutofit/>
          </a:bodyPr>
          <a:lstStyle/>
          <a:p>
            <a:r>
              <a:rPr lang="en-US" sz="3200" b="1" err="1">
                <a:solidFill>
                  <a:srgbClr val="E15847"/>
                </a:solidFill>
                <a:latin typeface="Overpass"/>
                <a:ea typeface="Calibri"/>
                <a:cs typeface="Calibri"/>
              </a:rPr>
              <a:t>Decarbonisation</a:t>
            </a:r>
            <a:r>
              <a:rPr lang="en-US" sz="3200" b="1">
                <a:solidFill>
                  <a:srgbClr val="E15847"/>
                </a:solidFill>
                <a:latin typeface="Overpass"/>
                <a:ea typeface="Calibri"/>
                <a:cs typeface="Calibri"/>
              </a:rPr>
              <a:t> - Example Actions</a:t>
            </a:r>
            <a:endParaRPr lang="en-GB" sz="3200" b="1">
              <a:solidFill>
                <a:srgbClr val="E15847"/>
              </a:solidFill>
              <a:latin typeface="Overpass"/>
              <a:ea typeface="Calibri"/>
              <a:cs typeface="Calibri"/>
            </a:endParaRPr>
          </a:p>
        </p:txBody>
      </p:sp>
      <p:graphicFrame>
        <p:nvGraphicFramePr>
          <p:cNvPr id="23" name="Table 22">
            <a:extLst>
              <a:ext uri="{FF2B5EF4-FFF2-40B4-BE49-F238E27FC236}">
                <a16:creationId xmlns:a16="http://schemas.microsoft.com/office/drawing/2014/main" id="{66379878-CBFC-A2E7-CC6A-8DD0BF63D0E7}"/>
              </a:ext>
            </a:extLst>
          </p:cNvPr>
          <p:cNvGraphicFramePr>
            <a:graphicFrameLocks noGrp="1"/>
          </p:cNvGraphicFramePr>
          <p:nvPr/>
        </p:nvGraphicFramePr>
        <p:xfrm>
          <a:off x="430717" y="1838092"/>
          <a:ext cx="9010065" cy="4090740"/>
        </p:xfrm>
        <a:graphic>
          <a:graphicData uri="http://schemas.openxmlformats.org/drawingml/2006/table">
            <a:tbl>
              <a:tblPr firstRow="1" firstCol="1" bandRow="1"/>
              <a:tblGrid>
                <a:gridCol w="1093234">
                  <a:extLst>
                    <a:ext uri="{9D8B030D-6E8A-4147-A177-3AD203B41FA5}">
                      <a16:colId xmlns:a16="http://schemas.microsoft.com/office/drawing/2014/main" val="3225737854"/>
                    </a:ext>
                  </a:extLst>
                </a:gridCol>
                <a:gridCol w="1638553">
                  <a:extLst>
                    <a:ext uri="{9D8B030D-6E8A-4147-A177-3AD203B41FA5}">
                      <a16:colId xmlns:a16="http://schemas.microsoft.com/office/drawing/2014/main" val="1498294608"/>
                    </a:ext>
                  </a:extLst>
                </a:gridCol>
                <a:gridCol w="1431611">
                  <a:extLst>
                    <a:ext uri="{9D8B030D-6E8A-4147-A177-3AD203B41FA5}">
                      <a16:colId xmlns:a16="http://schemas.microsoft.com/office/drawing/2014/main" val="2063939460"/>
                    </a:ext>
                  </a:extLst>
                </a:gridCol>
                <a:gridCol w="1598242">
                  <a:extLst>
                    <a:ext uri="{9D8B030D-6E8A-4147-A177-3AD203B41FA5}">
                      <a16:colId xmlns:a16="http://schemas.microsoft.com/office/drawing/2014/main" val="3310971955"/>
                    </a:ext>
                  </a:extLst>
                </a:gridCol>
                <a:gridCol w="1657972">
                  <a:extLst>
                    <a:ext uri="{9D8B030D-6E8A-4147-A177-3AD203B41FA5}">
                      <a16:colId xmlns:a16="http://schemas.microsoft.com/office/drawing/2014/main" val="3841149857"/>
                    </a:ext>
                  </a:extLst>
                </a:gridCol>
                <a:gridCol w="1590453">
                  <a:extLst>
                    <a:ext uri="{9D8B030D-6E8A-4147-A177-3AD203B41FA5}">
                      <a16:colId xmlns:a16="http://schemas.microsoft.com/office/drawing/2014/main" val="2048112511"/>
                    </a:ext>
                  </a:extLst>
                </a:gridCol>
              </a:tblGrid>
              <a:tr h="702768">
                <a:tc>
                  <a:txBody>
                    <a:bodyPr/>
                    <a:lstStyle/>
                    <a:p>
                      <a:pPr algn="ctr" fontAlgn="ctr">
                        <a:lnSpc>
                          <a:spcPct val="115000"/>
                        </a:lnSpc>
                        <a:spcBef>
                          <a:spcPts val="0"/>
                        </a:spcBef>
                        <a:spcAft>
                          <a:spcPts val="800"/>
                        </a:spcAft>
                      </a:pPr>
                      <a:r>
                        <a:rPr lang="en-GB" sz="1700" b="1" i="0" u="none" strike="noStrike">
                          <a:solidFill>
                            <a:srgbClr val="000000"/>
                          </a:solidFill>
                          <a:effectLst/>
                          <a:latin typeface="Overpass"/>
                          <a:ea typeface="Times New Roman" panose="02020603050405020304" pitchFamily="18" charset="0"/>
                          <a:cs typeface="Times New Roman"/>
                        </a:rPr>
                        <a:t>PILLAR</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gridSpan="5">
                  <a:txBody>
                    <a:bodyPr/>
                    <a:lstStyle/>
                    <a:p>
                      <a:pPr algn="ctr" fontAlgn="ctr">
                        <a:lnSpc>
                          <a:spcPct val="115000"/>
                        </a:lnSpc>
                        <a:spcBef>
                          <a:spcPts val="0"/>
                        </a:spcBef>
                        <a:spcAft>
                          <a:spcPts val="800"/>
                        </a:spcAft>
                      </a:pPr>
                      <a:r>
                        <a:rPr lang="en-GB" sz="1700" b="1" i="0" u="none" strike="noStrike">
                          <a:solidFill>
                            <a:srgbClr val="000000"/>
                          </a:solidFill>
                          <a:effectLst/>
                          <a:latin typeface="Overpass"/>
                          <a:ea typeface="Times New Roman" panose="02020603050405020304" pitchFamily="18" charset="0"/>
                          <a:cs typeface="Times New Roman"/>
                        </a:rPr>
                        <a:t>EXAMPLE ACTIONS</a:t>
                      </a:r>
                      <a:endParaRPr lang="en-GB" sz="1700" b="0" i="0" u="none" strike="noStrike">
                        <a:effectLst/>
                        <a:latin typeface="Overpass"/>
                        <a:cs typeface="Times New Roman"/>
                      </a:endParaRPr>
                    </a:p>
                  </a:txBody>
                  <a:tcPr marL="77052" marR="77052" marT="38526" marB="385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90385070"/>
                  </a:ext>
                </a:extLst>
              </a:tr>
              <a:tr h="3387972">
                <a:tc>
                  <a:txBody>
                    <a:bodyPr/>
                    <a:lstStyle/>
                    <a:p>
                      <a:pPr algn="ctr" fontAlgn="ctr">
                        <a:lnSpc>
                          <a:spcPct val="115000"/>
                        </a:lnSpc>
                        <a:spcBef>
                          <a:spcPts val="0"/>
                        </a:spcBef>
                        <a:spcAft>
                          <a:spcPts val="800"/>
                        </a:spcAft>
                      </a:pPr>
                      <a:r>
                        <a:rPr lang="en-GB" sz="1700" b="1" i="0" u="none" strike="noStrike">
                          <a:effectLst/>
                          <a:latin typeface="Overpass"/>
                          <a:ea typeface="Times New Roman" panose="02020603050405020304" pitchFamily="18" charset="0"/>
                          <a:cs typeface="Times New Roman"/>
                        </a:rPr>
                        <a:t>Energy </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Monitor energy use and take regular actions </a:t>
                      </a:r>
                      <a:br>
                        <a:rPr lang="en-GB" sz="1700" b="0" i="0" u="none" strike="noStrike">
                          <a:effectLst/>
                          <a:latin typeface="Overpass"/>
                          <a:ea typeface="Times New Roman" panose="02020603050405020304" pitchFamily="18" charset="0"/>
                          <a:cs typeface="Times New Roman"/>
                        </a:rPr>
                      </a:br>
                      <a:endParaRPr lang="en-GB" sz="1700" b="0" i="0" u="none" strike="noStrike">
                        <a:effectLst/>
                        <a:latin typeface="Overpass"/>
                        <a:ea typeface="Times New Roman" panose="02020603050405020304" pitchFamily="18" charset="0"/>
                        <a:cs typeface="Times New Roman"/>
                      </a:endParaRPr>
                    </a:p>
                    <a:p>
                      <a:pPr lvl="0" algn="ctr">
                        <a:lnSpc>
                          <a:spcPct val="114999"/>
                        </a:lnSpc>
                        <a:spcBef>
                          <a:spcPts val="0"/>
                        </a:spcBef>
                        <a:spcAft>
                          <a:spcPts val="800"/>
                        </a:spcAft>
                        <a:buNone/>
                      </a:pPr>
                      <a:r>
                        <a:rPr lang="en-GB" sz="1700" b="0" i="0" u="none" strike="noStrike">
                          <a:effectLst/>
                          <a:latin typeface="Overpass"/>
                          <a:ea typeface="Times New Roman" panose="02020603050405020304" pitchFamily="18" charset="0"/>
                          <a:cs typeface="Times New Roman"/>
                        </a:rPr>
                        <a:t>(</a:t>
                      </a:r>
                      <a:r>
                        <a:rPr lang="en-GB" sz="1700" b="0" i="1" u="none" strike="noStrike">
                          <a:effectLst/>
                          <a:latin typeface="Overpass"/>
                          <a:ea typeface="Times New Roman" panose="02020603050405020304" pitchFamily="18" charset="0"/>
                          <a:cs typeface="Times New Roman"/>
                        </a:rPr>
                        <a:t>Energy Sparks, BESS Energy</a:t>
                      </a:r>
                      <a:r>
                        <a:rPr lang="en-GB" sz="1700" b="0" i="0" u="none" strike="noStrike">
                          <a:effectLst/>
                          <a:latin typeface="Overpass"/>
                          <a:ea typeface="Times New Roman" panose="02020603050405020304" pitchFamily="18" charset="0"/>
                          <a:cs typeface="Times New Roman"/>
                        </a:rPr>
                        <a:t>)</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lnSpc>
                          <a:spcPct val="114999"/>
                        </a:lnSpc>
                        <a:spcAft>
                          <a:spcPts val="800"/>
                        </a:spcAft>
                        <a:buNone/>
                      </a:pPr>
                      <a:r>
                        <a:rPr lang="en-GB" sz="1700" b="0" i="0" u="none" strike="noStrike" kern="1200" baseline="0" noProof="0">
                          <a:solidFill>
                            <a:srgbClr val="000000"/>
                          </a:solidFill>
                          <a:effectLst/>
                          <a:latin typeface="Overpass"/>
                        </a:rPr>
                        <a:t>Switch to 100% LED lighting </a:t>
                      </a:r>
                      <a:br>
                        <a:rPr lang="en-GB" sz="1700" b="0" i="0" u="none" strike="noStrike" kern="1200" baseline="0" noProof="0">
                          <a:solidFill>
                            <a:srgbClr val="000000"/>
                          </a:solidFill>
                          <a:effectLst/>
                          <a:latin typeface="Overpass"/>
                        </a:rPr>
                      </a:br>
                      <a:r>
                        <a:rPr lang="en-GB" sz="1700" b="0" i="0" u="none" strike="noStrike" kern="1200" baseline="0" noProof="0">
                          <a:solidFill>
                            <a:srgbClr val="000000"/>
                          </a:solidFill>
                          <a:effectLst/>
                          <a:latin typeface="Overpass"/>
                        </a:rPr>
                        <a:t>and install motion sensors in corridors and toilets</a:t>
                      </a:r>
                      <a:endParaRPr lang="en-US" sz="1700">
                        <a:latin typeface="Overpas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lnSpc>
                          <a:spcPct val="100000"/>
                        </a:lnSpc>
                        <a:spcBef>
                          <a:spcPts val="0"/>
                        </a:spcBef>
                        <a:spcAft>
                          <a:spcPts val="0"/>
                        </a:spcAft>
                        <a:buNone/>
                      </a:pPr>
                      <a:r>
                        <a:rPr lang="en-US" sz="1700" b="0" i="0" u="none" strike="noStrike" noProof="0">
                          <a:solidFill>
                            <a:srgbClr val="000000"/>
                          </a:solidFill>
                          <a:effectLst/>
                          <a:latin typeface="Overpass"/>
                        </a:rPr>
                        <a:t>Ensure your BMS/BEMS has efficient timings and temperatures set for the school day e.g. 6am-1pm at 18 degrees in classrooms.</a:t>
                      </a: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US" sz="1700" b="0" i="0" u="none" strike="noStrike">
                          <a:effectLst/>
                          <a:latin typeface="Overpass"/>
                          <a:ea typeface="Times New Roman" panose="02020603050405020304" pitchFamily="18" charset="0"/>
                          <a:cs typeface="Times New Roman"/>
                        </a:rPr>
                        <a:t>Train staff on  heating efficiency practices </a:t>
                      </a:r>
                      <a:r>
                        <a:rPr lang="en-US" sz="1700" b="0" i="0" u="none" strike="noStrike" err="1">
                          <a:effectLst/>
                          <a:latin typeface="Overpass"/>
                          <a:ea typeface="Times New Roman" panose="02020603050405020304" pitchFamily="18" charset="0"/>
                          <a:cs typeface="Times New Roman"/>
                        </a:rPr>
                        <a:t>eg</a:t>
                      </a:r>
                      <a:r>
                        <a:rPr lang="en-US" sz="1700" b="0" i="0" u="none" strike="noStrike">
                          <a:effectLst/>
                          <a:latin typeface="Overpass"/>
                          <a:ea typeface="Times New Roman" panose="02020603050405020304" pitchFamily="18" charset="0"/>
                          <a:cs typeface="Times New Roman"/>
                        </a:rPr>
                        <a:t> turn heating down vs opening windows</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US" sz="1700" b="0" i="0" u="none" strike="noStrike">
                          <a:effectLst/>
                          <a:latin typeface="Overpass"/>
                          <a:cs typeface="Times New Roman"/>
                        </a:rPr>
                        <a:t>Install solar panels </a:t>
                      </a:r>
                    </a:p>
                    <a:p>
                      <a:pPr lvl="0" algn="ctr">
                        <a:lnSpc>
                          <a:spcPct val="114999"/>
                        </a:lnSpc>
                        <a:spcBef>
                          <a:spcPts val="0"/>
                        </a:spcBef>
                        <a:spcAft>
                          <a:spcPts val="800"/>
                        </a:spcAft>
                        <a:buNone/>
                      </a:pPr>
                      <a:r>
                        <a:rPr lang="en-US" sz="1700" b="0" i="1" u="none" strike="noStrike">
                          <a:effectLst/>
                          <a:latin typeface="Overpass"/>
                          <a:cs typeface="Times New Roman"/>
                        </a:rPr>
                        <a:t>(Solar for Schools)</a:t>
                      </a: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5190158"/>
                  </a:ext>
                </a:extLst>
              </a:tr>
            </a:tbl>
          </a:graphicData>
        </a:graphic>
      </p:graphicFrame>
      <p:pic>
        <p:nvPicPr>
          <p:cNvPr id="2" name="Picture 1" descr="A black and yellow rectangle with black text&#10;&#10;Description automatically generated">
            <a:extLst>
              <a:ext uri="{FF2B5EF4-FFF2-40B4-BE49-F238E27FC236}">
                <a16:creationId xmlns:a16="http://schemas.microsoft.com/office/drawing/2014/main" id="{B44378AE-1017-F4DE-9CB9-4D45A8307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pic>
        <p:nvPicPr>
          <p:cNvPr id="1026" name="Picture 2">
            <a:extLst>
              <a:ext uri="{FF2B5EF4-FFF2-40B4-BE49-F238E27FC236}">
                <a16:creationId xmlns:a16="http://schemas.microsoft.com/office/drawing/2014/main" id="{836E5A8B-0BFF-65A3-067D-F0A3C3820C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06590" y="3403228"/>
            <a:ext cx="2434754" cy="2305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go with a light bulb and text&#10;&#10;Description automatically generated">
            <a:extLst>
              <a:ext uri="{FF2B5EF4-FFF2-40B4-BE49-F238E27FC236}">
                <a16:creationId xmlns:a16="http://schemas.microsoft.com/office/drawing/2014/main" id="{A4C3106B-A71C-AA4A-41F6-438D034F184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05495" y="1418240"/>
            <a:ext cx="1746290" cy="176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51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FD7FE-5CC4-FFC4-54F0-0762EF677089}"/>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E2C76AC-69FB-804C-9F4B-84EBF5C9E59D}"/>
              </a:ext>
            </a:extLst>
          </p:cNvPr>
          <p:cNvSpPr txBox="1">
            <a:spLocks/>
          </p:cNvSpPr>
          <p:nvPr/>
        </p:nvSpPr>
        <p:spPr>
          <a:xfrm>
            <a:off x="852056" y="624111"/>
            <a:ext cx="4959808" cy="643574"/>
          </a:xfrm>
          <a:prstGeom prst="rect">
            <a:avLst/>
          </a:prstGeom>
        </p:spPr>
        <p:txBody>
          <a:bodyPr vert="horz" lIns="91440" tIns="45720" rIns="91440" bIns="45720" rtlCol="0" anchor="t">
            <a:noAutofit/>
          </a:bodyPr>
          <a:lstStyle>
            <a:lvl1pPr marL="0" indent="0" algn="l" defTabSz="914400" rtl="0" eaLnBrk="1" latinLnBrk="0" hangingPunct="1">
              <a:lnSpc>
                <a:spcPct val="107000"/>
              </a:lnSpc>
              <a:spcBef>
                <a:spcPts val="1000"/>
              </a:spcBef>
              <a:buFont typeface="Arial" panose="020B0604020202020204" pitchFamily="34" charset="0"/>
              <a:buNone/>
              <a:defRPr sz="2800" b="1" i="0" kern="1200">
                <a:solidFill>
                  <a:srgbClr val="E15637"/>
                </a:solidFill>
                <a:latin typeface="Overpass Blac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E15637"/>
                </a:solidFill>
                <a:effectLst/>
                <a:uLnTx/>
                <a:uFillTx/>
                <a:latin typeface="Overpass Black"/>
              </a:rPr>
              <a:t>Break Out: Energy</a:t>
            </a:r>
            <a:endParaRPr kumimoji="0" lang="en-GB" sz="2800" b="1" i="0" u="none" strike="noStrike" kern="1200" cap="none" spc="0" normalizeH="0" baseline="0" noProof="0">
              <a:ln>
                <a:noFill/>
              </a:ln>
              <a:solidFill>
                <a:srgbClr val="E15637"/>
              </a:solidFill>
              <a:effectLst/>
              <a:uLnTx/>
              <a:uFillTx/>
              <a:latin typeface="Overpass Black"/>
            </a:endParaRPr>
          </a:p>
        </p:txBody>
      </p:sp>
      <p:sp>
        <p:nvSpPr>
          <p:cNvPr id="12" name="Text Placeholder 2">
            <a:extLst>
              <a:ext uri="{FF2B5EF4-FFF2-40B4-BE49-F238E27FC236}">
                <a16:creationId xmlns:a16="http://schemas.microsoft.com/office/drawing/2014/main" id="{98D25833-2A05-9F53-0048-F21889F33052}"/>
              </a:ext>
            </a:extLst>
          </p:cNvPr>
          <p:cNvSpPr txBox="1">
            <a:spLocks/>
          </p:cNvSpPr>
          <p:nvPr/>
        </p:nvSpPr>
        <p:spPr>
          <a:xfrm>
            <a:off x="635782" y="1342087"/>
            <a:ext cx="4959808" cy="4756799"/>
          </a:xfrm>
          <a:prstGeom prst="rect">
            <a:avLst/>
          </a:prstGeom>
        </p:spPr>
        <p:txBody>
          <a:bodyPr vert="horz" lIns="91440" tIns="45720" rIns="91440" bIns="45720" rtlCol="0" anchor="t">
            <a:normAutofit/>
          </a:bodyPr>
          <a:lstStyle>
            <a:lvl1pPr marL="0" indent="0" algn="l" defTabSz="914400" rtl="0" eaLnBrk="1" latinLnBrk="0" hangingPunct="1">
              <a:lnSpc>
                <a:spcPct val="107000"/>
              </a:lnSpc>
              <a:spcBef>
                <a:spcPts val="1000"/>
              </a:spcBef>
              <a:buFont typeface="Arial" panose="020B0604020202020204" pitchFamily="34" charset="0"/>
              <a:buNone/>
              <a:defRPr sz="2000" b="0" i="0" kern="1200">
                <a:solidFill>
                  <a:schemeClr val="tx1"/>
                </a:solidFill>
                <a:latin typeface="Overpass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i="1">
                <a:solidFill>
                  <a:srgbClr val="E15637"/>
                </a:solidFill>
                <a:latin typeface="Overpass"/>
              </a:rPr>
              <a:t>Split into groups of 3-4 people</a:t>
            </a:r>
            <a:endParaRPr lang="en-US">
              <a:ea typeface="+mn-ea"/>
              <a:cs typeface="+mn-cs"/>
            </a:endParaRPr>
          </a:p>
          <a:p>
            <a:pPr>
              <a:defRPr/>
            </a:pPr>
            <a:endParaRPr lang="en-US" sz="1800" i="1">
              <a:solidFill>
                <a:srgbClr val="E15637"/>
              </a:solidFill>
              <a:latin typeface="Overpass"/>
            </a:endParaRPr>
          </a:p>
          <a:p>
            <a:pPr marL="342900" indent="-342900">
              <a:buFont typeface="Arial" panose="020B0604020202020204" pitchFamily="34" charset="0"/>
              <a:buChar char="•"/>
              <a:defRPr/>
            </a:pPr>
            <a:r>
              <a:rPr lang="en-US">
                <a:solidFill>
                  <a:prstClr val="black"/>
                </a:solidFill>
                <a:latin typeface="Overpass Medium"/>
              </a:rPr>
              <a:t>What Energy actions will you put in your Climate Action Plan and why?</a:t>
            </a:r>
          </a:p>
          <a:p>
            <a:pPr marL="342900" lvl="0" indent="-342900">
              <a:buFont typeface="Arial" panose="020B0604020202020204" pitchFamily="34" charset="0"/>
              <a:buChar char="•"/>
              <a:defRPr/>
            </a:pPr>
            <a:r>
              <a:rPr lang="en-US">
                <a:solidFill>
                  <a:prstClr val="black"/>
                </a:solidFill>
                <a:latin typeface="Overpass Medium"/>
              </a:rPr>
              <a:t>Who will lead on this?</a:t>
            </a:r>
          </a:p>
          <a:p>
            <a:pPr marL="342900" lvl="0" indent="-342900">
              <a:buFont typeface="Arial" panose="020B0604020202020204" pitchFamily="34" charset="0"/>
              <a:buChar char="•"/>
              <a:defRPr/>
            </a:pPr>
            <a:r>
              <a:rPr lang="en-US">
                <a:solidFill>
                  <a:prstClr val="black"/>
                </a:solidFill>
                <a:latin typeface="Overpass Medium"/>
              </a:rPr>
              <a:t>When will you schedule action?</a:t>
            </a:r>
          </a:p>
          <a:p>
            <a:pPr marL="342900" lvl="0" indent="-342900">
              <a:buFont typeface="Arial" panose="020B0604020202020204" pitchFamily="34" charset="0"/>
              <a:buChar char="•"/>
              <a:defRPr/>
            </a:pPr>
            <a:endParaRPr lang="en-US">
              <a:solidFill>
                <a:prstClr val="black"/>
              </a:solidFill>
            </a:endParaRPr>
          </a:p>
          <a:p>
            <a:pPr>
              <a:defRPr/>
            </a:pPr>
            <a:r>
              <a:rPr lang="en-US" b="1">
                <a:solidFill>
                  <a:srgbClr val="E15637"/>
                </a:solidFill>
                <a:latin typeface="Overpass Medium"/>
              </a:rPr>
              <a:t>Pledge your actions (with your school name) in the </a:t>
            </a:r>
            <a:r>
              <a:rPr lang="en-US" b="1" err="1">
                <a:solidFill>
                  <a:srgbClr val="E15637"/>
                </a:solidFill>
                <a:latin typeface="Overpass Medium"/>
              </a:rPr>
              <a:t>post-its</a:t>
            </a:r>
            <a:endParaRPr lang="en-GB" err="1">
              <a:latin typeface="Overpass Medium"/>
            </a:endParaRPr>
          </a:p>
        </p:txBody>
      </p:sp>
      <p:sp>
        <p:nvSpPr>
          <p:cNvPr id="2" name="TextBox 1">
            <a:extLst>
              <a:ext uri="{FF2B5EF4-FFF2-40B4-BE49-F238E27FC236}">
                <a16:creationId xmlns:a16="http://schemas.microsoft.com/office/drawing/2014/main" id="{F271015E-0DEB-6A1E-0AFA-EC0555CCD07A}"/>
              </a:ext>
            </a:extLst>
          </p:cNvPr>
          <p:cNvSpPr txBox="1"/>
          <p:nvPr/>
        </p:nvSpPr>
        <p:spPr>
          <a:xfrm>
            <a:off x="4724400" y="623637"/>
            <a:ext cx="15801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C000"/>
                </a:solidFill>
                <a:latin typeface="Overpass"/>
              </a:rPr>
              <a:t>10 mins</a:t>
            </a:r>
            <a:r>
              <a:rPr lang="en-US" sz="2800">
                <a:latin typeface="Overpass"/>
              </a:rPr>
              <a:t>​</a:t>
            </a:r>
            <a:endParaRPr lang="en-US"/>
          </a:p>
        </p:txBody>
      </p:sp>
    </p:spTree>
    <p:extLst>
      <p:ext uri="{BB962C8B-B14F-4D97-AF65-F5344CB8AC3E}">
        <p14:creationId xmlns:p14="http://schemas.microsoft.com/office/powerpoint/2010/main" val="168944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a:cs typeface="Calibri Light"/>
              </a:rPr>
              <a:t> </a:t>
            </a:r>
            <a:r>
              <a:rPr lang="en-US" sz="3600" b="1">
                <a:cs typeface="Calibri Light"/>
              </a:rPr>
              <a:t>Our Schools, Our World</a:t>
            </a:r>
            <a:br>
              <a:rPr lang="en-US" sz="3600" b="1">
                <a:cs typeface="Calibri Light"/>
              </a:rPr>
            </a:br>
            <a:r>
              <a:rPr lang="en-US" sz="3600" b="1">
                <a:cs typeface="Calibri Light"/>
              </a:rPr>
              <a:t>  </a:t>
            </a:r>
            <a:r>
              <a:rPr lang="en-US" sz="3600">
                <a:cs typeface="Calibri Light"/>
              </a:rPr>
              <a:t>Who’s Involved</a:t>
            </a:r>
            <a:endParaRPr lang="en-US" sz="3600">
              <a:ea typeface="Calibri Light"/>
              <a:cs typeface="Calibri Light"/>
            </a:endParaRPr>
          </a:p>
        </p:txBody>
      </p:sp>
      <p:sp>
        <p:nvSpPr>
          <p:cNvPr id="4" name="Content Placeholder 3">
            <a:extLst>
              <a:ext uri="{FF2B5EF4-FFF2-40B4-BE49-F238E27FC236}">
                <a16:creationId xmlns:a16="http://schemas.microsoft.com/office/drawing/2014/main" id="{47A04058-75BA-2947-A90B-581741C92202}"/>
              </a:ext>
            </a:extLst>
          </p:cNvPr>
          <p:cNvSpPr>
            <a:spLocks noGrp="1"/>
          </p:cNvSpPr>
          <p:nvPr>
            <p:ph idx="1"/>
          </p:nvPr>
        </p:nvSpPr>
        <p:spPr>
          <a:xfrm>
            <a:off x="205349" y="1582698"/>
            <a:ext cx="11987047" cy="712132"/>
          </a:xfrm>
        </p:spPr>
        <p:txBody>
          <a:bodyPr>
            <a:normAutofit fontScale="92500" lnSpcReduction="20000"/>
          </a:bodyPr>
          <a:lstStyle/>
          <a:p>
            <a:pPr marL="114300" indent="0">
              <a:buNone/>
            </a:pPr>
            <a:r>
              <a:rPr lang="en-GB" b="1"/>
              <a:t>Devon             Brent              Bedfordshire         Leicester          Brighton &amp; Hove                                                                                   </a:t>
            </a:r>
            <a:endParaRPr lang="en-US"/>
          </a:p>
        </p:txBody>
      </p:sp>
      <p:pic>
        <p:nvPicPr>
          <p:cNvPr id="3" name="Picture 2" descr="A green and blue earth with a white bicycle on it&#10;&#10;Description automatically generated">
            <a:extLst>
              <a:ext uri="{FF2B5EF4-FFF2-40B4-BE49-F238E27FC236}">
                <a16:creationId xmlns:a16="http://schemas.microsoft.com/office/drawing/2014/main" id="{BBB03551-3AF1-88E9-1429-704983CA2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8906" y="3301897"/>
            <a:ext cx="1763804" cy="723701"/>
          </a:xfrm>
          <a:prstGeom prst="rect">
            <a:avLst/>
          </a:prstGeom>
        </p:spPr>
      </p:pic>
      <p:pic>
        <p:nvPicPr>
          <p:cNvPr id="5" name="Picture 4" descr="A logo with text and a person&amp;#39;s head&#10;&#10;Description automatically generated">
            <a:extLst>
              <a:ext uri="{FF2B5EF4-FFF2-40B4-BE49-F238E27FC236}">
                <a16:creationId xmlns:a16="http://schemas.microsoft.com/office/drawing/2014/main" id="{0A05C743-0D89-C3D7-29EF-469F2DE84A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570" y="3764253"/>
            <a:ext cx="1906586" cy="726213"/>
          </a:xfrm>
          <a:prstGeom prst="rect">
            <a:avLst/>
          </a:prstGeom>
        </p:spPr>
      </p:pic>
      <p:pic>
        <p:nvPicPr>
          <p:cNvPr id="6" name="Picture 5" descr="A close-up of a logo&#10;&#10;Description automatically generated">
            <a:extLst>
              <a:ext uri="{FF2B5EF4-FFF2-40B4-BE49-F238E27FC236}">
                <a16:creationId xmlns:a16="http://schemas.microsoft.com/office/drawing/2014/main" id="{B7F88FDA-765F-09B6-48EC-F09784BD9C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060" y="4710601"/>
            <a:ext cx="2177279" cy="837539"/>
          </a:xfrm>
          <a:prstGeom prst="rect">
            <a:avLst/>
          </a:prstGeom>
        </p:spPr>
      </p:pic>
      <p:pic>
        <p:nvPicPr>
          <p:cNvPr id="7" name="Picture 6" descr="A logo of a planet&#10;&#10;Description automatically generated">
            <a:extLst>
              <a:ext uri="{FF2B5EF4-FFF2-40B4-BE49-F238E27FC236}">
                <a16:creationId xmlns:a16="http://schemas.microsoft.com/office/drawing/2014/main" id="{6DBA614A-5A92-5820-EF5E-53AC99BC92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060" y="2309002"/>
            <a:ext cx="1094020" cy="1239033"/>
          </a:xfrm>
          <a:prstGeom prst="rect">
            <a:avLst/>
          </a:prstGeom>
        </p:spPr>
      </p:pic>
      <p:pic>
        <p:nvPicPr>
          <p:cNvPr id="8" name="Picture 7" descr="A logo for a company&#10;&#10;Description automatically generated">
            <a:extLst>
              <a:ext uri="{FF2B5EF4-FFF2-40B4-BE49-F238E27FC236}">
                <a16:creationId xmlns:a16="http://schemas.microsoft.com/office/drawing/2014/main" id="{E72329CF-0F2D-EAE6-F4CD-6BB5CD0B7B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58089" y="5558773"/>
            <a:ext cx="1507467" cy="1299534"/>
          </a:xfrm>
          <a:prstGeom prst="rect">
            <a:avLst/>
          </a:prstGeom>
        </p:spPr>
      </p:pic>
      <p:pic>
        <p:nvPicPr>
          <p:cNvPr id="11" name="Picture 10">
            <a:extLst>
              <a:ext uri="{FF2B5EF4-FFF2-40B4-BE49-F238E27FC236}">
                <a16:creationId xmlns:a16="http://schemas.microsoft.com/office/drawing/2014/main" id="{85574064-5363-5037-A1ED-2F5A80B473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7124" y="2073915"/>
            <a:ext cx="1500639" cy="958612"/>
          </a:xfrm>
          <a:prstGeom prst="rect">
            <a:avLst/>
          </a:prstGeom>
        </p:spPr>
      </p:pic>
      <p:pic>
        <p:nvPicPr>
          <p:cNvPr id="13" name="Picture 12" descr="A logo with hexagons and text&#10;&#10;Description automatically generated">
            <a:extLst>
              <a:ext uri="{FF2B5EF4-FFF2-40B4-BE49-F238E27FC236}">
                <a16:creationId xmlns:a16="http://schemas.microsoft.com/office/drawing/2014/main" id="{FFC8C7FE-CBDF-C2DC-AF89-B4F9400CE4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77427" y="3130885"/>
            <a:ext cx="1258379" cy="991858"/>
          </a:xfrm>
          <a:prstGeom prst="rect">
            <a:avLst/>
          </a:prstGeom>
        </p:spPr>
      </p:pic>
      <p:pic>
        <p:nvPicPr>
          <p:cNvPr id="14" name="Picture 13" descr="A logo with hands and recycle arrows&#10;&#10;Description automatically generated">
            <a:extLst>
              <a:ext uri="{FF2B5EF4-FFF2-40B4-BE49-F238E27FC236}">
                <a16:creationId xmlns:a16="http://schemas.microsoft.com/office/drawing/2014/main" id="{0C8DAC6A-801D-AC8C-B651-A514A52684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8056" y="4135244"/>
            <a:ext cx="1257121" cy="1248315"/>
          </a:xfrm>
          <a:prstGeom prst="rect">
            <a:avLst/>
          </a:prstGeom>
        </p:spPr>
      </p:pic>
      <p:pic>
        <p:nvPicPr>
          <p:cNvPr id="15" name="Picture 14" descr="A logo with a colorful circle&#10;&#10;Description automatically generated">
            <a:extLst>
              <a:ext uri="{FF2B5EF4-FFF2-40B4-BE49-F238E27FC236}">
                <a16:creationId xmlns:a16="http://schemas.microsoft.com/office/drawing/2014/main" id="{9C8E6EA1-D606-72D5-4716-99433F2493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22409" y="2310665"/>
            <a:ext cx="1672019" cy="828434"/>
          </a:xfrm>
          <a:prstGeom prst="rect">
            <a:avLst/>
          </a:prstGeom>
        </p:spPr>
      </p:pic>
      <p:pic>
        <p:nvPicPr>
          <p:cNvPr id="16" name="Picture 15">
            <a:extLst>
              <a:ext uri="{FF2B5EF4-FFF2-40B4-BE49-F238E27FC236}">
                <a16:creationId xmlns:a16="http://schemas.microsoft.com/office/drawing/2014/main" id="{5CC4E159-0FDD-1720-E0BD-1F53D9ED636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26811" y="2071436"/>
            <a:ext cx="1004811" cy="963817"/>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42D933-AD1C-D802-177D-EE36D88D5CD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00459" y="3037740"/>
            <a:ext cx="1003956" cy="1202933"/>
          </a:xfrm>
          <a:prstGeom prst="rect">
            <a:avLst/>
          </a:prstGeom>
        </p:spPr>
      </p:pic>
      <p:pic>
        <p:nvPicPr>
          <p:cNvPr id="18" name="Picture 17" descr="800px-Brighton_and_Hove_City_Council ...">
            <a:extLst>
              <a:ext uri="{FF2B5EF4-FFF2-40B4-BE49-F238E27FC236}">
                <a16:creationId xmlns:a16="http://schemas.microsoft.com/office/drawing/2014/main" id="{7C24D4E0-2BAF-B0D2-5197-9A573D25344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92282" y="3143907"/>
            <a:ext cx="1414299" cy="990600"/>
          </a:xfrm>
          <a:prstGeom prst="rect">
            <a:avLst/>
          </a:prstGeom>
        </p:spPr>
      </p:pic>
      <p:pic>
        <p:nvPicPr>
          <p:cNvPr id="19" name="Picture 18" descr="sustainable future for The Living Coast ...">
            <a:extLst>
              <a:ext uri="{FF2B5EF4-FFF2-40B4-BE49-F238E27FC236}">
                <a16:creationId xmlns:a16="http://schemas.microsoft.com/office/drawing/2014/main" id="{0B50A276-7415-0D58-96EC-28F195C99C0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198031" y="4353254"/>
            <a:ext cx="2309320" cy="910458"/>
          </a:xfrm>
          <a:prstGeom prst="rect">
            <a:avLst/>
          </a:prstGeom>
        </p:spPr>
      </p:pic>
      <p:pic>
        <p:nvPicPr>
          <p:cNvPr id="20" name="Picture 19" descr="Our City, Our World">
            <a:extLst>
              <a:ext uri="{FF2B5EF4-FFF2-40B4-BE49-F238E27FC236}">
                <a16:creationId xmlns:a16="http://schemas.microsoft.com/office/drawing/2014/main" id="{98E4E769-E1A3-1157-B59D-ECF942A5CD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067800" y="2077599"/>
            <a:ext cx="2412125" cy="718973"/>
          </a:xfrm>
          <a:prstGeom prst="rect">
            <a:avLst/>
          </a:prstGeom>
        </p:spPr>
      </p:pic>
      <p:pic>
        <p:nvPicPr>
          <p:cNvPr id="10" name="Picture 9" descr="lgz.png">
            <a:extLst>
              <a:ext uri="{FF2B5EF4-FFF2-40B4-BE49-F238E27FC236}">
                <a16:creationId xmlns:a16="http://schemas.microsoft.com/office/drawing/2014/main" id="{BCAFA109-3AD3-AC06-052F-D5F14BE5BA1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192610" y="5535994"/>
            <a:ext cx="2188781" cy="1290803"/>
          </a:xfrm>
          <a:prstGeom prst="rect">
            <a:avLst/>
          </a:prstGeom>
        </p:spPr>
      </p:pic>
      <p:pic>
        <p:nvPicPr>
          <p:cNvPr id="24" name="Picture 23" descr="A black text on a white background&#10;&#10;Description automatically generated">
            <a:extLst>
              <a:ext uri="{FF2B5EF4-FFF2-40B4-BE49-F238E27FC236}">
                <a16:creationId xmlns:a16="http://schemas.microsoft.com/office/drawing/2014/main" id="{69FBF05D-47B3-A424-07EF-1329D8C69B2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p:spPr>
      </p:pic>
      <p:pic>
        <p:nvPicPr>
          <p:cNvPr id="9" name="Picture 8">
            <a:extLst>
              <a:ext uri="{FF2B5EF4-FFF2-40B4-BE49-F238E27FC236}">
                <a16:creationId xmlns:a16="http://schemas.microsoft.com/office/drawing/2014/main" id="{A358B49D-1334-3EA3-DE82-600CE9BF724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237414" y="4353254"/>
            <a:ext cx="1258379" cy="678538"/>
          </a:xfrm>
          <a:prstGeom prst="rect">
            <a:avLst/>
          </a:prstGeom>
        </p:spPr>
      </p:pic>
    </p:spTree>
    <p:extLst>
      <p:ext uri="{BB962C8B-B14F-4D97-AF65-F5344CB8AC3E}">
        <p14:creationId xmlns:p14="http://schemas.microsoft.com/office/powerpoint/2010/main" val="1811219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ources - Sustrans Big Walk and Wheel 2024">
            <a:extLst>
              <a:ext uri="{FF2B5EF4-FFF2-40B4-BE49-F238E27FC236}">
                <a16:creationId xmlns:a16="http://schemas.microsoft.com/office/drawing/2014/main" id="{C331EFD1-6108-8B4D-CBEA-FD1EC278389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550046" y="1892706"/>
            <a:ext cx="2522605" cy="1533800"/>
          </a:xfrm>
          <a:prstGeom prst="rect">
            <a:avLst/>
          </a:prstGeom>
        </p:spPr>
      </p:pic>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574157" y="291826"/>
            <a:ext cx="9079523" cy="1133693"/>
          </a:xfrm>
        </p:spPr>
        <p:txBody>
          <a:bodyPr>
            <a:noAutofit/>
          </a:bodyPr>
          <a:lstStyle/>
          <a:p>
            <a:r>
              <a:rPr lang="en-US" sz="3200" b="1" err="1">
                <a:solidFill>
                  <a:srgbClr val="E15847"/>
                </a:solidFill>
                <a:latin typeface="Overpass"/>
                <a:ea typeface="Calibri"/>
                <a:cs typeface="Calibri"/>
              </a:rPr>
              <a:t>Decarbonisation</a:t>
            </a:r>
            <a:r>
              <a:rPr lang="en-US" sz="3200" b="1">
                <a:solidFill>
                  <a:srgbClr val="E15847"/>
                </a:solidFill>
                <a:latin typeface="Overpass"/>
                <a:ea typeface="Calibri"/>
                <a:cs typeface="Calibri"/>
              </a:rPr>
              <a:t> - Example Actions</a:t>
            </a:r>
            <a:endParaRPr lang="en-GB" sz="3200" b="1">
              <a:solidFill>
                <a:srgbClr val="E15847"/>
              </a:solidFill>
              <a:latin typeface="Overpass"/>
              <a:ea typeface="Calibri"/>
              <a:cs typeface="Calibri"/>
            </a:endParaRPr>
          </a:p>
        </p:txBody>
      </p:sp>
      <p:graphicFrame>
        <p:nvGraphicFramePr>
          <p:cNvPr id="23" name="Table 22">
            <a:extLst>
              <a:ext uri="{FF2B5EF4-FFF2-40B4-BE49-F238E27FC236}">
                <a16:creationId xmlns:a16="http://schemas.microsoft.com/office/drawing/2014/main" id="{66379878-CBFC-A2E7-CC6A-8DD0BF63D0E7}"/>
              </a:ext>
            </a:extLst>
          </p:cNvPr>
          <p:cNvGraphicFramePr>
            <a:graphicFrameLocks noGrp="1"/>
          </p:cNvGraphicFramePr>
          <p:nvPr/>
        </p:nvGraphicFramePr>
        <p:xfrm>
          <a:off x="430717" y="1838092"/>
          <a:ext cx="9030087" cy="3540536"/>
        </p:xfrm>
        <a:graphic>
          <a:graphicData uri="http://schemas.openxmlformats.org/drawingml/2006/table">
            <a:tbl>
              <a:tblPr firstRow="1" firstCol="1" bandRow="1"/>
              <a:tblGrid>
                <a:gridCol w="1236096">
                  <a:extLst>
                    <a:ext uri="{9D8B030D-6E8A-4147-A177-3AD203B41FA5}">
                      <a16:colId xmlns:a16="http://schemas.microsoft.com/office/drawing/2014/main" val="3225737854"/>
                    </a:ext>
                  </a:extLst>
                </a:gridCol>
                <a:gridCol w="1873590">
                  <a:extLst>
                    <a:ext uri="{9D8B030D-6E8A-4147-A177-3AD203B41FA5}">
                      <a16:colId xmlns:a16="http://schemas.microsoft.com/office/drawing/2014/main" val="1498294608"/>
                    </a:ext>
                  </a:extLst>
                </a:gridCol>
                <a:gridCol w="1486431">
                  <a:extLst>
                    <a:ext uri="{9D8B030D-6E8A-4147-A177-3AD203B41FA5}">
                      <a16:colId xmlns:a16="http://schemas.microsoft.com/office/drawing/2014/main" val="2063939460"/>
                    </a:ext>
                  </a:extLst>
                </a:gridCol>
                <a:gridCol w="1554552">
                  <a:extLst>
                    <a:ext uri="{9D8B030D-6E8A-4147-A177-3AD203B41FA5}">
                      <a16:colId xmlns:a16="http://schemas.microsoft.com/office/drawing/2014/main" val="3310971955"/>
                    </a:ext>
                  </a:extLst>
                </a:gridCol>
                <a:gridCol w="1336831">
                  <a:extLst>
                    <a:ext uri="{9D8B030D-6E8A-4147-A177-3AD203B41FA5}">
                      <a16:colId xmlns:a16="http://schemas.microsoft.com/office/drawing/2014/main" val="3841149857"/>
                    </a:ext>
                  </a:extLst>
                </a:gridCol>
                <a:gridCol w="1542587">
                  <a:extLst>
                    <a:ext uri="{9D8B030D-6E8A-4147-A177-3AD203B41FA5}">
                      <a16:colId xmlns:a16="http://schemas.microsoft.com/office/drawing/2014/main" val="2048112511"/>
                    </a:ext>
                  </a:extLst>
                </a:gridCol>
              </a:tblGrid>
              <a:tr h="614254">
                <a:tc>
                  <a:txBody>
                    <a:bodyPr/>
                    <a:lstStyle/>
                    <a:p>
                      <a:pPr algn="ctr" fontAlgn="ctr">
                        <a:lnSpc>
                          <a:spcPct val="115000"/>
                        </a:lnSpc>
                        <a:spcBef>
                          <a:spcPts val="0"/>
                        </a:spcBef>
                        <a:spcAft>
                          <a:spcPts val="800"/>
                        </a:spcAft>
                      </a:pPr>
                      <a:r>
                        <a:rPr lang="en-GB" sz="1700" b="1" i="0" u="none" strike="noStrike">
                          <a:solidFill>
                            <a:srgbClr val="000000"/>
                          </a:solidFill>
                          <a:effectLst/>
                          <a:latin typeface="Overpass"/>
                          <a:ea typeface="Times New Roman" panose="02020603050405020304" pitchFamily="18" charset="0"/>
                          <a:cs typeface="Times New Roman"/>
                        </a:rPr>
                        <a:t>PILLAR</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gridSpan="5">
                  <a:txBody>
                    <a:bodyPr/>
                    <a:lstStyle/>
                    <a:p>
                      <a:pPr algn="ctr" fontAlgn="ctr">
                        <a:lnSpc>
                          <a:spcPct val="115000"/>
                        </a:lnSpc>
                        <a:spcBef>
                          <a:spcPts val="0"/>
                        </a:spcBef>
                        <a:spcAft>
                          <a:spcPts val="800"/>
                        </a:spcAft>
                      </a:pPr>
                      <a:r>
                        <a:rPr lang="en-GB" sz="1700" b="1" i="0" u="none" strike="noStrike">
                          <a:solidFill>
                            <a:srgbClr val="000000"/>
                          </a:solidFill>
                          <a:effectLst/>
                          <a:latin typeface="Overpass"/>
                          <a:ea typeface="Times New Roman" panose="02020603050405020304" pitchFamily="18" charset="0"/>
                          <a:cs typeface="Times New Roman"/>
                        </a:rPr>
                        <a:t>EXAMPLE ACTIONS</a:t>
                      </a:r>
                      <a:endParaRPr lang="en-GB" sz="1700" b="0" i="0" u="none" strike="noStrike">
                        <a:effectLst/>
                        <a:latin typeface="Overpass"/>
                        <a:cs typeface="Times New Roman"/>
                      </a:endParaRPr>
                    </a:p>
                  </a:txBody>
                  <a:tcPr marL="77052" marR="77052" marT="38526" marB="385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90385070"/>
                  </a:ext>
                </a:extLst>
              </a:tr>
              <a:tr h="2926282">
                <a:tc>
                  <a:txBody>
                    <a:bodyPr/>
                    <a:lstStyle/>
                    <a:p>
                      <a:pPr algn="ctr" fontAlgn="ctr">
                        <a:lnSpc>
                          <a:spcPct val="115000"/>
                        </a:lnSpc>
                        <a:spcBef>
                          <a:spcPts val="0"/>
                        </a:spcBef>
                        <a:spcAft>
                          <a:spcPts val="800"/>
                        </a:spcAft>
                      </a:pPr>
                      <a:r>
                        <a:rPr lang="en-GB" sz="1700" b="1" i="0" u="none" strike="noStrike">
                          <a:effectLst/>
                          <a:latin typeface="Overpass"/>
                          <a:ea typeface="Times New Roman" panose="02020603050405020304" pitchFamily="18" charset="0"/>
                          <a:cs typeface="Times New Roman"/>
                        </a:rPr>
                        <a:t>Transport</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lgn="ctr">
                        <a:lnSpc>
                          <a:spcPct val="114999"/>
                        </a:lnSpc>
                        <a:buNone/>
                      </a:pPr>
                      <a:r>
                        <a:rPr lang="en-GB" sz="1700" b="0" i="0" u="none" strike="noStrike" baseline="0" noProof="0">
                          <a:solidFill>
                            <a:srgbClr val="000000"/>
                          </a:solidFill>
                          <a:effectLst/>
                          <a:latin typeface="Overpass"/>
                        </a:rPr>
                        <a:t>Carry out travel surveys </a:t>
                      </a:r>
                      <a:br>
                        <a:rPr lang="en-GB" sz="1700" b="0" i="0" u="none" strike="noStrike" baseline="0" noProof="0">
                          <a:solidFill>
                            <a:srgbClr val="000000"/>
                          </a:solidFill>
                          <a:effectLst/>
                          <a:latin typeface="Overpass"/>
                        </a:rPr>
                      </a:br>
                      <a:r>
                        <a:rPr lang="en-GB" sz="1700" b="0" i="0" u="none" strike="noStrike" baseline="0" noProof="0">
                          <a:solidFill>
                            <a:srgbClr val="000000"/>
                          </a:solidFill>
                          <a:effectLst/>
                          <a:latin typeface="Overpass"/>
                        </a:rPr>
                        <a:t>and create an Active Travel Plan </a:t>
                      </a:r>
                      <a:endParaRPr lang="en-US"/>
                    </a:p>
                    <a:p>
                      <a:pPr marL="0" lvl="0" indent="0" algn="ctr">
                        <a:lnSpc>
                          <a:spcPct val="114999"/>
                        </a:lnSpc>
                        <a:buNone/>
                      </a:pPr>
                      <a:r>
                        <a:rPr lang="en-GB" sz="1700" b="0" i="0" u="none" strike="noStrike" baseline="0" noProof="0">
                          <a:solidFill>
                            <a:srgbClr val="000000"/>
                          </a:solidFill>
                          <a:effectLst/>
                          <a:latin typeface="Overpass"/>
                        </a:rPr>
                        <a:t>(</a:t>
                      </a:r>
                      <a:r>
                        <a:rPr lang="en-GB" sz="1700" b="0" i="1" u="none" strike="noStrike" baseline="0" noProof="0" err="1">
                          <a:solidFill>
                            <a:srgbClr val="000000"/>
                          </a:solidFill>
                          <a:effectLst/>
                          <a:latin typeface="Overpass"/>
                        </a:rPr>
                        <a:t>Modeshift</a:t>
                      </a:r>
                      <a:r>
                        <a:rPr lang="en-GB" sz="1700" b="0" i="1" u="none" strike="noStrike" baseline="0" noProof="0">
                          <a:solidFill>
                            <a:srgbClr val="000000"/>
                          </a:solidFill>
                          <a:effectLst/>
                          <a:latin typeface="Overpass"/>
                        </a:rPr>
                        <a:t> STARS</a:t>
                      </a:r>
                      <a:r>
                        <a:rPr lang="en-GB" sz="1700" b="0" i="0" u="none" strike="noStrike" baseline="0" noProof="0">
                          <a:solidFill>
                            <a:srgbClr val="000000"/>
                          </a:solidFill>
                          <a:effectLst/>
                          <a:latin typeface="Overpass"/>
                        </a:rPr>
                        <a:t>)</a:t>
                      </a:r>
                    </a:p>
                    <a:p>
                      <a:pPr lvl="0" algn="ctr">
                        <a:lnSpc>
                          <a:spcPct val="114999"/>
                        </a:lnSpc>
                        <a:spcBef>
                          <a:spcPts val="0"/>
                        </a:spcBef>
                        <a:spcAft>
                          <a:spcPts val="800"/>
                        </a:spcAft>
                        <a:buNone/>
                      </a:pP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Run an 'Active Travel’ week each term </a:t>
                      </a:r>
                      <a:endParaRPr lang="en-GB" sz="1700" b="0" i="0" u="none" strike="noStrike">
                        <a:effectLst/>
                        <a:latin typeface="Overpass"/>
                        <a:cs typeface="Times New Roman"/>
                      </a:endParaRPr>
                    </a:p>
                    <a:p>
                      <a:pPr algn="ctr" fontAlgn="ctr">
                        <a:lnSpc>
                          <a:spcPct val="115000"/>
                        </a:lnSpc>
                        <a:spcBef>
                          <a:spcPts val="0"/>
                        </a:spcBef>
                        <a:spcAft>
                          <a:spcPts val="800"/>
                        </a:spcAft>
                      </a:pPr>
                      <a:r>
                        <a:rPr lang="en-GB" sz="1700" b="0" i="1" u="none" strike="noStrike">
                          <a:effectLst/>
                          <a:latin typeface="Overpass"/>
                          <a:ea typeface="Times New Roman" panose="02020603050405020304" pitchFamily="18" charset="0"/>
                          <a:cs typeface="Times New Roman"/>
                        </a:rPr>
                        <a:t>(Sustrans, Living Streets)</a:t>
                      </a:r>
                      <a:endParaRPr lang="en-GB" sz="1700" b="0" i="1"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Install sufficient amount </a:t>
                      </a:r>
                      <a:br>
                        <a:rPr lang="en-GB" sz="1700" b="0" i="0" u="none" strike="noStrike">
                          <a:effectLst/>
                          <a:latin typeface="Overpass"/>
                          <a:ea typeface="Times New Roman" panose="02020603050405020304" pitchFamily="18" charset="0"/>
                          <a:cs typeface="Times New Roman"/>
                        </a:rPr>
                      </a:br>
                      <a:r>
                        <a:rPr lang="en-GB" sz="1700" b="0" i="0" u="none" strike="noStrike">
                          <a:effectLst/>
                          <a:latin typeface="Overpass"/>
                          <a:ea typeface="Times New Roman" panose="02020603050405020304" pitchFamily="18" charset="0"/>
                          <a:cs typeface="Times New Roman"/>
                        </a:rPr>
                        <a:t>of bike and scooter racks</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Encourage lift-sharing</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Install electric vehicle</a:t>
                      </a:r>
                      <a:br>
                        <a:rPr lang="en-GB" sz="1700" b="0" i="0" u="none" strike="noStrike">
                          <a:effectLst/>
                          <a:latin typeface="Overpass"/>
                          <a:ea typeface="Times New Roman" panose="02020603050405020304" pitchFamily="18" charset="0"/>
                          <a:cs typeface="Times New Roman"/>
                        </a:rPr>
                      </a:br>
                      <a:r>
                        <a:rPr lang="en-GB" sz="1700" b="0" i="0" u="none" strike="noStrike">
                          <a:effectLst/>
                          <a:latin typeface="Overpass"/>
                          <a:ea typeface="Times New Roman" panose="02020603050405020304" pitchFamily="18" charset="0"/>
                          <a:cs typeface="Times New Roman"/>
                        </a:rPr>
                        <a:t> charge-points</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5190158"/>
                  </a:ext>
                </a:extLst>
              </a:tr>
            </a:tbl>
          </a:graphicData>
        </a:graphic>
      </p:graphicFrame>
      <p:pic>
        <p:nvPicPr>
          <p:cNvPr id="2" name="Picture 1" descr="A black and yellow rectangle with black text&#10;&#10;Description automatically generated">
            <a:extLst>
              <a:ext uri="{FF2B5EF4-FFF2-40B4-BE49-F238E27FC236}">
                <a16:creationId xmlns:a16="http://schemas.microsoft.com/office/drawing/2014/main" id="{B44378AE-1017-F4DE-9CB9-4D45A83073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pic>
        <p:nvPicPr>
          <p:cNvPr id="5" name="Picture 4" descr="Children who cycle to school have measurably better concentration than ...">
            <a:extLst>
              <a:ext uri="{FF2B5EF4-FFF2-40B4-BE49-F238E27FC236}">
                <a16:creationId xmlns:a16="http://schemas.microsoft.com/office/drawing/2014/main" id="{DEA301B3-5E71-AA3F-B734-50DECE5205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7348" y="3763649"/>
            <a:ext cx="2362200" cy="1526462"/>
          </a:xfrm>
          <a:prstGeom prst="rect">
            <a:avLst/>
          </a:prstGeom>
        </p:spPr>
      </p:pic>
    </p:spTree>
    <p:extLst>
      <p:ext uri="{BB962C8B-B14F-4D97-AF65-F5344CB8AC3E}">
        <p14:creationId xmlns:p14="http://schemas.microsoft.com/office/powerpoint/2010/main" val="1836277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8AAA-2FA2-C6C7-544F-8F0C4227AFB4}"/>
            </a:ext>
          </a:extLst>
        </p:cNvPr>
        <p:cNvGrpSpPr/>
        <p:nvPr/>
      </p:nvGrpSpPr>
      <p:grpSpPr>
        <a:xfrm>
          <a:off x="0" y="0"/>
          <a:ext cx="0" cy="0"/>
          <a:chOff x="0" y="0"/>
          <a:chExt cx="0" cy="0"/>
        </a:xfrm>
      </p:grpSpPr>
      <p:sp>
        <p:nvSpPr>
          <p:cNvPr id="9" name="Text Placeholder 1">
            <a:extLst>
              <a:ext uri="{FF2B5EF4-FFF2-40B4-BE49-F238E27FC236}">
                <a16:creationId xmlns:a16="http://schemas.microsoft.com/office/drawing/2014/main" id="{397556D4-C9F0-DF4B-9D40-A27C36D2FEBC}"/>
              </a:ext>
            </a:extLst>
          </p:cNvPr>
          <p:cNvSpPr txBox="1">
            <a:spLocks/>
          </p:cNvSpPr>
          <p:nvPr/>
        </p:nvSpPr>
        <p:spPr>
          <a:xfrm>
            <a:off x="852056" y="624111"/>
            <a:ext cx="4959808" cy="643574"/>
          </a:xfrm>
          <a:prstGeom prst="rect">
            <a:avLst/>
          </a:prstGeom>
        </p:spPr>
        <p:txBody>
          <a:bodyPr vert="horz" lIns="91440" tIns="45720" rIns="91440" bIns="45720" rtlCol="0" anchor="t">
            <a:noAutofit/>
          </a:bodyPr>
          <a:lstStyle>
            <a:lvl1pPr marL="0" indent="0" algn="l" defTabSz="914400" rtl="0" eaLnBrk="1" latinLnBrk="0" hangingPunct="1">
              <a:lnSpc>
                <a:spcPct val="107000"/>
              </a:lnSpc>
              <a:spcBef>
                <a:spcPts val="1000"/>
              </a:spcBef>
              <a:buFont typeface="Arial" panose="020B0604020202020204" pitchFamily="34" charset="0"/>
              <a:buNone/>
              <a:defRPr sz="2800" b="1" i="0" kern="1200">
                <a:solidFill>
                  <a:srgbClr val="E15637"/>
                </a:solidFill>
                <a:latin typeface="Overpass Blac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E15637"/>
                </a:solidFill>
                <a:effectLst/>
                <a:uLnTx/>
                <a:uFillTx/>
                <a:latin typeface="Overpass Black"/>
              </a:rPr>
              <a:t>Break Out: Transport</a:t>
            </a:r>
            <a:endParaRPr kumimoji="0" lang="en-GB" sz="2800" b="1" i="0" u="none" strike="noStrike" kern="1200" cap="none" spc="0" normalizeH="0" baseline="0" noProof="0">
              <a:ln>
                <a:noFill/>
              </a:ln>
              <a:solidFill>
                <a:srgbClr val="E15637"/>
              </a:solidFill>
              <a:effectLst/>
              <a:uLnTx/>
              <a:uFillTx/>
              <a:latin typeface="Overpass Black"/>
            </a:endParaRPr>
          </a:p>
        </p:txBody>
      </p:sp>
      <p:sp>
        <p:nvSpPr>
          <p:cNvPr id="10" name="Text Placeholder 2">
            <a:extLst>
              <a:ext uri="{FF2B5EF4-FFF2-40B4-BE49-F238E27FC236}">
                <a16:creationId xmlns:a16="http://schemas.microsoft.com/office/drawing/2014/main" id="{CD5214D4-CCC6-024C-79F7-EECAC48C6C40}"/>
              </a:ext>
            </a:extLst>
          </p:cNvPr>
          <p:cNvSpPr txBox="1">
            <a:spLocks/>
          </p:cNvSpPr>
          <p:nvPr/>
        </p:nvSpPr>
        <p:spPr>
          <a:xfrm>
            <a:off x="732663" y="1403332"/>
            <a:ext cx="4959808" cy="4756799"/>
          </a:xfrm>
          <a:prstGeom prst="rect">
            <a:avLst/>
          </a:prstGeom>
        </p:spPr>
        <p:txBody>
          <a:bodyPr vert="horz" lIns="91440" tIns="45720" rIns="91440" bIns="45720" rtlCol="0" anchor="t">
            <a:normAutofit/>
          </a:bodyPr>
          <a:lstStyle>
            <a:lvl1pPr marL="0" indent="0" algn="l" defTabSz="914400" rtl="0" eaLnBrk="1" latinLnBrk="0" hangingPunct="1">
              <a:lnSpc>
                <a:spcPct val="107000"/>
              </a:lnSpc>
              <a:spcBef>
                <a:spcPts val="1000"/>
              </a:spcBef>
              <a:buFont typeface="Arial" panose="020B0604020202020204" pitchFamily="34" charset="0"/>
              <a:buNone/>
              <a:defRPr sz="2000" b="0" i="0" kern="1200">
                <a:solidFill>
                  <a:schemeClr val="tx1"/>
                </a:solidFill>
                <a:latin typeface="Overpass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Overpass Medium" pitchFamily="2" charset="77"/>
              <a:ea typeface="+mn-ea"/>
              <a:cs typeface="+mn-cs"/>
            </a:endParaRPr>
          </a:p>
          <a:p>
            <a:pPr marL="342900" indent="-342900">
              <a:buFont typeface="Arial" panose="020B0604020202020204" pitchFamily="34" charset="0"/>
              <a:buChar char="•"/>
              <a:defRPr/>
            </a:pPr>
            <a:r>
              <a:rPr lang="en-US">
                <a:solidFill>
                  <a:prstClr val="black"/>
                </a:solidFill>
                <a:latin typeface="Overpass Medium"/>
              </a:rPr>
              <a:t>What Transport actions will you put in your Climate Action Plan and why?</a:t>
            </a:r>
          </a:p>
          <a:p>
            <a:pPr marL="342900" lvl="0" indent="-342900">
              <a:buFont typeface="Arial" panose="020B0604020202020204" pitchFamily="34" charset="0"/>
              <a:buChar char="•"/>
              <a:defRPr/>
            </a:pPr>
            <a:r>
              <a:rPr lang="en-US">
                <a:solidFill>
                  <a:prstClr val="black"/>
                </a:solidFill>
                <a:latin typeface="Overpass Medium"/>
              </a:rPr>
              <a:t>Who will lead on this?</a:t>
            </a:r>
          </a:p>
          <a:p>
            <a:pPr marL="342900" lvl="0" indent="-342900">
              <a:buFont typeface="Arial" panose="020B0604020202020204" pitchFamily="34" charset="0"/>
              <a:buChar char="•"/>
              <a:defRPr/>
            </a:pPr>
            <a:r>
              <a:rPr lang="en-US">
                <a:solidFill>
                  <a:prstClr val="black"/>
                </a:solidFill>
                <a:latin typeface="Overpass Medium"/>
              </a:rPr>
              <a:t>When will you schedule action?</a:t>
            </a:r>
          </a:p>
          <a:p>
            <a:pPr marL="342900" lvl="0" indent="-342900">
              <a:buFont typeface="Arial" panose="020B0604020202020204" pitchFamily="34" charset="0"/>
              <a:buChar char="•"/>
              <a:defRPr/>
            </a:pPr>
            <a:endParaRPr lang="en-US">
              <a:solidFill>
                <a:prstClr val="black"/>
              </a:solidFill>
            </a:endParaRPr>
          </a:p>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E15637"/>
                </a:solidFill>
                <a:effectLst/>
                <a:uLnTx/>
                <a:uFillTx/>
                <a:latin typeface="Overpass Medium"/>
              </a:rPr>
              <a:t>Pledge your actions (with your school name) in the </a:t>
            </a:r>
            <a:r>
              <a:rPr lang="en-US" b="1" err="1">
                <a:solidFill>
                  <a:srgbClr val="E15637"/>
                </a:solidFill>
                <a:latin typeface="Overpass Medium"/>
              </a:rPr>
              <a:t>post-its</a:t>
            </a:r>
            <a:endParaRPr lang="en-US" sz="2000" b="1" i="0" u="none" strike="noStrike" kern="1200" cap="none" spc="0" normalizeH="0" baseline="0" noProof="0" err="1">
              <a:ln>
                <a:noFill/>
              </a:ln>
              <a:solidFill>
                <a:srgbClr val="E15637"/>
              </a:solidFill>
              <a:effectLst/>
              <a:uLnTx/>
              <a:uFillTx/>
              <a:latin typeface="Overpass Medium" pitchFamily="2" charset="77"/>
            </a:endParaRPr>
          </a:p>
          <a:p>
            <a:pPr marL="342900" marR="0" lvl="0" indent="-342900" algn="l" defTabSz="914400" rtl="0" eaLnBrk="1" fontAlgn="auto" latinLnBrk="0" hangingPunct="1">
              <a:lnSpc>
                <a:spcPct val="107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Overpass Medium" pitchFamily="2" charset="77"/>
              <a:ea typeface="+mn-ea"/>
              <a:cs typeface="+mn-cs"/>
            </a:endParaRPr>
          </a:p>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Overpass Medium" pitchFamily="2" charset="77"/>
              <a:ea typeface="+mn-ea"/>
              <a:cs typeface="+mn-cs"/>
            </a:endParaRPr>
          </a:p>
        </p:txBody>
      </p:sp>
      <p:sp>
        <p:nvSpPr>
          <p:cNvPr id="2" name="TextBox 1">
            <a:extLst>
              <a:ext uri="{FF2B5EF4-FFF2-40B4-BE49-F238E27FC236}">
                <a16:creationId xmlns:a16="http://schemas.microsoft.com/office/drawing/2014/main" id="{48279485-6B2F-A238-DFD3-D0F502138D4F}"/>
              </a:ext>
            </a:extLst>
          </p:cNvPr>
          <p:cNvSpPr txBox="1"/>
          <p:nvPr/>
        </p:nvSpPr>
        <p:spPr>
          <a:xfrm>
            <a:off x="5025189" y="623637"/>
            <a:ext cx="1670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C000"/>
                </a:solidFill>
                <a:latin typeface="Overpass"/>
              </a:rPr>
              <a:t>10 mins</a:t>
            </a:r>
            <a:r>
              <a:rPr lang="en-US" sz="2800">
                <a:latin typeface="Overpass"/>
              </a:rPr>
              <a:t>​</a:t>
            </a:r>
            <a:endParaRPr lang="en-US"/>
          </a:p>
        </p:txBody>
      </p:sp>
    </p:spTree>
    <p:extLst>
      <p:ext uri="{BB962C8B-B14F-4D97-AF65-F5344CB8AC3E}">
        <p14:creationId xmlns:p14="http://schemas.microsoft.com/office/powerpoint/2010/main" val="289303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 calcmode="lin" valueType="num">
                                      <p:cBhvr additive="base">
                                        <p:cTn id="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574157" y="291826"/>
            <a:ext cx="9079523" cy="1133693"/>
          </a:xfrm>
        </p:spPr>
        <p:txBody>
          <a:bodyPr>
            <a:noAutofit/>
          </a:bodyPr>
          <a:lstStyle/>
          <a:p>
            <a:r>
              <a:rPr lang="en-US" sz="3200" b="1" err="1">
                <a:solidFill>
                  <a:srgbClr val="E15847"/>
                </a:solidFill>
                <a:latin typeface="Overpass"/>
                <a:ea typeface="Calibri"/>
                <a:cs typeface="Calibri"/>
              </a:rPr>
              <a:t>Decarbonisation</a:t>
            </a:r>
            <a:r>
              <a:rPr lang="en-US" sz="3200" b="1">
                <a:solidFill>
                  <a:srgbClr val="E15847"/>
                </a:solidFill>
                <a:latin typeface="Overpass"/>
                <a:ea typeface="Calibri"/>
                <a:cs typeface="Calibri"/>
              </a:rPr>
              <a:t> - Example Actions</a:t>
            </a:r>
            <a:endParaRPr lang="en-GB" sz="3200" b="1">
              <a:solidFill>
                <a:srgbClr val="E15847"/>
              </a:solidFill>
              <a:latin typeface="Overpass"/>
              <a:ea typeface="Calibri"/>
              <a:cs typeface="Calibri"/>
            </a:endParaRPr>
          </a:p>
        </p:txBody>
      </p:sp>
      <p:graphicFrame>
        <p:nvGraphicFramePr>
          <p:cNvPr id="23" name="Table 22">
            <a:extLst>
              <a:ext uri="{FF2B5EF4-FFF2-40B4-BE49-F238E27FC236}">
                <a16:creationId xmlns:a16="http://schemas.microsoft.com/office/drawing/2014/main" id="{66379878-CBFC-A2E7-CC6A-8DD0BF63D0E7}"/>
              </a:ext>
            </a:extLst>
          </p:cNvPr>
          <p:cNvGraphicFramePr>
            <a:graphicFrameLocks noGrp="1"/>
          </p:cNvGraphicFramePr>
          <p:nvPr/>
        </p:nvGraphicFramePr>
        <p:xfrm>
          <a:off x="430717" y="1838092"/>
          <a:ext cx="8789475" cy="3540536"/>
        </p:xfrm>
        <a:graphic>
          <a:graphicData uri="http://schemas.openxmlformats.org/drawingml/2006/table">
            <a:tbl>
              <a:tblPr firstRow="1" firstCol="1" bandRow="1"/>
              <a:tblGrid>
                <a:gridCol w="1066470">
                  <a:extLst>
                    <a:ext uri="{9D8B030D-6E8A-4147-A177-3AD203B41FA5}">
                      <a16:colId xmlns:a16="http://schemas.microsoft.com/office/drawing/2014/main" val="3225737854"/>
                    </a:ext>
                  </a:extLst>
                </a:gridCol>
                <a:gridCol w="1333500">
                  <a:extLst>
                    <a:ext uri="{9D8B030D-6E8A-4147-A177-3AD203B41FA5}">
                      <a16:colId xmlns:a16="http://schemas.microsoft.com/office/drawing/2014/main" val="1498294608"/>
                    </a:ext>
                  </a:extLst>
                </a:gridCol>
                <a:gridCol w="1734552">
                  <a:extLst>
                    <a:ext uri="{9D8B030D-6E8A-4147-A177-3AD203B41FA5}">
                      <a16:colId xmlns:a16="http://schemas.microsoft.com/office/drawing/2014/main" val="2063939460"/>
                    </a:ext>
                  </a:extLst>
                </a:gridCol>
                <a:gridCol w="1674394">
                  <a:extLst>
                    <a:ext uri="{9D8B030D-6E8A-4147-A177-3AD203B41FA5}">
                      <a16:colId xmlns:a16="http://schemas.microsoft.com/office/drawing/2014/main" val="3310971955"/>
                    </a:ext>
                  </a:extLst>
                </a:gridCol>
                <a:gridCol w="1483894">
                  <a:extLst>
                    <a:ext uri="{9D8B030D-6E8A-4147-A177-3AD203B41FA5}">
                      <a16:colId xmlns:a16="http://schemas.microsoft.com/office/drawing/2014/main" val="3841149857"/>
                    </a:ext>
                  </a:extLst>
                </a:gridCol>
                <a:gridCol w="1496665">
                  <a:extLst>
                    <a:ext uri="{9D8B030D-6E8A-4147-A177-3AD203B41FA5}">
                      <a16:colId xmlns:a16="http://schemas.microsoft.com/office/drawing/2014/main" val="2048112511"/>
                    </a:ext>
                  </a:extLst>
                </a:gridCol>
              </a:tblGrid>
              <a:tr h="614254">
                <a:tc>
                  <a:txBody>
                    <a:bodyPr/>
                    <a:lstStyle/>
                    <a:p>
                      <a:pPr algn="ctr" fontAlgn="ctr">
                        <a:lnSpc>
                          <a:spcPct val="115000"/>
                        </a:lnSpc>
                        <a:spcBef>
                          <a:spcPts val="0"/>
                        </a:spcBef>
                        <a:spcAft>
                          <a:spcPts val="800"/>
                        </a:spcAft>
                      </a:pPr>
                      <a:r>
                        <a:rPr lang="en-GB" sz="1700" b="1" i="0" u="none" strike="noStrike">
                          <a:solidFill>
                            <a:srgbClr val="000000"/>
                          </a:solidFill>
                          <a:effectLst/>
                          <a:latin typeface="Overpass"/>
                          <a:ea typeface="Times New Roman" panose="02020603050405020304" pitchFamily="18" charset="0"/>
                          <a:cs typeface="Times New Roman"/>
                        </a:rPr>
                        <a:t>PILLAR</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gridSpan="5">
                  <a:txBody>
                    <a:bodyPr/>
                    <a:lstStyle/>
                    <a:p>
                      <a:pPr algn="ctr" fontAlgn="ctr">
                        <a:lnSpc>
                          <a:spcPct val="115000"/>
                        </a:lnSpc>
                        <a:spcBef>
                          <a:spcPts val="0"/>
                        </a:spcBef>
                        <a:spcAft>
                          <a:spcPts val="800"/>
                        </a:spcAft>
                      </a:pPr>
                      <a:r>
                        <a:rPr lang="en-GB" sz="1700" b="1" i="0" u="none" strike="noStrike">
                          <a:solidFill>
                            <a:srgbClr val="000000"/>
                          </a:solidFill>
                          <a:effectLst/>
                          <a:latin typeface="Overpass"/>
                          <a:ea typeface="Times New Roman" panose="02020603050405020304" pitchFamily="18" charset="0"/>
                          <a:cs typeface="Times New Roman"/>
                        </a:rPr>
                        <a:t>EXAMPLE ACTIONS</a:t>
                      </a:r>
                      <a:endParaRPr lang="en-GB" sz="1700" b="0" i="0" u="none" strike="noStrike">
                        <a:effectLst/>
                        <a:latin typeface="Overpass"/>
                        <a:cs typeface="Times New Roman"/>
                      </a:endParaRPr>
                    </a:p>
                  </a:txBody>
                  <a:tcPr marL="77052" marR="77052" marT="38526" marB="385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90385070"/>
                  </a:ext>
                </a:extLst>
              </a:tr>
              <a:tr h="2926282">
                <a:tc>
                  <a:txBody>
                    <a:bodyPr/>
                    <a:lstStyle/>
                    <a:p>
                      <a:pPr algn="ctr" fontAlgn="ctr">
                        <a:lnSpc>
                          <a:spcPct val="115000"/>
                        </a:lnSpc>
                        <a:spcBef>
                          <a:spcPts val="0"/>
                        </a:spcBef>
                        <a:spcAft>
                          <a:spcPts val="800"/>
                        </a:spcAft>
                      </a:pPr>
                      <a:r>
                        <a:rPr lang="en-GB" sz="1700" b="1" i="0" u="none" strike="noStrike">
                          <a:effectLst/>
                          <a:latin typeface="Overpass"/>
                          <a:ea typeface="Times New Roman" panose="02020603050405020304" pitchFamily="18" charset="0"/>
                          <a:cs typeface="Times New Roman"/>
                        </a:rPr>
                        <a:t>Food</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Have 1-2 plant-based </a:t>
                      </a:r>
                      <a:br>
                        <a:rPr lang="en-GB" sz="1700" b="0" i="0" u="none" strike="noStrike">
                          <a:effectLst/>
                          <a:latin typeface="Overpass"/>
                          <a:ea typeface="Times New Roman" panose="02020603050405020304" pitchFamily="18" charset="0"/>
                          <a:cs typeface="Times New Roman"/>
                        </a:rPr>
                      </a:br>
                      <a:r>
                        <a:rPr lang="en-GB" sz="1700" b="0" i="0" u="none" strike="noStrike">
                          <a:effectLst/>
                          <a:latin typeface="Overpass"/>
                          <a:ea typeface="Times New Roman" panose="02020603050405020304" pitchFamily="18" charset="0"/>
                          <a:cs typeface="Times New Roman"/>
                        </a:rPr>
                        <a:t>days a week </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Review menu to make it more sustainable  </a:t>
                      </a:r>
                    </a:p>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a:t>
                      </a:r>
                      <a:r>
                        <a:rPr lang="en-GB" sz="1700" b="0" i="1" u="none" strike="noStrike">
                          <a:effectLst/>
                          <a:latin typeface="Overpass"/>
                          <a:ea typeface="Times New Roman" panose="02020603050405020304" pitchFamily="18" charset="0"/>
                          <a:cs typeface="Times New Roman"/>
                        </a:rPr>
                        <a:t>Pro-Veg</a:t>
                      </a:r>
                      <a:r>
                        <a:rPr lang="en-GB" sz="1700" b="0" i="0" u="none" strike="noStrike">
                          <a:effectLst/>
                          <a:latin typeface="Overpass"/>
                          <a:ea typeface="Times New Roman" panose="02020603050405020304" pitchFamily="18" charset="0"/>
                          <a:cs typeface="Times New Roman"/>
                        </a:rPr>
                        <a:t>)</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lgn="ctr">
                        <a:lnSpc>
                          <a:spcPct val="114999"/>
                        </a:lnSpc>
                        <a:buNone/>
                      </a:pPr>
                      <a:r>
                        <a:rPr lang="en-GB" sz="1700" b="0" i="0" u="none" strike="noStrike" baseline="0" noProof="0">
                          <a:solidFill>
                            <a:srgbClr val="000000"/>
                          </a:solidFill>
                          <a:effectLst/>
                          <a:latin typeface="Overpass"/>
                        </a:rPr>
                        <a:t>Food waste recycling in all areas where food is produced and consumed.</a:t>
                      </a:r>
                    </a:p>
                    <a:p>
                      <a:pPr lvl="0" algn="ctr">
                        <a:lnSpc>
                          <a:spcPct val="114999"/>
                        </a:lnSpc>
                        <a:spcBef>
                          <a:spcPts val="0"/>
                        </a:spcBef>
                        <a:spcAft>
                          <a:spcPts val="800"/>
                        </a:spcAft>
                        <a:buNone/>
                      </a:pP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700" b="0" i="0" u="none" strike="noStrike">
                          <a:effectLst/>
                          <a:latin typeface="Overpass"/>
                          <a:ea typeface="Times New Roman" panose="02020603050405020304" pitchFamily="18" charset="0"/>
                          <a:cs typeface="Times New Roman"/>
                        </a:rPr>
                        <a:t>Measure and reduce food waste from canteen </a:t>
                      </a:r>
                      <a:endParaRPr lang="en-GB" sz="17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lnSpc>
                          <a:spcPct val="114999"/>
                        </a:lnSpc>
                        <a:spcBef>
                          <a:spcPts val="0"/>
                        </a:spcBef>
                        <a:spcAft>
                          <a:spcPts val="800"/>
                        </a:spcAft>
                        <a:buNone/>
                      </a:pPr>
                      <a:r>
                        <a:rPr lang="en-GB" sz="1700" b="0" i="0" u="none" strike="noStrike" baseline="0" noProof="0">
                          <a:solidFill>
                            <a:srgbClr val="000000"/>
                          </a:solidFill>
                          <a:effectLst/>
                          <a:latin typeface="Overpass"/>
                        </a:rPr>
                        <a:t>Start a school veg patch &amp; gardening club</a:t>
                      </a:r>
                      <a:endParaRPr lang="en-US"/>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5190158"/>
                  </a:ext>
                </a:extLst>
              </a:tr>
            </a:tbl>
          </a:graphicData>
        </a:graphic>
      </p:graphicFrame>
      <p:pic>
        <p:nvPicPr>
          <p:cNvPr id="2" name="Picture 1" descr="A black and yellow rectangle with black text&#10;&#10;Description automatically generated">
            <a:extLst>
              <a:ext uri="{FF2B5EF4-FFF2-40B4-BE49-F238E27FC236}">
                <a16:creationId xmlns:a16="http://schemas.microsoft.com/office/drawing/2014/main" id="{B44378AE-1017-F4DE-9CB9-4D45A8307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pic>
        <p:nvPicPr>
          <p:cNvPr id="5" name="Picture 4">
            <a:extLst>
              <a:ext uri="{FF2B5EF4-FFF2-40B4-BE49-F238E27FC236}">
                <a16:creationId xmlns:a16="http://schemas.microsoft.com/office/drawing/2014/main" id="{BED8D24C-701C-9BFC-046F-A3B4F03842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65504" y="1897510"/>
            <a:ext cx="2493480" cy="3481118"/>
          </a:xfrm>
          <a:prstGeom prst="rect">
            <a:avLst/>
          </a:prstGeom>
        </p:spPr>
      </p:pic>
    </p:spTree>
    <p:extLst>
      <p:ext uri="{BB962C8B-B14F-4D97-AF65-F5344CB8AC3E}">
        <p14:creationId xmlns:p14="http://schemas.microsoft.com/office/powerpoint/2010/main" val="40651039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EE6FBDC-3D7B-7399-CB5D-71A284422CB3}"/>
              </a:ext>
            </a:extLst>
          </p:cNvPr>
          <p:cNvSpPr txBox="1">
            <a:spLocks/>
          </p:cNvSpPr>
          <p:nvPr/>
        </p:nvSpPr>
        <p:spPr>
          <a:xfrm>
            <a:off x="594996" y="642472"/>
            <a:ext cx="5601492" cy="643574"/>
          </a:xfrm>
          <a:prstGeom prst="rect">
            <a:avLst/>
          </a:prstGeom>
        </p:spPr>
        <p:txBody>
          <a:bodyPr vert="horz" lIns="91440" tIns="45720" rIns="91440" bIns="45720" rtlCol="0" anchor="t">
            <a:noAutofit/>
          </a:bodyPr>
          <a:lstStyle>
            <a:lvl1pPr marL="0" indent="0" algn="l" defTabSz="914400" rtl="0" eaLnBrk="1" latinLnBrk="0" hangingPunct="1">
              <a:lnSpc>
                <a:spcPct val="107000"/>
              </a:lnSpc>
              <a:spcBef>
                <a:spcPts val="1000"/>
              </a:spcBef>
              <a:buFont typeface="Arial" panose="020B0604020202020204" pitchFamily="34" charset="0"/>
              <a:buNone/>
              <a:defRPr sz="2800" b="1" i="0" kern="1200">
                <a:solidFill>
                  <a:srgbClr val="E15637"/>
                </a:solidFill>
                <a:latin typeface="Overpass Blac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800" b="1" i="0" u="none" strike="noStrike" kern="1200" cap="none" spc="0" normalizeH="0" baseline="0" noProof="0">
                <a:ln>
                  <a:noFill/>
                </a:ln>
                <a:solidFill>
                  <a:srgbClr val="E15637"/>
                </a:solidFill>
                <a:effectLst/>
                <a:uLnTx/>
                <a:uFillTx/>
                <a:latin typeface="Overpass Black"/>
              </a:rPr>
              <a:t>Break Out: </a:t>
            </a:r>
            <a:r>
              <a:rPr lang="en-US">
                <a:latin typeface="Overpass Black"/>
              </a:rPr>
              <a:t>Food             </a:t>
            </a:r>
            <a:r>
              <a:rPr lang="en-US">
                <a:solidFill>
                  <a:srgbClr val="FFC000"/>
                </a:solidFill>
                <a:latin typeface="Overpass"/>
              </a:rPr>
              <a:t>10 mins</a:t>
            </a:r>
            <a:endParaRPr lang="en-US" b="0">
              <a:solidFill>
                <a:srgbClr val="000000"/>
              </a:solidFill>
              <a:latin typeface="Overpass"/>
            </a:endParaRPr>
          </a:p>
          <a:p>
            <a:pPr>
              <a:defRPr/>
            </a:pPr>
            <a:endParaRPr lang="en-US" sz="2800" b="1" i="0" u="none" strike="noStrike" kern="1200" cap="none" spc="0" normalizeH="0" baseline="0" noProof="0">
              <a:ln>
                <a:noFill/>
              </a:ln>
              <a:solidFill>
                <a:srgbClr val="E15637"/>
              </a:solidFill>
              <a:effectLst/>
              <a:uLnTx/>
              <a:uFillTx/>
            </a:endParaRPr>
          </a:p>
        </p:txBody>
      </p:sp>
      <p:sp>
        <p:nvSpPr>
          <p:cNvPr id="7" name="Text Placeholder 2">
            <a:extLst>
              <a:ext uri="{FF2B5EF4-FFF2-40B4-BE49-F238E27FC236}">
                <a16:creationId xmlns:a16="http://schemas.microsoft.com/office/drawing/2014/main" id="{AF679F87-9338-E9A0-C2BE-B36615807188}"/>
              </a:ext>
            </a:extLst>
          </p:cNvPr>
          <p:cNvSpPr txBox="1">
            <a:spLocks/>
          </p:cNvSpPr>
          <p:nvPr/>
        </p:nvSpPr>
        <p:spPr>
          <a:xfrm>
            <a:off x="705121" y="1522681"/>
            <a:ext cx="5391301" cy="4756799"/>
          </a:xfrm>
          <a:prstGeom prst="rect">
            <a:avLst/>
          </a:prstGeom>
        </p:spPr>
        <p:txBody>
          <a:bodyPr vert="horz" lIns="91440" tIns="45720" rIns="91440" bIns="45720" rtlCol="0" anchor="t">
            <a:normAutofit/>
          </a:bodyPr>
          <a:lstStyle>
            <a:lvl1pPr marL="0" indent="0" algn="l" defTabSz="914400" rtl="0" eaLnBrk="1" latinLnBrk="0" hangingPunct="1">
              <a:lnSpc>
                <a:spcPct val="107000"/>
              </a:lnSpc>
              <a:spcBef>
                <a:spcPts val="1000"/>
              </a:spcBef>
              <a:buFont typeface="Arial" panose="020B0604020202020204" pitchFamily="34" charset="0"/>
              <a:buNone/>
              <a:defRPr sz="2000" b="0" i="0" kern="1200">
                <a:solidFill>
                  <a:schemeClr val="tx1"/>
                </a:solidFill>
                <a:latin typeface="Overpass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Overpass Medium" pitchFamily="2" charset="77"/>
              <a:ea typeface="+mn-ea"/>
              <a:cs typeface="+mn-cs"/>
            </a:endParaRPr>
          </a:p>
          <a:p>
            <a:pPr marL="342900" indent="-342900">
              <a:buFont typeface="Arial" panose="020B0604020202020204" pitchFamily="34" charset="0"/>
              <a:buChar char="•"/>
              <a:defRPr/>
            </a:pPr>
            <a:r>
              <a:rPr lang="en-US">
                <a:solidFill>
                  <a:prstClr val="black"/>
                </a:solidFill>
                <a:latin typeface="Overpass Medium"/>
              </a:rPr>
              <a:t>What Food actions will you put in your Climate Action Plan and why?</a:t>
            </a:r>
          </a:p>
          <a:p>
            <a:pPr marL="342900" lvl="0" indent="-342900">
              <a:buFont typeface="Arial" panose="020B0604020202020204" pitchFamily="34" charset="0"/>
              <a:buChar char="•"/>
              <a:defRPr/>
            </a:pPr>
            <a:r>
              <a:rPr lang="en-US">
                <a:solidFill>
                  <a:prstClr val="black"/>
                </a:solidFill>
                <a:latin typeface="Overpass Medium"/>
              </a:rPr>
              <a:t>Who will lead on this?</a:t>
            </a:r>
          </a:p>
          <a:p>
            <a:pPr marL="342900" lvl="0" indent="-342900">
              <a:buFont typeface="Arial" panose="020B0604020202020204" pitchFamily="34" charset="0"/>
              <a:buChar char="•"/>
              <a:defRPr/>
            </a:pPr>
            <a:r>
              <a:rPr lang="en-US">
                <a:solidFill>
                  <a:prstClr val="black"/>
                </a:solidFill>
                <a:latin typeface="Overpass Medium"/>
              </a:rPr>
              <a:t>When will you schedule action?</a:t>
            </a:r>
          </a:p>
          <a:p>
            <a:pPr marL="342900" lvl="0" indent="-342900">
              <a:buFont typeface="Arial" panose="020B0604020202020204" pitchFamily="34" charset="0"/>
              <a:buChar char="•"/>
              <a:defRPr/>
            </a:pPr>
            <a:endParaRPr lang="en-US">
              <a:solidFill>
                <a:prstClr val="black"/>
              </a:solidFill>
            </a:endParaRPr>
          </a:p>
          <a:p>
            <a:pPr>
              <a:defRPr/>
            </a:pPr>
            <a:r>
              <a:rPr lang="en-US" b="1">
                <a:solidFill>
                  <a:srgbClr val="E15637"/>
                </a:solidFill>
                <a:latin typeface="Overpass Medium"/>
              </a:rPr>
              <a:t>Pledge your actions (with your school name) in the </a:t>
            </a:r>
            <a:r>
              <a:rPr lang="en-US" b="1" err="1">
                <a:solidFill>
                  <a:srgbClr val="E15637"/>
                </a:solidFill>
                <a:latin typeface="Overpass Medium"/>
              </a:rPr>
              <a:t>post-its</a:t>
            </a:r>
            <a:endParaRPr lang="en-US" sz="2000" i="0" u="none" strike="noStrike" kern="1200" cap="none" spc="0" normalizeH="0" baseline="0" noProof="0" err="1">
              <a:ln>
                <a:noFill/>
              </a:ln>
              <a:solidFill>
                <a:srgbClr val="000000"/>
              </a:solidFill>
              <a:effectLst/>
              <a:uLnTx/>
              <a:uFillTx/>
              <a:latin typeface="Overpass Medium"/>
            </a:endParaRPr>
          </a:p>
          <a:p>
            <a:pPr marR="0" lvl="0" algn="l" defTabSz="914400" rtl="0" eaLnBrk="1" fontAlgn="auto" latinLnBrk="0" hangingPunct="1">
              <a:lnSpc>
                <a:spcPct val="107000"/>
              </a:lnSpc>
              <a:spcBef>
                <a:spcPts val="1000"/>
              </a:spcBef>
              <a:spcAft>
                <a:spcPts val="0"/>
              </a:spcAft>
              <a:buClrTx/>
              <a:buSzTx/>
              <a:tabLst/>
              <a:defRPr/>
            </a:pPr>
            <a:endParaRPr lang="en-GB" sz="20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701273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PlasticClever – Plastic Clever Schools">
            <a:extLst>
              <a:ext uri="{FF2B5EF4-FFF2-40B4-BE49-F238E27FC236}">
                <a16:creationId xmlns:a16="http://schemas.microsoft.com/office/drawing/2014/main" id="{74B22733-3B25-EC68-325D-A38D872FBF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1992" y="4062726"/>
            <a:ext cx="2300008" cy="2135842"/>
          </a:xfrm>
          <a:prstGeom prst="rect">
            <a:avLst/>
          </a:prstGeom>
        </p:spPr>
      </p:pic>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574157" y="291826"/>
            <a:ext cx="9079523" cy="1133693"/>
          </a:xfrm>
        </p:spPr>
        <p:txBody>
          <a:bodyPr>
            <a:noAutofit/>
          </a:bodyPr>
          <a:lstStyle/>
          <a:p>
            <a:r>
              <a:rPr lang="en-US" sz="3200" b="1" err="1">
                <a:solidFill>
                  <a:srgbClr val="E15847"/>
                </a:solidFill>
                <a:latin typeface="Overpass"/>
                <a:ea typeface="Calibri"/>
                <a:cs typeface="Calibri"/>
              </a:rPr>
              <a:t>Decarbonisation</a:t>
            </a:r>
            <a:r>
              <a:rPr lang="en-US" sz="3200" b="1">
                <a:solidFill>
                  <a:srgbClr val="E15847"/>
                </a:solidFill>
                <a:latin typeface="Overpass"/>
                <a:ea typeface="Calibri"/>
                <a:cs typeface="Calibri"/>
              </a:rPr>
              <a:t> - Example Actions</a:t>
            </a:r>
            <a:endParaRPr lang="en-GB" sz="3200" b="1">
              <a:solidFill>
                <a:srgbClr val="E15847"/>
              </a:solidFill>
              <a:latin typeface="Overpass"/>
              <a:ea typeface="Calibri"/>
              <a:cs typeface="Calibri"/>
            </a:endParaRPr>
          </a:p>
        </p:txBody>
      </p:sp>
      <p:graphicFrame>
        <p:nvGraphicFramePr>
          <p:cNvPr id="23" name="Table 22">
            <a:extLst>
              <a:ext uri="{FF2B5EF4-FFF2-40B4-BE49-F238E27FC236}">
                <a16:creationId xmlns:a16="http://schemas.microsoft.com/office/drawing/2014/main" id="{66379878-CBFC-A2E7-CC6A-8DD0BF63D0E7}"/>
              </a:ext>
            </a:extLst>
          </p:cNvPr>
          <p:cNvGraphicFramePr>
            <a:graphicFrameLocks noGrp="1"/>
          </p:cNvGraphicFramePr>
          <p:nvPr/>
        </p:nvGraphicFramePr>
        <p:xfrm>
          <a:off x="284116" y="1232450"/>
          <a:ext cx="9509934" cy="5455257"/>
        </p:xfrm>
        <a:graphic>
          <a:graphicData uri="http://schemas.openxmlformats.org/drawingml/2006/table">
            <a:tbl>
              <a:tblPr firstRow="1" firstCol="1" bandRow="1"/>
              <a:tblGrid>
                <a:gridCol w="1424714">
                  <a:extLst>
                    <a:ext uri="{9D8B030D-6E8A-4147-A177-3AD203B41FA5}">
                      <a16:colId xmlns:a16="http://schemas.microsoft.com/office/drawing/2014/main" val="3225737854"/>
                    </a:ext>
                  </a:extLst>
                </a:gridCol>
                <a:gridCol w="1458629">
                  <a:extLst>
                    <a:ext uri="{9D8B030D-6E8A-4147-A177-3AD203B41FA5}">
                      <a16:colId xmlns:a16="http://schemas.microsoft.com/office/drawing/2014/main" val="1498294608"/>
                    </a:ext>
                  </a:extLst>
                </a:gridCol>
                <a:gridCol w="1511034">
                  <a:extLst>
                    <a:ext uri="{9D8B030D-6E8A-4147-A177-3AD203B41FA5}">
                      <a16:colId xmlns:a16="http://schemas.microsoft.com/office/drawing/2014/main" val="2063939460"/>
                    </a:ext>
                  </a:extLst>
                </a:gridCol>
                <a:gridCol w="1686912">
                  <a:extLst>
                    <a:ext uri="{9D8B030D-6E8A-4147-A177-3AD203B41FA5}">
                      <a16:colId xmlns:a16="http://schemas.microsoft.com/office/drawing/2014/main" val="3310971955"/>
                    </a:ext>
                  </a:extLst>
                </a:gridCol>
                <a:gridCol w="1749955">
                  <a:extLst>
                    <a:ext uri="{9D8B030D-6E8A-4147-A177-3AD203B41FA5}">
                      <a16:colId xmlns:a16="http://schemas.microsoft.com/office/drawing/2014/main" val="3841149857"/>
                    </a:ext>
                  </a:extLst>
                </a:gridCol>
                <a:gridCol w="1678690">
                  <a:extLst>
                    <a:ext uri="{9D8B030D-6E8A-4147-A177-3AD203B41FA5}">
                      <a16:colId xmlns:a16="http://schemas.microsoft.com/office/drawing/2014/main" val="2048112511"/>
                    </a:ext>
                  </a:extLst>
                </a:gridCol>
              </a:tblGrid>
              <a:tr h="356095">
                <a:tc>
                  <a:txBody>
                    <a:bodyPr/>
                    <a:lstStyle/>
                    <a:p>
                      <a:pPr algn="ctr" fontAlgn="ctr">
                        <a:lnSpc>
                          <a:spcPct val="115000"/>
                        </a:lnSpc>
                        <a:spcBef>
                          <a:spcPts val="0"/>
                        </a:spcBef>
                        <a:spcAft>
                          <a:spcPts val="800"/>
                        </a:spcAft>
                      </a:pPr>
                      <a:r>
                        <a:rPr lang="en-GB" sz="1600" b="1" i="0" u="none" strike="noStrike">
                          <a:solidFill>
                            <a:srgbClr val="000000"/>
                          </a:solidFill>
                          <a:effectLst/>
                          <a:latin typeface="Overpass"/>
                          <a:ea typeface="Times New Roman" panose="02020603050405020304" pitchFamily="18" charset="0"/>
                          <a:cs typeface="Times New Roman"/>
                        </a:rPr>
                        <a:t>PILLAR</a:t>
                      </a:r>
                      <a:endParaRPr lang="en-GB" sz="16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gridSpan="5">
                  <a:txBody>
                    <a:bodyPr/>
                    <a:lstStyle/>
                    <a:p>
                      <a:pPr algn="ctr" fontAlgn="ctr">
                        <a:lnSpc>
                          <a:spcPct val="115000"/>
                        </a:lnSpc>
                        <a:spcBef>
                          <a:spcPts val="0"/>
                        </a:spcBef>
                        <a:spcAft>
                          <a:spcPts val="800"/>
                        </a:spcAft>
                      </a:pPr>
                      <a:r>
                        <a:rPr lang="en-GB" sz="1600" b="1" i="0" u="none" strike="noStrike">
                          <a:solidFill>
                            <a:srgbClr val="000000"/>
                          </a:solidFill>
                          <a:effectLst/>
                          <a:latin typeface="Overpass"/>
                          <a:ea typeface="Times New Roman" panose="02020603050405020304" pitchFamily="18" charset="0"/>
                          <a:cs typeface="Times New Roman"/>
                        </a:rPr>
                        <a:t>EXAMPLE ACTIONS</a:t>
                      </a:r>
                      <a:endParaRPr lang="en-GB" sz="1600" b="0" i="0" u="none" strike="noStrike">
                        <a:effectLst/>
                        <a:latin typeface="Overpass"/>
                        <a:cs typeface="Times New Roman"/>
                      </a:endParaRPr>
                    </a:p>
                  </a:txBody>
                  <a:tcPr marL="77052" marR="77052" marT="38526" marB="385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584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90385070"/>
                  </a:ext>
                </a:extLst>
              </a:tr>
              <a:tr h="2258397">
                <a:tc>
                  <a:txBody>
                    <a:bodyPr/>
                    <a:lstStyle/>
                    <a:p>
                      <a:pPr algn="ctr" fontAlgn="ctr">
                        <a:lnSpc>
                          <a:spcPct val="115000"/>
                        </a:lnSpc>
                        <a:spcBef>
                          <a:spcPts val="0"/>
                        </a:spcBef>
                        <a:spcAft>
                          <a:spcPts val="800"/>
                        </a:spcAft>
                      </a:pPr>
                      <a:r>
                        <a:rPr lang="en-GB" sz="1600" b="1" i="0" u="none" strike="noStrike">
                          <a:effectLst/>
                          <a:latin typeface="Overpass"/>
                          <a:ea typeface="Times New Roman" panose="02020603050405020304" pitchFamily="18" charset="0"/>
                          <a:cs typeface="Times New Roman"/>
                        </a:rPr>
                        <a:t>Procurement</a:t>
                      </a:r>
                      <a:endParaRPr lang="en-GB" sz="16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lgn="ctr">
                        <a:lnSpc>
                          <a:spcPct val="114999"/>
                        </a:lnSpc>
                        <a:buNone/>
                      </a:pPr>
                      <a:r>
                        <a:rPr lang="en-GB" sz="1600" b="0" i="0" u="none" strike="noStrike" baseline="0" noProof="0">
                          <a:solidFill>
                            <a:srgbClr val="000000"/>
                          </a:solidFill>
                          <a:effectLst/>
                          <a:latin typeface="Overpass"/>
                        </a:rPr>
                        <a:t>Reduce branding on uniform and school items</a:t>
                      </a:r>
                    </a:p>
                    <a:p>
                      <a:pPr lvl="0" algn="ctr">
                        <a:lnSpc>
                          <a:spcPct val="114999"/>
                        </a:lnSpc>
                        <a:spcBef>
                          <a:spcPts val="0"/>
                        </a:spcBef>
                        <a:spcAft>
                          <a:spcPts val="800"/>
                        </a:spcAft>
                        <a:buNone/>
                      </a:pPr>
                      <a:endParaRPr lang="en-GB" sz="16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0"/>
                        </a:spcAft>
                      </a:pPr>
                      <a:r>
                        <a:rPr lang="en-GB" sz="1600" b="0" i="0" u="none" strike="noStrike">
                          <a:effectLst/>
                          <a:latin typeface="Overpass"/>
                          <a:ea typeface="Times New Roman" panose="02020603050405020304" pitchFamily="18" charset="0"/>
                          <a:cs typeface="Times New Roman"/>
                        </a:rPr>
                        <a:t>Implement a ‘Sustainable Procurement Policy’ </a:t>
                      </a:r>
                      <a:br>
                        <a:rPr lang="en-GB" sz="1600" b="0" i="0" u="none" strike="noStrike">
                          <a:effectLst/>
                          <a:latin typeface="Overpass"/>
                          <a:ea typeface="Times New Roman" panose="02020603050405020304" pitchFamily="18" charset="0"/>
                          <a:cs typeface="Times New Roman"/>
                        </a:rPr>
                      </a:br>
                      <a:r>
                        <a:rPr lang="en-GB" sz="1600" b="1" i="0" u="none" strike="noStrike">
                          <a:effectLst/>
                          <a:latin typeface="Overpass"/>
                          <a:ea typeface="Times New Roman" panose="02020603050405020304" pitchFamily="18" charset="0"/>
                          <a:cs typeface="Times New Roman"/>
                        </a:rPr>
                        <a:t>Refuse</a:t>
                      </a:r>
                    </a:p>
                    <a:p>
                      <a:pPr algn="ctr" fontAlgn="ctr">
                        <a:lnSpc>
                          <a:spcPct val="115000"/>
                        </a:lnSpc>
                        <a:spcBef>
                          <a:spcPts val="0"/>
                        </a:spcBef>
                        <a:spcAft>
                          <a:spcPts val="0"/>
                        </a:spcAft>
                      </a:pPr>
                      <a:r>
                        <a:rPr lang="en-GB" sz="1600" b="1" i="0" u="none" strike="noStrike">
                          <a:effectLst/>
                          <a:latin typeface="Overpass"/>
                          <a:cs typeface="Times New Roman"/>
                        </a:rPr>
                        <a:t>Reduce</a:t>
                      </a:r>
                    </a:p>
                    <a:p>
                      <a:pPr algn="ctr" fontAlgn="ctr">
                        <a:lnSpc>
                          <a:spcPct val="115000"/>
                        </a:lnSpc>
                        <a:spcBef>
                          <a:spcPts val="0"/>
                        </a:spcBef>
                        <a:spcAft>
                          <a:spcPts val="0"/>
                        </a:spcAft>
                      </a:pPr>
                      <a:r>
                        <a:rPr lang="en-GB" sz="1600" b="1" i="0" u="none" strike="noStrike">
                          <a:effectLst/>
                          <a:latin typeface="Overpass"/>
                          <a:cs typeface="Times New Roman"/>
                        </a:rPr>
                        <a:t>Reuse</a:t>
                      </a: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600" b="0" i="0" u="none" strike="noStrike">
                          <a:effectLst/>
                          <a:latin typeface="Overpass"/>
                          <a:ea typeface="Times New Roman" panose="02020603050405020304" pitchFamily="18" charset="0"/>
                          <a:cs typeface="Times New Roman"/>
                        </a:rPr>
                        <a:t>Use a School Resources Exchange site</a:t>
                      </a:r>
                      <a:endParaRPr lang="en-GB" sz="16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US" sz="1600" b="0" i="0" u="none" strike="noStrike">
                          <a:effectLst/>
                          <a:latin typeface="Overpass"/>
                          <a:ea typeface="Times New Roman" panose="02020603050405020304" pitchFamily="18" charset="0"/>
                          <a:cs typeface="Times New Roman"/>
                        </a:rPr>
                        <a:t>Consider carbon footprint and environmental practices of the services/ companies you use</a:t>
                      </a:r>
                      <a:endParaRPr lang="en-GB" sz="16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US" sz="1600" b="0" i="0" u="none" strike="noStrike">
                          <a:effectLst/>
                          <a:latin typeface="Overpass"/>
                          <a:ea typeface="Times New Roman" panose="02020603050405020304" pitchFamily="18" charset="0"/>
                          <a:cs typeface="Times New Roman"/>
                        </a:rPr>
                        <a:t>Replace ICT equipment / appliances that is at end of life with energy-efficient alternatives</a:t>
                      </a:r>
                      <a:endParaRPr lang="en-GB" sz="1600" b="0" i="0" u="none" strike="noStrike">
                        <a:effectLst/>
                        <a:latin typeface="Overpass"/>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5190158"/>
                  </a:ext>
                </a:extLst>
              </a:tr>
              <a:tr h="2839392">
                <a:tc>
                  <a:txBody>
                    <a:bodyPr/>
                    <a:lstStyle/>
                    <a:p>
                      <a:pPr algn="ctr" fontAlgn="ctr">
                        <a:lnSpc>
                          <a:spcPct val="115000"/>
                        </a:lnSpc>
                        <a:spcBef>
                          <a:spcPts val="0"/>
                        </a:spcBef>
                        <a:spcAft>
                          <a:spcPts val="800"/>
                        </a:spcAft>
                      </a:pPr>
                      <a:r>
                        <a:rPr lang="en-GB" sz="1600" b="1" i="0" u="none" strike="noStrike">
                          <a:effectLst/>
                          <a:latin typeface="Overpass"/>
                          <a:ea typeface="Times New Roman" panose="02020603050405020304" pitchFamily="18" charset="0"/>
                          <a:cs typeface="Times New Roman"/>
                        </a:rPr>
                        <a:t>Waste</a:t>
                      </a:r>
                      <a:endParaRPr lang="en-GB" sz="1600" b="0" i="0" u="none" strike="noStrike">
                        <a:effectLst/>
                        <a:latin typeface="Overpass"/>
                        <a:cs typeface="Times New Roman"/>
                      </a:endParaRPr>
                    </a:p>
                  </a:txBody>
                  <a:tcPr marL="57789" marR="57789" marT="8026"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lnSpc>
                          <a:spcPct val="114999"/>
                        </a:lnSpc>
                        <a:spcBef>
                          <a:spcPts val="0"/>
                        </a:spcBef>
                        <a:spcAft>
                          <a:spcPts val="800"/>
                        </a:spcAft>
                        <a:buNone/>
                      </a:pPr>
                      <a:r>
                        <a:rPr lang="en-GB" sz="1600" b="0" i="0" u="none" strike="noStrike" noProof="0">
                          <a:solidFill>
                            <a:srgbClr val="000000"/>
                          </a:solidFill>
                          <a:effectLst/>
                          <a:latin typeface="Overpass"/>
                        </a:rPr>
                        <a:t>Hold regular uniform or clothes swaps. Aim to quantify the amount of items recycled</a:t>
                      </a:r>
                      <a:endParaRPr lang="en-GB" sz="1600" b="0" i="0" u="none" strike="noStrike">
                        <a:effectLst/>
                        <a:latin typeface="Overpass"/>
                        <a:cs typeface="Times New Roman"/>
                      </a:endParaRPr>
                    </a:p>
                  </a:txBody>
                  <a:tcPr marL="57789" marR="57789" marT="8026"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lnSpc>
                          <a:spcPct val="100000"/>
                        </a:lnSpc>
                        <a:spcBef>
                          <a:spcPts val="0"/>
                        </a:spcBef>
                        <a:spcAft>
                          <a:spcPts val="0"/>
                        </a:spcAft>
                        <a:buNone/>
                      </a:pPr>
                      <a:r>
                        <a:rPr lang="en-GB" sz="1600" b="0" i="0" u="none" strike="noStrike" noProof="0">
                          <a:solidFill>
                            <a:srgbClr val="000000"/>
                          </a:solidFill>
                          <a:effectLst/>
                          <a:latin typeface="Overpass"/>
                        </a:rPr>
                        <a:t>Recycling bins in all classrooms and offices with clear signage.</a:t>
                      </a:r>
                    </a:p>
                    <a:p>
                      <a:pPr lvl="0" algn="ctr">
                        <a:lnSpc>
                          <a:spcPct val="114999"/>
                        </a:lnSpc>
                        <a:spcBef>
                          <a:spcPts val="0"/>
                        </a:spcBef>
                        <a:spcAft>
                          <a:spcPts val="800"/>
                        </a:spcAft>
                        <a:buNone/>
                      </a:pPr>
                      <a:endParaRPr lang="en-GB" sz="1600" b="0" i="0" u="none" strike="noStrike" noProof="0">
                        <a:solidFill>
                          <a:srgbClr val="000000"/>
                        </a:solidFill>
                        <a:effectLst/>
                        <a:latin typeface="Overpass"/>
                      </a:endParaRPr>
                    </a:p>
                  </a:txBody>
                  <a:tcPr marL="57789" marR="57789" marT="8026"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fontAlgn="ctr">
                        <a:lnSpc>
                          <a:spcPct val="115000"/>
                        </a:lnSpc>
                        <a:spcBef>
                          <a:spcPts val="0"/>
                        </a:spcBef>
                        <a:spcAft>
                          <a:spcPts val="800"/>
                        </a:spcAft>
                      </a:pPr>
                      <a:r>
                        <a:rPr lang="en-GB" sz="1600" b="0" i="0" u="none" strike="noStrike">
                          <a:effectLst/>
                          <a:latin typeface="Overpass"/>
                          <a:ea typeface="Times New Roman" panose="02020603050405020304" pitchFamily="18" charset="0"/>
                          <a:cs typeface="Times New Roman"/>
                        </a:rPr>
                        <a:t>Take part in waste-reducing initiatives and ban single-use plastic</a:t>
                      </a:r>
                    </a:p>
                    <a:p>
                      <a:pPr algn="ctr" fontAlgn="ctr">
                        <a:lnSpc>
                          <a:spcPct val="115000"/>
                        </a:lnSpc>
                        <a:spcBef>
                          <a:spcPts val="0"/>
                        </a:spcBef>
                        <a:spcAft>
                          <a:spcPts val="800"/>
                        </a:spcAft>
                      </a:pPr>
                      <a:r>
                        <a:rPr lang="en-GB" sz="1600" b="0" i="0" u="none" strike="noStrike">
                          <a:effectLst/>
                          <a:latin typeface="Overpass"/>
                          <a:ea typeface="Times New Roman" panose="02020603050405020304" pitchFamily="18" charset="0"/>
                          <a:cs typeface="Times New Roman"/>
                        </a:rPr>
                        <a:t>(</a:t>
                      </a:r>
                      <a:r>
                        <a:rPr lang="en-GB" sz="1600" b="0" i="1" u="none" strike="noStrike">
                          <a:effectLst/>
                          <a:latin typeface="Overpass"/>
                          <a:ea typeface="Times New Roman" panose="02020603050405020304" pitchFamily="18" charset="0"/>
                          <a:cs typeface="Times New Roman"/>
                        </a:rPr>
                        <a:t>Plastic Clever Schools)</a:t>
                      </a:r>
                      <a:endParaRPr lang="en-GB" sz="1600" b="0" i="0" u="none" strike="noStrike">
                        <a:effectLst/>
                        <a:latin typeface="Overpass"/>
                        <a:cs typeface="Times New Roman"/>
                      </a:endParaRPr>
                    </a:p>
                  </a:txBody>
                  <a:tcPr marL="57789" marR="57789" marT="8026"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lgn="ctr">
                        <a:lnSpc>
                          <a:spcPct val="114999"/>
                        </a:lnSpc>
                        <a:spcBef>
                          <a:spcPts val="0"/>
                        </a:spcBef>
                        <a:spcAft>
                          <a:spcPts val="800"/>
                        </a:spcAft>
                        <a:buNone/>
                      </a:pPr>
                      <a:r>
                        <a:rPr lang="en-GB" sz="1600" b="0" i="0" u="none" strike="noStrike" noProof="0">
                          <a:solidFill>
                            <a:schemeClr val="tx1"/>
                          </a:solidFill>
                          <a:effectLst/>
                          <a:latin typeface="Overpass"/>
                        </a:rPr>
                        <a:t>Establish community recycling collections e.g. textiles, batteries, ink cartridges </a:t>
                      </a:r>
                      <a:br>
                        <a:rPr lang="en-GB" sz="1600" b="0" i="0" u="none" strike="noStrike" noProof="0">
                          <a:solidFill>
                            <a:srgbClr val="000000"/>
                          </a:solidFill>
                          <a:effectLst/>
                          <a:latin typeface="Overpass"/>
                        </a:rPr>
                      </a:br>
                      <a:r>
                        <a:rPr lang="en-GB" sz="1600" b="0" i="0" u="none" strike="noStrike" noProof="0">
                          <a:solidFill>
                            <a:schemeClr val="tx1"/>
                          </a:solidFill>
                          <a:effectLst/>
                          <a:latin typeface="Overpass"/>
                        </a:rPr>
                        <a:t>(</a:t>
                      </a:r>
                      <a:r>
                        <a:rPr lang="en-GB" sz="1600" b="0" i="1" u="none" strike="noStrike" noProof="0">
                          <a:solidFill>
                            <a:schemeClr val="tx1"/>
                          </a:solidFill>
                          <a:effectLst/>
                          <a:latin typeface="Overpass"/>
                        </a:rPr>
                        <a:t>many generate funds / vouchers</a:t>
                      </a:r>
                      <a:r>
                        <a:rPr lang="en-GB" sz="1600" b="0" i="0" u="none" strike="noStrike" noProof="0">
                          <a:solidFill>
                            <a:schemeClr val="tx1"/>
                          </a:solidFill>
                          <a:effectLst/>
                          <a:latin typeface="Overpass"/>
                        </a:rPr>
                        <a:t>)</a:t>
                      </a:r>
                      <a:endParaRPr lang="en-US" sz="1600">
                        <a:latin typeface="Overpass"/>
                      </a:endParaRPr>
                    </a:p>
                  </a:txBody>
                  <a:tcPr marL="57789" marR="57789" marT="8026" marB="0" anchor="ct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fontAlgn="ctr">
                        <a:lnSpc>
                          <a:spcPct val="115000"/>
                        </a:lnSpc>
                        <a:spcBef>
                          <a:spcPts val="0"/>
                        </a:spcBef>
                        <a:spcAft>
                          <a:spcPts val="800"/>
                        </a:spcAft>
                      </a:pPr>
                      <a:r>
                        <a:rPr lang="en-US" sz="1600" b="0" i="0" u="none" strike="noStrike">
                          <a:effectLst/>
                          <a:latin typeface="Overpass"/>
                          <a:ea typeface="Times New Roman" panose="02020603050405020304" pitchFamily="18" charset="0"/>
                          <a:cs typeface="Times New Roman"/>
                        </a:rPr>
                        <a:t>Consider sustainable practices when disposing of E-waste e.g. Air Ambulance</a:t>
                      </a:r>
                      <a:endParaRPr lang="en-GB" sz="1600" b="0" i="0" u="none" strike="noStrike">
                        <a:effectLst/>
                        <a:latin typeface="Overpass"/>
                        <a:cs typeface="Times New Roman"/>
                      </a:endParaRPr>
                    </a:p>
                  </a:txBody>
                  <a:tcPr marL="57789" marR="57789" marT="8026" marB="0" anchor="ctr">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64622351"/>
                  </a:ext>
                </a:extLst>
              </a:tr>
            </a:tbl>
          </a:graphicData>
        </a:graphic>
      </p:graphicFrame>
      <p:pic>
        <p:nvPicPr>
          <p:cNvPr id="2" name="Picture 1" descr="A black and yellow rectangle with black text&#10;&#10;Description automatically generated">
            <a:extLst>
              <a:ext uri="{FF2B5EF4-FFF2-40B4-BE49-F238E27FC236}">
                <a16:creationId xmlns:a16="http://schemas.microsoft.com/office/drawing/2014/main" id="{B44378AE-1017-F4DE-9CB9-4D45A83073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pic>
        <p:nvPicPr>
          <p:cNvPr id="3" name="Picture 2" descr="Uniform Swap Shop - Rockingham Junior &amp; Infant School">
            <a:extLst>
              <a:ext uri="{FF2B5EF4-FFF2-40B4-BE49-F238E27FC236}">
                <a16:creationId xmlns:a16="http://schemas.microsoft.com/office/drawing/2014/main" id="{7CEF2AA8-95FB-99CF-FA05-F956F10B543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080311" y="1546215"/>
            <a:ext cx="1782359" cy="2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470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5A3E8E-61A1-A8CA-B53C-93E64620ABBE}"/>
              </a:ext>
            </a:extLst>
          </p:cNvPr>
          <p:cNvSpPr txBox="1"/>
          <p:nvPr/>
        </p:nvSpPr>
        <p:spPr>
          <a:xfrm>
            <a:off x="581890" y="528598"/>
            <a:ext cx="8857673" cy="954107"/>
          </a:xfrm>
          <a:prstGeom prst="rect">
            <a:avLst/>
          </a:prstGeom>
          <a:noFill/>
        </p:spPr>
        <p:txBody>
          <a:bodyPr wrap="square" lIns="91440" tIns="45720" rIns="91440" bIns="45720" anchor="t">
            <a:spAutoFit/>
          </a:bodyPr>
          <a:lstStyle/>
          <a:p>
            <a:r>
              <a:rPr lang="en-US" sz="2800" b="1" kern="100">
                <a:solidFill>
                  <a:srgbClr val="E15637"/>
                </a:solidFill>
                <a:latin typeface="Overpass Black"/>
                <a:cs typeface="Arial"/>
              </a:rPr>
              <a:t>Build these questions into the whole lifecycle of your procurement process</a:t>
            </a:r>
            <a:endParaRPr lang="en-GB" sz="2800" b="1" kern="100">
              <a:solidFill>
                <a:srgbClr val="E15637"/>
              </a:solidFill>
              <a:latin typeface="Overpass Black"/>
              <a:cs typeface="Arial"/>
            </a:endParaRPr>
          </a:p>
        </p:txBody>
      </p:sp>
      <p:sp>
        <p:nvSpPr>
          <p:cNvPr id="4" name="TextBox 3">
            <a:extLst>
              <a:ext uri="{FF2B5EF4-FFF2-40B4-BE49-F238E27FC236}">
                <a16:creationId xmlns:a16="http://schemas.microsoft.com/office/drawing/2014/main" id="{0D5E12FA-D8B6-2C53-EF8A-2181FC28518D}"/>
              </a:ext>
            </a:extLst>
          </p:cNvPr>
          <p:cNvSpPr txBox="1"/>
          <p:nvPr/>
        </p:nvSpPr>
        <p:spPr>
          <a:xfrm>
            <a:off x="577885" y="1778146"/>
            <a:ext cx="7661174" cy="4101472"/>
          </a:xfrm>
          <a:prstGeom prst="rect">
            <a:avLst/>
          </a:prstGeom>
        </p:spPr>
        <p:txBody>
          <a:bodyPr vert="horz" lIns="91440" tIns="45720" rIns="91440" bIns="45720" rtlCol="0">
            <a:normAutofit/>
          </a:bodyPr>
          <a:lstStyle/>
          <a:p>
            <a:pPr marL="228600" indent="-228600" fontAlgn="ctr">
              <a:lnSpc>
                <a:spcPct val="90000"/>
              </a:lnSpc>
              <a:spcBef>
                <a:spcPts val="1000"/>
              </a:spcBef>
              <a:buFont typeface="Arial" panose="020B0604020202020204" pitchFamily="34" charset="0"/>
              <a:buChar char="•"/>
            </a:pPr>
            <a:r>
              <a:rPr lang="en-US" sz="1650">
                <a:effectLst/>
                <a:latin typeface="Overpass" panose="00000500000000000000" pitchFamily="50" charset="0"/>
              </a:rPr>
              <a:t>Do we really need the thing we're buying, or can we extend the life of the product we already have?</a:t>
            </a:r>
          </a:p>
          <a:p>
            <a:pPr marL="228600" indent="-228600" fontAlgn="ctr">
              <a:lnSpc>
                <a:spcPct val="90000"/>
              </a:lnSpc>
              <a:spcBef>
                <a:spcPts val="1000"/>
              </a:spcBef>
              <a:buFont typeface="Arial" panose="020B0604020202020204" pitchFamily="34" charset="0"/>
              <a:buChar char="•"/>
            </a:pPr>
            <a:r>
              <a:rPr lang="en-US" sz="1650">
                <a:effectLst/>
                <a:latin typeface="Overpass" panose="00000500000000000000" pitchFamily="50" charset="0"/>
              </a:rPr>
              <a:t>What are we buying and is it a sustainable product? </a:t>
            </a:r>
            <a:r>
              <a:rPr lang="en-US" sz="1650">
                <a:latin typeface="Overpass" panose="00000500000000000000" pitchFamily="50" charset="0"/>
              </a:rPr>
              <a:t>I</a:t>
            </a:r>
            <a:r>
              <a:rPr lang="en-US" sz="1650">
                <a:effectLst/>
                <a:latin typeface="Overpass" panose="00000500000000000000" pitchFamily="50" charset="0"/>
              </a:rPr>
              <a:t>s it socially responsible </a:t>
            </a:r>
            <a:r>
              <a:rPr lang="en-US" sz="1650">
                <a:latin typeface="Overpass" panose="00000500000000000000" pitchFamily="50" charset="0"/>
              </a:rPr>
              <a:t>/ </a:t>
            </a:r>
            <a:r>
              <a:rPr lang="en-US" sz="1650">
                <a:effectLst/>
                <a:latin typeface="Overpass" panose="00000500000000000000" pitchFamily="50" charset="0"/>
              </a:rPr>
              <a:t>does it have human rights issue e.g. modern slavery? </a:t>
            </a:r>
          </a:p>
          <a:p>
            <a:pPr marL="685800" lvl="1" indent="-228600" fontAlgn="ctr">
              <a:lnSpc>
                <a:spcPct val="90000"/>
              </a:lnSpc>
              <a:spcBef>
                <a:spcPts val="1000"/>
              </a:spcBef>
              <a:buFont typeface="Arial" panose="020B0604020202020204" pitchFamily="34" charset="0"/>
              <a:buChar char="•"/>
            </a:pPr>
            <a:r>
              <a:rPr lang="en-US" sz="1650">
                <a:effectLst/>
                <a:latin typeface="Overpass" panose="00000500000000000000" pitchFamily="50" charset="0"/>
              </a:rPr>
              <a:t>Be very clear about what you're buying or contracting and what the impact is on these issues.</a:t>
            </a:r>
          </a:p>
          <a:p>
            <a:pPr marL="228600" indent="-228600" fontAlgn="ctr">
              <a:lnSpc>
                <a:spcPct val="90000"/>
              </a:lnSpc>
              <a:spcBef>
                <a:spcPts val="1000"/>
              </a:spcBef>
              <a:buFont typeface="Arial" panose="020B0604020202020204" pitchFamily="34" charset="0"/>
              <a:buChar char="•"/>
            </a:pPr>
            <a:r>
              <a:rPr lang="en-US" sz="1650">
                <a:effectLst/>
                <a:latin typeface="Overpass" panose="00000500000000000000" pitchFamily="50" charset="0"/>
              </a:rPr>
              <a:t>Who are we buying from? </a:t>
            </a:r>
            <a:r>
              <a:rPr lang="en-US" sz="1650">
                <a:latin typeface="Overpass" panose="00000500000000000000" pitchFamily="50" charset="0"/>
              </a:rPr>
              <a:t>Do we understand our supplier base? </a:t>
            </a:r>
            <a:r>
              <a:rPr lang="en-US" sz="1650">
                <a:effectLst/>
                <a:latin typeface="Overpass" panose="00000500000000000000" pitchFamily="50" charset="0"/>
              </a:rPr>
              <a:t>Is the supplier ethical, sustainable? Do they have the right level of practice for us to be using or working with? How do we validate this in pre-qualifying them? Do they have the right accreditations? Is there oversight on</a:t>
            </a:r>
            <a:r>
              <a:rPr lang="en-US" sz="1650">
                <a:latin typeface="Overpass" panose="00000500000000000000" pitchFamily="50" charset="0"/>
              </a:rPr>
              <a:t> their</a:t>
            </a:r>
            <a:r>
              <a:rPr lang="en-US" sz="1650">
                <a:effectLst/>
                <a:latin typeface="Overpass" panose="00000500000000000000" pitchFamily="50" charset="0"/>
              </a:rPr>
              <a:t> sustainability and social responsibility?</a:t>
            </a:r>
            <a:r>
              <a:rPr lang="en-US" sz="1650">
                <a:latin typeface="Overpass" panose="00000500000000000000" pitchFamily="50" charset="0"/>
              </a:rPr>
              <a:t> </a:t>
            </a:r>
          </a:p>
          <a:p>
            <a:pPr marL="228600" indent="-228600" fontAlgn="ctr">
              <a:lnSpc>
                <a:spcPct val="90000"/>
              </a:lnSpc>
              <a:spcBef>
                <a:spcPts val="1000"/>
              </a:spcBef>
              <a:buFont typeface="Arial" panose="020B0604020202020204" pitchFamily="34" charset="0"/>
              <a:buChar char="•"/>
            </a:pPr>
            <a:r>
              <a:rPr lang="en-US" sz="1650">
                <a:effectLst/>
                <a:latin typeface="Overpass" panose="00000500000000000000" pitchFamily="50" charset="0"/>
              </a:rPr>
              <a:t>When it comes to end of life, how are we managing the waste and packaging? </a:t>
            </a:r>
          </a:p>
          <a:p>
            <a:pPr marL="685800" lvl="1" indent="-228600" fontAlgn="ctr">
              <a:lnSpc>
                <a:spcPct val="90000"/>
              </a:lnSpc>
              <a:spcBef>
                <a:spcPts val="1000"/>
              </a:spcBef>
              <a:buFont typeface="Arial" panose="020B0604020202020204" pitchFamily="34" charset="0"/>
              <a:buChar char="•"/>
            </a:pPr>
            <a:r>
              <a:rPr lang="en-US" sz="1650">
                <a:latin typeface="Overpass" panose="00000500000000000000" pitchFamily="50" charset="0"/>
              </a:rPr>
              <a:t>A</a:t>
            </a:r>
            <a:r>
              <a:rPr lang="en-US" sz="1650">
                <a:effectLst/>
                <a:latin typeface="Overpass" panose="00000500000000000000" pitchFamily="50" charset="0"/>
              </a:rPr>
              <a:t>sk suppliers what they can support you with e.g. takeback schemes on packaging</a:t>
            </a:r>
          </a:p>
        </p:txBody>
      </p:sp>
      <p:sp>
        <p:nvSpPr>
          <p:cNvPr id="5" name="TextBox 4">
            <a:extLst>
              <a:ext uri="{FF2B5EF4-FFF2-40B4-BE49-F238E27FC236}">
                <a16:creationId xmlns:a16="http://schemas.microsoft.com/office/drawing/2014/main" id="{D58B99DF-EC21-F57D-08F1-582CC5971D12}"/>
              </a:ext>
            </a:extLst>
          </p:cNvPr>
          <p:cNvSpPr txBox="1"/>
          <p:nvPr/>
        </p:nvSpPr>
        <p:spPr>
          <a:xfrm>
            <a:off x="812800" y="6193272"/>
            <a:ext cx="5085173" cy="369332"/>
          </a:xfrm>
          <a:prstGeom prst="rect">
            <a:avLst/>
          </a:prstGeom>
          <a:noFill/>
        </p:spPr>
        <p:txBody>
          <a:bodyPr wrap="square" rtlCol="0">
            <a:spAutoFit/>
          </a:bodyPr>
          <a:lstStyle/>
          <a:p>
            <a:r>
              <a:rPr lang="en-US" i="1"/>
              <a:t>Source: </a:t>
            </a:r>
            <a:r>
              <a:rPr lang="en-US" i="1">
                <a:hlinkClick r:id="rId2"/>
              </a:rPr>
              <a:t>UK SSN Sustainability Procurement</a:t>
            </a:r>
            <a:endParaRPr lang="en-GB" i="1"/>
          </a:p>
        </p:txBody>
      </p:sp>
      <p:pic>
        <p:nvPicPr>
          <p:cNvPr id="7" name="Picture 6">
            <a:extLst>
              <a:ext uri="{FF2B5EF4-FFF2-40B4-BE49-F238E27FC236}">
                <a16:creationId xmlns:a16="http://schemas.microsoft.com/office/drawing/2014/main" id="{A8009FC9-DE56-7ADA-DB4C-D5594E9EF7E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432802" y="1778147"/>
            <a:ext cx="3604920" cy="3745676"/>
          </a:xfrm>
          <a:prstGeom prst="rect">
            <a:avLst/>
          </a:prstGeom>
        </p:spPr>
      </p:pic>
      <p:sp>
        <p:nvSpPr>
          <p:cNvPr id="8" name="TextBox 7">
            <a:extLst>
              <a:ext uri="{FF2B5EF4-FFF2-40B4-BE49-F238E27FC236}">
                <a16:creationId xmlns:a16="http://schemas.microsoft.com/office/drawing/2014/main" id="{DADB6970-4E8D-6649-9ED1-45DA6B29B711}"/>
              </a:ext>
            </a:extLst>
          </p:cNvPr>
          <p:cNvSpPr txBox="1"/>
          <p:nvPr/>
        </p:nvSpPr>
        <p:spPr>
          <a:xfrm>
            <a:off x="8502073" y="5603821"/>
            <a:ext cx="3535649" cy="430887"/>
          </a:xfrm>
          <a:prstGeom prst="rect">
            <a:avLst/>
          </a:prstGeom>
          <a:noFill/>
        </p:spPr>
        <p:txBody>
          <a:bodyPr wrap="square" rtlCol="0">
            <a:spAutoFit/>
          </a:bodyPr>
          <a:lstStyle/>
          <a:p>
            <a:r>
              <a:rPr lang="en-US" sz="1100">
                <a:latin typeface="Overpass" panose="00000500000000000000" pitchFamily="50" charset="0"/>
              </a:rPr>
              <a:t>What is currently more visible and hidden within the procurement process</a:t>
            </a:r>
            <a:endParaRPr lang="en-GB" sz="1100">
              <a:latin typeface="Overpass" panose="00000500000000000000" pitchFamily="50" charset="0"/>
            </a:endParaRPr>
          </a:p>
        </p:txBody>
      </p:sp>
    </p:spTree>
    <p:extLst>
      <p:ext uri="{BB962C8B-B14F-4D97-AF65-F5344CB8AC3E}">
        <p14:creationId xmlns:p14="http://schemas.microsoft.com/office/powerpoint/2010/main" val="3254944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97D6C-FE24-B161-1D35-F5DCAC438E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543E53-30DC-B8C5-F90F-C60A1B40606F}"/>
              </a:ext>
            </a:extLst>
          </p:cNvPr>
          <p:cNvSpPr txBox="1">
            <a:spLocks/>
          </p:cNvSpPr>
          <p:nvPr/>
        </p:nvSpPr>
        <p:spPr>
          <a:xfrm>
            <a:off x="852056" y="624111"/>
            <a:ext cx="4959808" cy="643574"/>
          </a:xfrm>
          <a:prstGeom prst="rect">
            <a:avLst/>
          </a:prstGeom>
        </p:spPr>
        <p:txBody>
          <a:bodyPr vert="horz" lIns="91440" tIns="45720" rIns="91440" bIns="45720" rtlCol="0" anchor="t">
            <a:noAutofit/>
          </a:bodyPr>
          <a:lstStyle>
            <a:lvl1pPr marL="0" indent="0" algn="l" defTabSz="914400" rtl="0" eaLnBrk="1" latinLnBrk="0" hangingPunct="1">
              <a:lnSpc>
                <a:spcPct val="107000"/>
              </a:lnSpc>
              <a:spcBef>
                <a:spcPts val="1000"/>
              </a:spcBef>
              <a:buFont typeface="Arial" panose="020B0604020202020204" pitchFamily="34" charset="0"/>
              <a:buNone/>
              <a:defRPr sz="2800" b="1" i="0" kern="1200">
                <a:solidFill>
                  <a:srgbClr val="E15637"/>
                </a:solidFill>
                <a:latin typeface="Overpass Blac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800" b="1" i="0" u="none" strike="noStrike" kern="1200" cap="none" spc="0" normalizeH="0" baseline="0" noProof="0">
                <a:ln>
                  <a:noFill/>
                </a:ln>
                <a:solidFill>
                  <a:srgbClr val="E15637"/>
                </a:solidFill>
                <a:effectLst/>
                <a:uLnTx/>
                <a:uFillTx/>
                <a:latin typeface="Overpass Black"/>
              </a:rPr>
              <a:t>Break Out:</a:t>
            </a:r>
            <a:r>
              <a:rPr lang="en-US">
                <a:latin typeface="Overpass Black"/>
              </a:rPr>
              <a:t> Procurement and Waste          </a:t>
            </a:r>
            <a:r>
              <a:rPr lang="en-US">
                <a:solidFill>
                  <a:srgbClr val="FFC000"/>
                </a:solidFill>
                <a:latin typeface="Overpass"/>
              </a:rPr>
              <a:t>10 mins</a:t>
            </a:r>
            <a:endParaRPr lang="en-US" b="0">
              <a:solidFill>
                <a:srgbClr val="000000"/>
              </a:solidFill>
              <a:latin typeface="Overpass"/>
            </a:endParaRPr>
          </a:p>
          <a:p>
            <a:pPr>
              <a:defRPr/>
            </a:pPr>
            <a:endParaRPr lang="en-US" sz="2800" b="1" i="0" u="none" strike="noStrike" kern="1200" cap="none" spc="0" normalizeH="0" baseline="0" noProof="0">
              <a:ln>
                <a:noFill/>
              </a:ln>
              <a:solidFill>
                <a:srgbClr val="E15637"/>
              </a:solidFill>
              <a:effectLst/>
              <a:uLnTx/>
              <a:uFillTx/>
              <a:latin typeface="Overpass Black" pitchFamily="2" charset="77"/>
            </a:endParaRPr>
          </a:p>
        </p:txBody>
      </p:sp>
      <p:sp>
        <p:nvSpPr>
          <p:cNvPr id="3" name="Text Placeholder 2">
            <a:extLst>
              <a:ext uri="{FF2B5EF4-FFF2-40B4-BE49-F238E27FC236}">
                <a16:creationId xmlns:a16="http://schemas.microsoft.com/office/drawing/2014/main" id="{45825BD7-295D-8B7F-48B8-668F44C8D049}"/>
              </a:ext>
            </a:extLst>
          </p:cNvPr>
          <p:cNvSpPr txBox="1">
            <a:spLocks/>
          </p:cNvSpPr>
          <p:nvPr/>
        </p:nvSpPr>
        <p:spPr>
          <a:xfrm>
            <a:off x="695940" y="1632850"/>
            <a:ext cx="4959808" cy="4756799"/>
          </a:xfrm>
          <a:prstGeom prst="rect">
            <a:avLst/>
          </a:prstGeom>
        </p:spPr>
        <p:txBody>
          <a:bodyPr vert="horz" lIns="91440" tIns="45720" rIns="91440" bIns="45720" rtlCol="0" anchor="t">
            <a:normAutofit/>
          </a:bodyPr>
          <a:lstStyle>
            <a:lvl1pPr marL="0" indent="0" algn="l" defTabSz="914400" rtl="0" eaLnBrk="1" latinLnBrk="0" hangingPunct="1">
              <a:lnSpc>
                <a:spcPct val="107000"/>
              </a:lnSpc>
              <a:spcBef>
                <a:spcPts val="1000"/>
              </a:spcBef>
              <a:buFont typeface="Arial" panose="020B0604020202020204" pitchFamily="34" charset="0"/>
              <a:buNone/>
              <a:defRPr sz="2000" b="0" i="0" kern="1200">
                <a:solidFill>
                  <a:schemeClr val="tx1"/>
                </a:solidFill>
                <a:latin typeface="Overpass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Overpass Medium" pitchFamily="2" charset="77"/>
              <a:ea typeface="+mn-ea"/>
              <a:cs typeface="+mn-cs"/>
            </a:endParaRPr>
          </a:p>
          <a:p>
            <a:pPr marL="342900" indent="-34290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Overpass Medium"/>
              </a:rPr>
              <a:t>What waste </a:t>
            </a:r>
            <a:r>
              <a:rPr lang="en-US">
                <a:solidFill>
                  <a:prstClr val="black"/>
                </a:solidFill>
                <a:latin typeface="Overpass Medium"/>
              </a:rPr>
              <a:t>and procurement </a:t>
            </a:r>
            <a:r>
              <a:rPr kumimoji="0" lang="en-US" sz="2000" b="0" i="0" u="none" strike="noStrike" kern="1200" cap="none" spc="0" normalizeH="0" baseline="0" noProof="0">
                <a:ln>
                  <a:noFill/>
                </a:ln>
                <a:solidFill>
                  <a:prstClr val="black"/>
                </a:solidFill>
                <a:effectLst/>
                <a:uLnTx/>
                <a:uFillTx/>
                <a:latin typeface="Overpass Medium"/>
              </a:rPr>
              <a:t>actions will you put in your Climate Action Plan?</a:t>
            </a:r>
            <a:endParaRPr lang="en-US" sz="2000" b="0" i="0" u="none" strike="noStrike" kern="1200" cap="none" spc="0" normalizeH="0" baseline="0" noProof="0">
              <a:ln>
                <a:noFill/>
              </a:ln>
              <a:solidFill>
                <a:prstClr val="black"/>
              </a:solidFill>
              <a:effectLst/>
              <a:uLnTx/>
              <a:uFillTx/>
              <a:latin typeface="Overpass Medium"/>
            </a:endParaRPr>
          </a:p>
          <a:p>
            <a:pPr marL="342900" indent="-342900">
              <a:buFont typeface="Arial" panose="020B0604020202020204" pitchFamily="34" charset="0"/>
              <a:buChar char="•"/>
              <a:defRPr/>
            </a:pPr>
            <a:r>
              <a:rPr lang="en-US">
                <a:solidFill>
                  <a:prstClr val="black"/>
                </a:solidFill>
                <a:latin typeface="Overpass Medium"/>
              </a:rPr>
              <a:t>Who will lead on this?</a:t>
            </a:r>
          </a:p>
          <a:p>
            <a:pPr marL="342900" marR="0" lvl="0" indent="-342900" algn="l" defTabSz="914400" rtl="0" eaLnBrk="1" fontAlgn="auto" latinLnBrk="0" hangingPunct="1">
              <a:lnSpc>
                <a:spcPct val="107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verpass Medium"/>
              </a:rPr>
              <a:t>How will you operate differently to form new habits?</a:t>
            </a:r>
            <a:endParaRPr lang="en-US" sz="2000" b="0" i="0" u="none" strike="noStrike" kern="1200" cap="none" spc="0" normalizeH="0" baseline="0" noProof="0">
              <a:ln>
                <a:noFill/>
              </a:ln>
              <a:solidFill>
                <a:prstClr val="black"/>
              </a:solidFill>
              <a:effectLst/>
              <a:uLnTx/>
              <a:uFillTx/>
              <a:latin typeface="Overpass Medium"/>
            </a:endParaRPr>
          </a:p>
          <a:p>
            <a:pPr marL="342900" marR="0" lvl="0" indent="-342900" algn="l" defTabSz="914400" rtl="0" eaLnBrk="1" fontAlgn="auto" latinLnBrk="0" hangingPunct="1">
              <a:lnSpc>
                <a:spcPct val="107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Overpass Medium"/>
              </a:rPr>
              <a:t>How will you communicate this to your community?</a:t>
            </a:r>
            <a:endParaRPr lang="en-US" sz="2000" b="0" i="0" u="none" strike="noStrike" kern="1200" cap="none" spc="0" normalizeH="0" baseline="0" noProof="0">
              <a:ln>
                <a:noFill/>
              </a:ln>
              <a:solidFill>
                <a:prstClr val="black"/>
              </a:solidFill>
              <a:effectLst/>
              <a:uLnTx/>
              <a:uFillTx/>
              <a:latin typeface="Overpass Medium"/>
            </a:endParaRPr>
          </a:p>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endParaRPr lang="en-US" sz="2000" b="1" i="0" u="none" strike="noStrike" kern="1200" cap="none" spc="0" normalizeH="0" baseline="0" noProof="0">
              <a:ln>
                <a:noFill/>
              </a:ln>
              <a:solidFill>
                <a:srgbClr val="E15637"/>
              </a:solidFill>
              <a:effectLst/>
              <a:uLnTx/>
              <a:uFillTx/>
              <a:latin typeface="Overpass Medium" pitchFamily="2" charset="77"/>
            </a:endParaRPr>
          </a:p>
          <a:p>
            <a:pPr>
              <a:defRPr/>
            </a:pPr>
            <a:r>
              <a:rPr lang="en-US" b="1">
                <a:solidFill>
                  <a:srgbClr val="E15637"/>
                </a:solidFill>
                <a:latin typeface="Overpass Medium"/>
              </a:rPr>
              <a:t>Pledge your actions (with your school name) in the </a:t>
            </a:r>
            <a:r>
              <a:rPr lang="en-US" b="1" err="1">
                <a:solidFill>
                  <a:srgbClr val="E15637"/>
                </a:solidFill>
                <a:latin typeface="Overpass Medium"/>
              </a:rPr>
              <a:t>post-its</a:t>
            </a:r>
            <a:endParaRPr lang="en-GB" err="1">
              <a:latin typeface="Overpass Medium"/>
            </a:endParaRPr>
          </a:p>
        </p:txBody>
      </p:sp>
    </p:spTree>
    <p:extLst>
      <p:ext uri="{BB962C8B-B14F-4D97-AF65-F5344CB8AC3E}">
        <p14:creationId xmlns:p14="http://schemas.microsoft.com/office/powerpoint/2010/main" val="34974978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574157" y="291826"/>
            <a:ext cx="9712843" cy="1133693"/>
          </a:xfrm>
        </p:spPr>
        <p:txBody>
          <a:bodyPr>
            <a:noAutofit/>
          </a:bodyPr>
          <a:lstStyle/>
          <a:p>
            <a:r>
              <a:rPr lang="en-US" sz="3200" b="1">
                <a:solidFill>
                  <a:srgbClr val="E15847"/>
                </a:solidFill>
                <a:latin typeface="Overpass"/>
                <a:ea typeface="Calibri"/>
                <a:cs typeface="Calibri"/>
              </a:rPr>
              <a:t>Planning for Action				      </a:t>
            </a:r>
            <a:r>
              <a:rPr lang="en-US" sz="2800" b="1">
                <a:solidFill>
                  <a:srgbClr val="FFC000"/>
                </a:solidFill>
                <a:latin typeface="Overpass"/>
                <a:ea typeface="Calibri"/>
                <a:cs typeface="Calibri"/>
              </a:rPr>
              <a:t>10 mins</a:t>
            </a:r>
            <a:endParaRPr lang="en-GB" sz="2800" b="1">
              <a:solidFill>
                <a:srgbClr val="FFC000"/>
              </a:solidFill>
              <a:latin typeface="Overpass"/>
              <a:ea typeface="Calibri"/>
              <a:cs typeface="Calibri"/>
            </a:endParaRPr>
          </a:p>
        </p:txBody>
      </p:sp>
      <p:pic>
        <p:nvPicPr>
          <p:cNvPr id="2" name="Picture 1" descr="A black and yellow rectangle with black text&#10;&#10;Description automatically generated">
            <a:extLst>
              <a:ext uri="{FF2B5EF4-FFF2-40B4-BE49-F238E27FC236}">
                <a16:creationId xmlns:a16="http://schemas.microsoft.com/office/drawing/2014/main" id="{B44378AE-1017-F4DE-9CB9-4D45A8307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5294" y="412192"/>
            <a:ext cx="1392766" cy="682253"/>
          </a:xfrm>
          <a:prstGeom prst="rect">
            <a:avLst/>
          </a:prstGeom>
        </p:spPr>
      </p:pic>
      <p:sp>
        <p:nvSpPr>
          <p:cNvPr id="5" name="TextBox 4">
            <a:extLst>
              <a:ext uri="{FF2B5EF4-FFF2-40B4-BE49-F238E27FC236}">
                <a16:creationId xmlns:a16="http://schemas.microsoft.com/office/drawing/2014/main" id="{B05B6D4F-96EF-CEFD-7DEC-6B05CD267802}"/>
              </a:ext>
            </a:extLst>
          </p:cNvPr>
          <p:cNvSpPr txBox="1"/>
          <p:nvPr/>
        </p:nvSpPr>
        <p:spPr>
          <a:xfrm>
            <a:off x="570130" y="1423813"/>
            <a:ext cx="7623376" cy="4298613"/>
          </a:xfrm>
          <a:prstGeom prst="rect">
            <a:avLst/>
          </a:prstGeom>
          <a:noFill/>
        </p:spPr>
        <p:txBody>
          <a:bodyPr wrap="square" lIns="91440" tIns="45720" rIns="91440" bIns="45720" anchor="t">
            <a:spAutoFit/>
          </a:bodyPr>
          <a:lstStyle/>
          <a:p>
            <a:pPr marL="285750" indent="-285750">
              <a:lnSpc>
                <a:spcPct val="150000"/>
              </a:lnSpc>
              <a:spcBef>
                <a:spcPts val="1000"/>
              </a:spcBef>
              <a:spcAft>
                <a:spcPts val="600"/>
              </a:spcAft>
              <a:buFont typeface="Arial" panose="020B0604020202020204" pitchFamily="34" charset="0"/>
              <a:buChar char="•"/>
              <a:defRPr/>
            </a:pPr>
            <a:r>
              <a:rPr kumimoji="0" lang="en-US" sz="2400" b="1" i="0" u="none" strike="noStrike" kern="1200" cap="none" spc="0" normalizeH="0" baseline="0" noProof="0">
                <a:ln>
                  <a:noFill/>
                </a:ln>
                <a:solidFill>
                  <a:prstClr val="black"/>
                </a:solidFill>
                <a:effectLst/>
                <a:uLnTx/>
                <a:uFillTx/>
                <a:latin typeface="Overpass"/>
              </a:rPr>
              <a:t>Whole Group: </a:t>
            </a:r>
            <a:endParaRPr lang="en-US" sz="2400">
              <a:solidFill>
                <a:prstClr val="black"/>
              </a:solidFill>
            </a:endParaRPr>
          </a:p>
          <a:p>
            <a:pPr marL="742950" lvl="1" indent="-285750">
              <a:lnSpc>
                <a:spcPct val="150000"/>
              </a:lnSpc>
              <a:spcBef>
                <a:spcPts val="500"/>
              </a:spcBef>
              <a:buFont typeface="Arial" panose="020B0604020202020204" pitchFamily="34" charset="0"/>
              <a:buChar char="•"/>
              <a:defRPr/>
            </a:pPr>
            <a:r>
              <a:rPr kumimoji="0" lang="en-US" sz="2400" i="0" u="none" strike="noStrike" kern="1200" cap="none" spc="0" normalizeH="0" baseline="0" noProof="0">
                <a:ln>
                  <a:noFill/>
                </a:ln>
                <a:solidFill>
                  <a:prstClr val="black"/>
                </a:solidFill>
                <a:effectLst/>
                <a:uLnTx/>
                <a:uFillTx/>
                <a:latin typeface="Overpass"/>
              </a:rPr>
              <a:t>Share </a:t>
            </a:r>
            <a:r>
              <a:rPr kumimoji="0" lang="en-GB" sz="2400" i="0" u="none" strike="noStrike" kern="1200" cap="none" spc="0" normalizeH="0" baseline="0">
                <a:ln>
                  <a:noFill/>
                </a:ln>
                <a:solidFill>
                  <a:prstClr val="black"/>
                </a:solidFill>
                <a:effectLst/>
                <a:uLnTx/>
                <a:uFillTx/>
                <a:latin typeface="Overpass"/>
              </a:rPr>
              <a:t>k</a:t>
            </a:r>
            <a:r>
              <a:rPr lang="en-GB" sz="2400">
                <a:solidFill>
                  <a:prstClr val="black"/>
                </a:solidFill>
                <a:latin typeface="Overpass"/>
              </a:rPr>
              <a:t>ey</a:t>
            </a:r>
            <a:r>
              <a:rPr lang="en-US" sz="2400">
                <a:solidFill>
                  <a:prstClr val="black"/>
                </a:solidFill>
                <a:latin typeface="Overpass"/>
              </a:rPr>
              <a:t> findings from each group – any similarities?</a:t>
            </a:r>
          </a:p>
          <a:p>
            <a:pPr marL="742950" lvl="1" indent="-285750">
              <a:lnSpc>
                <a:spcPct val="150000"/>
              </a:lnSpc>
              <a:spcBef>
                <a:spcPts val="500"/>
              </a:spcBef>
              <a:buFont typeface="Arial" panose="020B0604020202020204" pitchFamily="34" charset="0"/>
              <a:buChar char="•"/>
              <a:defRPr/>
            </a:pPr>
            <a:r>
              <a:rPr lang="en-US" sz="2400">
                <a:solidFill>
                  <a:prstClr val="black"/>
                </a:solidFill>
                <a:latin typeface="Overpass"/>
              </a:rPr>
              <a:t>How could you network and support each other? 	</a:t>
            </a:r>
            <a:endParaRPr lang="en-US" sz="2400">
              <a:solidFill>
                <a:prstClr val="black"/>
              </a:solidFill>
            </a:endParaRPr>
          </a:p>
          <a:p>
            <a:pPr marL="285750" indent="-285750">
              <a:lnSpc>
                <a:spcPct val="150000"/>
              </a:lnSpc>
              <a:spcBef>
                <a:spcPts val="1000"/>
              </a:spcBef>
              <a:spcAft>
                <a:spcPts val="600"/>
              </a:spcAft>
              <a:buFont typeface="Arial" panose="020B0604020202020204" pitchFamily="34" charset="0"/>
              <a:buChar char="•"/>
              <a:defRPr/>
            </a:pPr>
            <a:r>
              <a:rPr lang="en-US" sz="2400" b="1">
                <a:solidFill>
                  <a:prstClr val="black"/>
                </a:solidFill>
                <a:latin typeface="Overpass"/>
              </a:rPr>
              <a:t>Everyone:</a:t>
            </a:r>
          </a:p>
          <a:p>
            <a:pPr marL="742950" lvl="1" indent="-285750">
              <a:lnSpc>
                <a:spcPct val="150000"/>
              </a:lnSpc>
              <a:spcBef>
                <a:spcPts val="1000"/>
              </a:spcBef>
              <a:spcAft>
                <a:spcPts val="600"/>
              </a:spcAft>
              <a:buFont typeface="Arial" panose="020B0604020202020204" pitchFamily="34" charset="0"/>
              <a:buChar char="•"/>
              <a:defRPr/>
            </a:pPr>
            <a:r>
              <a:rPr lang="en-US" sz="2400" b="1" i="1">
                <a:latin typeface="Overpass"/>
              </a:rPr>
              <a:t>What #1 action will you be taking to your school?</a:t>
            </a:r>
            <a:r>
              <a:rPr lang="en-US" sz="1600">
                <a:solidFill>
                  <a:prstClr val="black"/>
                </a:solidFill>
                <a:latin typeface="Overpass"/>
              </a:rPr>
              <a:t>	</a:t>
            </a:r>
            <a:r>
              <a:rPr lang="en-US">
                <a:solidFill>
                  <a:prstClr val="black"/>
                </a:solidFill>
                <a:latin typeface="Overpass"/>
              </a:rPr>
              <a:t>				</a:t>
            </a:r>
            <a:endParaRPr lang="en-US" i="1">
              <a:solidFill>
                <a:prstClr val="black"/>
              </a:solidFill>
              <a:latin typeface="Overpass"/>
            </a:endParaRPr>
          </a:p>
          <a:p>
            <a:pPr marL="285750" indent="-285750">
              <a:spcBef>
                <a:spcPts val="1000"/>
              </a:spcBef>
              <a:spcAft>
                <a:spcPts val="600"/>
              </a:spcAft>
              <a:buFont typeface="Arial" panose="020B0604020202020204" pitchFamily="34" charset="0"/>
              <a:buChar char="•"/>
              <a:defRPr/>
            </a:pPr>
            <a:endParaRPr lang="en-US">
              <a:solidFill>
                <a:prstClr val="black"/>
              </a:solidFill>
              <a:latin typeface="Overpass"/>
            </a:endParaRPr>
          </a:p>
        </p:txBody>
      </p:sp>
      <p:grpSp>
        <p:nvGrpSpPr>
          <p:cNvPr id="3" name="Group 2">
            <a:extLst>
              <a:ext uri="{FF2B5EF4-FFF2-40B4-BE49-F238E27FC236}">
                <a16:creationId xmlns:a16="http://schemas.microsoft.com/office/drawing/2014/main" id="{287DA761-CE11-AD05-B8E6-BCD835830A1E}"/>
              </a:ext>
            </a:extLst>
          </p:cNvPr>
          <p:cNvGrpSpPr/>
          <p:nvPr/>
        </p:nvGrpSpPr>
        <p:grpSpPr>
          <a:xfrm>
            <a:off x="6778305" y="3113916"/>
            <a:ext cx="6378782" cy="5043785"/>
            <a:chOff x="6125218" y="2905180"/>
            <a:chExt cx="8103708" cy="5043785"/>
          </a:xfrm>
        </p:grpSpPr>
        <p:pic>
          <p:nvPicPr>
            <p:cNvPr id="6" name="Picture 6" descr="Footsteps print route design Royalty Free Vector Image">
              <a:extLst>
                <a:ext uri="{FF2B5EF4-FFF2-40B4-BE49-F238E27FC236}">
                  <a16:creationId xmlns:a16="http://schemas.microsoft.com/office/drawing/2014/main" id="{BFA5464E-5A70-AA8F-E0E2-5BDD2EEBA5A1}"/>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341311">
              <a:off x="6125218" y="2905180"/>
              <a:ext cx="5523033" cy="5043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ootsteps print route design Royalty Free Vector Image">
              <a:extLst>
                <a:ext uri="{FF2B5EF4-FFF2-40B4-BE49-F238E27FC236}">
                  <a16:creationId xmlns:a16="http://schemas.microsoft.com/office/drawing/2014/main" id="{9A37FFBB-EFD4-3387-7835-DEB5BC155C25}"/>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341311">
              <a:off x="10887531" y="3570524"/>
              <a:ext cx="3341395" cy="170794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Take Action - Energize Ministries">
            <a:extLst>
              <a:ext uri="{FF2B5EF4-FFF2-40B4-BE49-F238E27FC236}">
                <a16:creationId xmlns:a16="http://schemas.microsoft.com/office/drawing/2014/main" id="{3CAA6C0A-8B78-3DCE-3F6F-DDC1FE09A624}"/>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58144" y="1176891"/>
            <a:ext cx="2459400" cy="2459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70D83E-D223-FAEB-B59C-D6D1F21D3852}"/>
              </a:ext>
            </a:extLst>
          </p:cNvPr>
          <p:cNvSpPr/>
          <p:nvPr/>
        </p:nvSpPr>
        <p:spPr>
          <a:xfrm>
            <a:off x="2208630" y="5286239"/>
            <a:ext cx="2788738" cy="712114"/>
          </a:xfrm>
          <a:prstGeom prst="rect">
            <a:avLst/>
          </a:prstGeom>
          <a:solidFill>
            <a:srgbClr val="E15847"/>
          </a:solidFill>
          <a:ln>
            <a:solidFill>
              <a:srgbClr val="E156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D79C6D-4D36-184E-6EF8-2F8B4CD336E3}"/>
              </a:ext>
            </a:extLst>
          </p:cNvPr>
          <p:cNvSpPr txBox="1"/>
          <p:nvPr/>
        </p:nvSpPr>
        <p:spPr>
          <a:xfrm>
            <a:off x="2449365" y="5413578"/>
            <a:ext cx="2307265" cy="584775"/>
          </a:xfrm>
          <a:prstGeom prst="rect">
            <a:avLst/>
          </a:prstGeom>
          <a:noFill/>
        </p:spPr>
        <p:txBody>
          <a:bodyPr wrap="square" rtlCol="0">
            <a:spAutoFit/>
          </a:bodyPr>
          <a:lstStyle/>
          <a:p>
            <a:pPr algn="ctr"/>
            <a:r>
              <a:rPr lang="en-US" sz="3200" b="1">
                <a:latin typeface="Overpass Black" panose="020B0604020202020204" charset="0"/>
              </a:rPr>
              <a:t>LET’S GO!</a:t>
            </a:r>
            <a:endParaRPr lang="en-GB" sz="3200" b="1">
              <a:latin typeface="Overpass Black" panose="020B0604020202020204" charset="0"/>
            </a:endParaRPr>
          </a:p>
        </p:txBody>
      </p:sp>
    </p:spTree>
    <p:extLst>
      <p:ext uri="{BB962C8B-B14F-4D97-AF65-F5344CB8AC3E}">
        <p14:creationId xmlns:p14="http://schemas.microsoft.com/office/powerpoint/2010/main" val="37370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FDD515A-643D-662C-01DE-0432877E9A4E}"/>
              </a:ext>
            </a:extLst>
          </p:cNvPr>
          <p:cNvSpPr txBox="1">
            <a:spLocks/>
          </p:cNvSpPr>
          <p:nvPr/>
        </p:nvSpPr>
        <p:spPr>
          <a:xfrm>
            <a:off x="2809874" y="3985605"/>
            <a:ext cx="7505004" cy="1842642"/>
          </a:xfrm>
          <a:prstGeom prst="rect">
            <a:avLst/>
          </a:prstGeom>
        </p:spPr>
        <p:txBody>
          <a:bodyPr vert="horz" lIns="91440" tIns="45720" rIns="91440" bIns="45720" rtlCol="0">
            <a:noAutofit/>
          </a:bodyPr>
          <a:lstStyle>
            <a:lvl1pPr marL="0" indent="0" algn="l" defTabSz="914400" rtl="0" eaLnBrk="1" latinLnBrk="0" hangingPunct="1">
              <a:lnSpc>
                <a:spcPct val="107000"/>
              </a:lnSpc>
              <a:spcBef>
                <a:spcPts val="1000"/>
              </a:spcBef>
              <a:buFont typeface="Arial" panose="020B0604020202020204" pitchFamily="34" charset="0"/>
              <a:buNone/>
              <a:defRPr sz="2800" b="1" i="0" kern="1200">
                <a:solidFill>
                  <a:srgbClr val="E15637"/>
                </a:solidFill>
                <a:latin typeface="Overpass Black"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verpass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t>Adaptation and resilience</a:t>
            </a:r>
          </a:p>
          <a:p>
            <a:pPr algn="ctr"/>
            <a:r>
              <a:rPr lang="en-US" sz="4400"/>
              <a:t>Biodiversity</a:t>
            </a:r>
          </a:p>
          <a:p>
            <a:pPr algn="ctr"/>
            <a:r>
              <a:rPr lang="en-US" sz="4400"/>
              <a:t>Climate Education</a:t>
            </a:r>
            <a:br>
              <a:rPr lang="en-US" sz="4400"/>
            </a:br>
            <a:endParaRPr lang="en-GB" sz="4400"/>
          </a:p>
        </p:txBody>
      </p:sp>
    </p:spTree>
    <p:extLst>
      <p:ext uri="{BB962C8B-B14F-4D97-AF65-F5344CB8AC3E}">
        <p14:creationId xmlns:p14="http://schemas.microsoft.com/office/powerpoint/2010/main" val="2624751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74A9046A-9144-99A4-A1D1-F6889B2E34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7653" y="234816"/>
            <a:ext cx="1335250" cy="655782"/>
          </a:xfrm>
          <a:prstGeom prst="rect">
            <a:avLst/>
          </a:prstGeom>
        </p:spPr>
      </p:pic>
      <p:sp>
        <p:nvSpPr>
          <p:cNvPr id="6" name="TextBox 5">
            <a:extLst>
              <a:ext uri="{FF2B5EF4-FFF2-40B4-BE49-F238E27FC236}">
                <a16:creationId xmlns:a16="http://schemas.microsoft.com/office/drawing/2014/main" id="{654B0DCC-D1E0-0EF8-5190-176B9B5E87FB}"/>
              </a:ext>
            </a:extLst>
          </p:cNvPr>
          <p:cNvSpPr txBox="1"/>
          <p:nvPr/>
        </p:nvSpPr>
        <p:spPr>
          <a:xfrm>
            <a:off x="716465" y="378040"/>
            <a:ext cx="7357017" cy="523220"/>
          </a:xfrm>
          <a:prstGeom prst="rect">
            <a:avLst/>
          </a:prstGeom>
          <a:noFill/>
        </p:spPr>
        <p:txBody>
          <a:bodyPr wrap="square">
            <a:spAutoFit/>
          </a:bodyPr>
          <a:lstStyle/>
          <a:p>
            <a:r>
              <a:rPr lang="en-US" sz="2800" b="1">
                <a:solidFill>
                  <a:srgbClr val="E15847"/>
                </a:solidFill>
                <a:latin typeface="Overpass"/>
                <a:ea typeface="Calibri"/>
                <a:cs typeface="Calibri"/>
              </a:rPr>
              <a:t>Climate Action Plan - Example Actions </a:t>
            </a:r>
            <a:endParaRPr lang="en-GB" sz="2800"/>
          </a:p>
        </p:txBody>
      </p:sp>
      <p:graphicFrame>
        <p:nvGraphicFramePr>
          <p:cNvPr id="7" name="Table 6">
            <a:extLst>
              <a:ext uri="{FF2B5EF4-FFF2-40B4-BE49-F238E27FC236}">
                <a16:creationId xmlns:a16="http://schemas.microsoft.com/office/drawing/2014/main" id="{B5E1A92E-12FC-5BAF-725A-4C4BA54F0273}"/>
              </a:ext>
            </a:extLst>
          </p:cNvPr>
          <p:cNvGraphicFramePr>
            <a:graphicFrameLocks noGrp="1"/>
          </p:cNvGraphicFramePr>
          <p:nvPr/>
        </p:nvGraphicFramePr>
        <p:xfrm>
          <a:off x="460515" y="1061381"/>
          <a:ext cx="11050162" cy="5449687"/>
        </p:xfrm>
        <a:graphic>
          <a:graphicData uri="http://schemas.openxmlformats.org/drawingml/2006/table">
            <a:tbl>
              <a:tblPr firstRow="1" firstCol="1" bandRow="1"/>
              <a:tblGrid>
                <a:gridCol w="2211594">
                  <a:extLst>
                    <a:ext uri="{9D8B030D-6E8A-4147-A177-3AD203B41FA5}">
                      <a16:colId xmlns:a16="http://schemas.microsoft.com/office/drawing/2014/main" val="3990063000"/>
                    </a:ext>
                  </a:extLst>
                </a:gridCol>
                <a:gridCol w="1854905">
                  <a:extLst>
                    <a:ext uri="{9D8B030D-6E8A-4147-A177-3AD203B41FA5}">
                      <a16:colId xmlns:a16="http://schemas.microsoft.com/office/drawing/2014/main" val="2748989104"/>
                    </a:ext>
                  </a:extLst>
                </a:gridCol>
                <a:gridCol w="3482063">
                  <a:extLst>
                    <a:ext uri="{9D8B030D-6E8A-4147-A177-3AD203B41FA5}">
                      <a16:colId xmlns:a16="http://schemas.microsoft.com/office/drawing/2014/main" val="2691757021"/>
                    </a:ext>
                  </a:extLst>
                </a:gridCol>
                <a:gridCol w="3501600">
                  <a:extLst>
                    <a:ext uri="{9D8B030D-6E8A-4147-A177-3AD203B41FA5}">
                      <a16:colId xmlns:a16="http://schemas.microsoft.com/office/drawing/2014/main" val="4273911722"/>
                    </a:ext>
                  </a:extLst>
                </a:gridCol>
              </a:tblGrid>
              <a:tr h="615907">
                <a:tc>
                  <a:txBody>
                    <a:bodyPr/>
                    <a:lstStyle/>
                    <a:p>
                      <a:pPr algn="ctr" fontAlgn="ctr">
                        <a:lnSpc>
                          <a:spcPct val="115000"/>
                        </a:lnSpc>
                        <a:spcBef>
                          <a:spcPts val="0"/>
                        </a:spcBef>
                        <a:spcAft>
                          <a:spcPts val="800"/>
                        </a:spcAft>
                      </a:pPr>
                      <a:r>
                        <a:rPr lang="en-GB" sz="1300" b="1" i="0" u="none" strike="noStrike">
                          <a:solidFill>
                            <a:srgbClr val="000000"/>
                          </a:solidFill>
                          <a:effectLst/>
                          <a:latin typeface="Overpass"/>
                          <a:ea typeface="Times New Roman" panose="02020603050405020304" pitchFamily="18" charset="0"/>
                          <a:cs typeface="Times New Roman"/>
                        </a:rPr>
                        <a:t>DfE Area</a:t>
                      </a:r>
                      <a:endParaRPr lang="en-GB" sz="15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237"/>
                    </a:solidFill>
                  </a:tcPr>
                </a:tc>
                <a:tc>
                  <a:txBody>
                    <a:bodyPr/>
                    <a:lstStyle/>
                    <a:p>
                      <a:pPr algn="ctr" fontAlgn="ctr">
                        <a:lnSpc>
                          <a:spcPct val="115000"/>
                        </a:lnSpc>
                        <a:spcBef>
                          <a:spcPts val="0"/>
                        </a:spcBef>
                        <a:spcAft>
                          <a:spcPts val="800"/>
                        </a:spcAft>
                      </a:pPr>
                      <a:r>
                        <a:rPr lang="en-GB" sz="1300" b="1" i="0" u="none" strike="noStrike">
                          <a:solidFill>
                            <a:srgbClr val="000000"/>
                          </a:solidFill>
                          <a:effectLst/>
                          <a:latin typeface="Overpass"/>
                          <a:ea typeface="Times New Roman" panose="02020603050405020304" pitchFamily="18" charset="0"/>
                          <a:cs typeface="Times New Roman"/>
                        </a:rPr>
                        <a:t>Pillar</a:t>
                      </a:r>
                      <a:endParaRPr lang="en-GB" sz="15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237"/>
                    </a:solidFill>
                  </a:tcPr>
                </a:tc>
                <a:tc gridSpan="2">
                  <a:txBody>
                    <a:bodyPr/>
                    <a:lstStyle/>
                    <a:p>
                      <a:pPr algn="ctr" fontAlgn="ctr">
                        <a:lnSpc>
                          <a:spcPct val="115000"/>
                        </a:lnSpc>
                        <a:spcBef>
                          <a:spcPts val="0"/>
                        </a:spcBef>
                        <a:spcAft>
                          <a:spcPts val="800"/>
                        </a:spcAft>
                      </a:pPr>
                      <a:r>
                        <a:rPr lang="en-GB" sz="1300" b="1" i="0" u="none" strike="noStrike">
                          <a:solidFill>
                            <a:srgbClr val="000000"/>
                          </a:solidFill>
                          <a:effectLst/>
                          <a:latin typeface="Overpass"/>
                          <a:ea typeface="Times New Roman" panose="02020603050405020304" pitchFamily="18" charset="0"/>
                          <a:cs typeface="Times New Roman"/>
                        </a:rPr>
                        <a:t>Example Actions</a:t>
                      </a:r>
                      <a:endParaRPr lang="en-GB" sz="1500" b="0" i="0" u="none" strike="noStrike">
                        <a:effectLst/>
                        <a:latin typeface="Arial" panose="020B0604020202020204" pitchFamily="34" charset="0"/>
                        <a:cs typeface="Times New Roman"/>
                      </a:endParaRPr>
                    </a:p>
                  </a:txBody>
                  <a:tcPr marL="77052" marR="77052" marT="38526" marB="3852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237"/>
                    </a:solidFill>
                  </a:tcPr>
                </a:tc>
                <a:tc hMerge="1">
                  <a:txBody>
                    <a:bodyPr/>
                    <a:lstStyle/>
                    <a:p>
                      <a:endParaRPr lang="en-GB"/>
                    </a:p>
                  </a:txBody>
                  <a:tcPr/>
                </a:tc>
                <a:extLst>
                  <a:ext uri="{0D108BD9-81ED-4DB2-BD59-A6C34878D82A}">
                    <a16:rowId xmlns:a16="http://schemas.microsoft.com/office/drawing/2014/main" val="432507085"/>
                  </a:ext>
                </a:extLst>
              </a:tr>
              <a:tr h="996320">
                <a:tc rowSpan="2">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Adaptation and Resilience</a:t>
                      </a:r>
                      <a:endParaRPr lang="en-GB" sz="1400" b="0" i="0" u="none" strike="noStrike">
                        <a:effectLst/>
                        <a:latin typeface="Arial" panose="020B0604020202020204" pitchFamily="34" charset="0"/>
                        <a:cs typeface="Times New Roman"/>
                      </a:endParaRPr>
                    </a:p>
                  </a:txBody>
                  <a:tcPr marL="77052" marR="77052" marT="38526" marB="3852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Adaptation and Resilience</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effectLst/>
                          <a:latin typeface="Aptos Narrow"/>
                          <a:ea typeface="Times New Roman" panose="02020603050405020304" pitchFamily="18" charset="0"/>
                          <a:cs typeface="Times New Roman"/>
                        </a:rPr>
                        <a:t>Adopt the </a:t>
                      </a:r>
                      <a:r>
                        <a:rPr lang="en-GB" sz="1400" b="0" i="1" u="none" strike="noStrike">
                          <a:effectLst/>
                          <a:latin typeface="Aptos Narrow"/>
                          <a:ea typeface="Times New Roman" panose="02020603050405020304" pitchFamily="18" charset="0"/>
                          <a:cs typeface="Times New Roman"/>
                        </a:rPr>
                        <a:t>National Education Union’s</a:t>
                      </a:r>
                      <a:r>
                        <a:rPr lang="en-GB" sz="1400" b="0" i="0" u="none" strike="noStrike">
                          <a:effectLst/>
                          <a:latin typeface="Aptos Narrow"/>
                          <a:ea typeface="+mn-ea"/>
                          <a:cs typeface="Times New Roman"/>
                        </a:rPr>
                        <a:t> </a:t>
                      </a:r>
                      <a:r>
                        <a:rPr lang="en-GB" sz="1400" b="0" i="0" u="none" strike="noStrike">
                          <a:effectLst/>
                          <a:latin typeface="Aptos Narrow"/>
                          <a:ea typeface="Times New Roman" panose="02020603050405020304" pitchFamily="18" charset="0"/>
                          <a:cs typeface="Times New Roman"/>
                        </a:rPr>
                        <a:t>'Heatwave Protocol'</a:t>
                      </a:r>
                      <a:endParaRPr lang="en-GB" sz="14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effectLst/>
                          <a:latin typeface="Aptos Narrow"/>
                          <a:ea typeface="Times New Roman" panose="02020603050405020304" pitchFamily="18" charset="0"/>
                          <a:cs typeface="Times New Roman"/>
                        </a:rPr>
                        <a:t>Conduct a climate resilience audit </a:t>
                      </a:r>
                      <a:endParaRPr lang="en-GB" sz="1400" b="0" i="0" u="none" strike="noStrike">
                        <a:effectLst/>
                        <a:latin typeface="Aptos Narrow"/>
                        <a:cs typeface="Times New Roman"/>
                      </a:endParaRPr>
                    </a:p>
                    <a:p>
                      <a:pPr lvl="0" algn="ctr">
                        <a:lnSpc>
                          <a:spcPct val="114999"/>
                        </a:lnSpc>
                        <a:spcBef>
                          <a:spcPts val="0"/>
                        </a:spcBef>
                        <a:spcAft>
                          <a:spcPts val="800"/>
                        </a:spcAft>
                        <a:buNone/>
                      </a:pPr>
                      <a:r>
                        <a:rPr lang="en-GB" sz="1400" b="0" i="0" u="none" strike="noStrike">
                          <a:effectLst/>
                          <a:latin typeface="Aptos Narrow"/>
                          <a:ea typeface="Times New Roman" panose="02020603050405020304" pitchFamily="18" charset="0"/>
                          <a:cs typeface="Times New Roman"/>
                        </a:rPr>
                        <a:t>(</a:t>
                      </a:r>
                      <a:r>
                        <a:rPr lang="en-GB" sz="1400" b="0" i="1" u="none" strike="noStrike">
                          <a:effectLst/>
                          <a:latin typeface="Aptos Narrow"/>
                          <a:ea typeface="Times New Roman" panose="02020603050405020304" pitchFamily="18" charset="0"/>
                          <a:cs typeface="Times New Roman"/>
                        </a:rPr>
                        <a:t>Learning through Landscapes</a:t>
                      </a:r>
                      <a:r>
                        <a:rPr lang="en-GB" sz="1400" b="0" i="0" u="none" strike="noStrike">
                          <a:effectLst/>
                          <a:latin typeface="Aptos Narrow"/>
                          <a:ea typeface="Times New Roman" panose="02020603050405020304" pitchFamily="18" charset="0"/>
                          <a:cs typeface="Times New Roman"/>
                        </a:rPr>
                        <a:t>)</a:t>
                      </a:r>
                      <a:endParaRPr lang="en-GB" sz="14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9110285"/>
                  </a:ext>
                </a:extLst>
              </a:tr>
              <a:tr h="851401">
                <a:tc vMerge="1">
                  <a:txBody>
                    <a:bodyPr/>
                    <a:lstStyle/>
                    <a:p>
                      <a:endParaRPr lang="en-GB"/>
                    </a:p>
                  </a:txBody>
                  <a:tcPr/>
                </a:tc>
                <a:tc>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Water</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solidFill>
                            <a:schemeClr val="tx1"/>
                          </a:solidFill>
                          <a:effectLst/>
                          <a:latin typeface="Aptos Narrow"/>
                          <a:ea typeface="Times New Roman" panose="02020603050405020304" pitchFamily="18" charset="0"/>
                          <a:cs typeface="Times New Roman"/>
                        </a:rPr>
                        <a:t>Install water-saving systems </a:t>
                      </a:r>
                      <a:br>
                        <a:rPr lang="en-GB" sz="1400" b="0" i="0" u="none" strike="noStrike">
                          <a:solidFill>
                            <a:srgbClr val="000000"/>
                          </a:solidFill>
                          <a:effectLst/>
                          <a:latin typeface="Aptos Narrow"/>
                          <a:ea typeface="Times New Roman" panose="02020603050405020304" pitchFamily="18" charset="0"/>
                          <a:cs typeface="Times New Roman"/>
                        </a:rPr>
                      </a:br>
                      <a:r>
                        <a:rPr lang="en-GB" sz="1400" b="0" i="0" u="none" strike="noStrike">
                          <a:solidFill>
                            <a:schemeClr val="tx1"/>
                          </a:solidFill>
                          <a:effectLst/>
                          <a:latin typeface="Aptos Narrow"/>
                          <a:ea typeface="Times New Roman" panose="02020603050405020304" pitchFamily="18" charset="0"/>
                          <a:cs typeface="Times New Roman"/>
                        </a:rPr>
                        <a:t>e.g. push taps and cistern bricks</a:t>
                      </a:r>
                    </a:p>
                    <a:p>
                      <a:pPr algn="ctr" fontAlgn="ctr">
                        <a:lnSpc>
                          <a:spcPct val="115000"/>
                        </a:lnSpc>
                        <a:spcBef>
                          <a:spcPts val="0"/>
                        </a:spcBef>
                        <a:spcAft>
                          <a:spcPts val="800"/>
                        </a:spcAft>
                      </a:pPr>
                      <a:r>
                        <a:rPr lang="en-GB" sz="1400" b="1" i="1" u="none" strike="noStrike">
                          <a:solidFill>
                            <a:schemeClr val="tx1"/>
                          </a:solidFill>
                          <a:effectLst/>
                          <a:latin typeface="Aptos Narrow"/>
                          <a:cs typeface="Times New Roman"/>
                        </a:rPr>
                        <a:t>(Severn Trent)</a:t>
                      </a: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solidFill>
                            <a:schemeClr val="tx1"/>
                          </a:solidFill>
                          <a:effectLst/>
                          <a:latin typeface="Aptos Narrow"/>
                          <a:ea typeface="Times New Roman" panose="02020603050405020304" pitchFamily="18" charset="0"/>
                          <a:cs typeface="Times New Roman"/>
                        </a:rPr>
                        <a:t>Encourage water-saving behaviours with signs and posters</a:t>
                      </a:r>
                      <a:endParaRPr lang="en-GB" sz="1400" b="0" i="0" u="none" strike="noStrike">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5760041"/>
                  </a:ext>
                </a:extLst>
              </a:tr>
              <a:tr h="941976">
                <a:tc>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Biodiversity</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Nature</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solidFill>
                            <a:schemeClr val="tx1"/>
                          </a:solidFill>
                          <a:effectLst/>
                          <a:latin typeface="Aptos Narrow"/>
                          <a:ea typeface="Times New Roman" panose="02020603050405020304" pitchFamily="18" charset="0"/>
                          <a:cs typeface="Times New Roman"/>
                        </a:rPr>
                        <a:t>Enrol with </a:t>
                      </a:r>
                      <a:r>
                        <a:rPr lang="en-GB" sz="1400" b="1" i="1" u="none" strike="noStrike">
                          <a:solidFill>
                            <a:schemeClr val="tx1"/>
                          </a:solidFill>
                          <a:effectLst/>
                          <a:latin typeface="Aptos Narrow"/>
                          <a:ea typeface="Times New Roman" panose="02020603050405020304" pitchFamily="18" charset="0"/>
                          <a:cs typeface="Times New Roman"/>
                        </a:rPr>
                        <a:t>National Education Nature Park</a:t>
                      </a:r>
                      <a:endParaRPr lang="en-GB" sz="1400" b="1" i="0" u="none" strike="noStrike">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solidFill>
                            <a:schemeClr val="tx1"/>
                          </a:solidFill>
                          <a:effectLst/>
                          <a:latin typeface="Aptos Narrow"/>
                          <a:ea typeface="Times New Roman" panose="02020603050405020304" pitchFamily="18" charset="0"/>
                          <a:cs typeface="Times New Roman"/>
                        </a:rPr>
                        <a:t>Engage with local and national initiatives </a:t>
                      </a:r>
                      <a:endParaRPr lang="en-GB" sz="3600" b="0" i="0" u="none" strike="noStrike">
                        <a:solidFill>
                          <a:schemeClr val="tx1"/>
                        </a:solidFill>
                        <a:effectLst/>
                        <a:latin typeface="Aptos Narrow"/>
                        <a:cs typeface="Times New Roman"/>
                      </a:endParaRPr>
                    </a:p>
                    <a:p>
                      <a:pPr algn="ctr" fontAlgn="ctr">
                        <a:lnSpc>
                          <a:spcPct val="115000"/>
                        </a:lnSpc>
                        <a:spcBef>
                          <a:spcPts val="0"/>
                        </a:spcBef>
                        <a:spcAft>
                          <a:spcPts val="800"/>
                        </a:spcAft>
                      </a:pPr>
                      <a:r>
                        <a:rPr lang="en-GB" sz="1400" b="1" i="1" u="none" strike="noStrike">
                          <a:solidFill>
                            <a:schemeClr val="tx1"/>
                          </a:solidFill>
                          <a:effectLst/>
                          <a:latin typeface="Aptos Narrow"/>
                          <a:ea typeface="Times New Roman" panose="02020603050405020304" pitchFamily="18" charset="0"/>
                          <a:cs typeface="Times New Roman"/>
                        </a:rPr>
                        <a:t>(Tiny Forests, WWF)</a:t>
                      </a:r>
                      <a:endParaRPr lang="en-GB" sz="3600" b="1" i="1" u="none" strike="noStrike">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6654003"/>
                  </a:ext>
                </a:extLst>
              </a:tr>
              <a:tr h="996320">
                <a:tc rowSpan="2">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Climate Education and Green Careers</a:t>
                      </a:r>
                      <a:endParaRPr lang="en-GB" sz="1400" b="0" i="0" u="none" strike="noStrike">
                        <a:effectLst/>
                        <a:latin typeface="Arial" panose="020B0604020202020204" pitchFamily="34" charset="0"/>
                        <a:cs typeface="Times New Roman"/>
                      </a:endParaRPr>
                    </a:p>
                  </a:txBody>
                  <a:tcPr marL="77052" marR="77052" marT="38526" marB="3852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Culture</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solidFill>
                            <a:schemeClr val="tx1"/>
                          </a:solidFill>
                          <a:effectLst/>
                          <a:latin typeface="Aptos Narrow"/>
                          <a:ea typeface="Times New Roman" panose="02020603050405020304" pitchFamily="18" charset="0"/>
                          <a:cs typeface="Times New Roman"/>
                        </a:rPr>
                        <a:t>Establish Sustainability Leadership Group </a:t>
                      </a:r>
                      <a:endParaRPr lang="en-GB" sz="1400" b="0" i="0" u="none" strike="noStrike">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endParaRPr lang="en-US" sz="1400" b="0" i="0" u="none" strike="noStrike" kern="1200">
                        <a:solidFill>
                          <a:schemeClr val="tx1"/>
                        </a:solidFill>
                        <a:effectLst/>
                        <a:latin typeface="Aptos Narrow"/>
                        <a:cs typeface="Times New Roman"/>
                      </a:endParaRPr>
                    </a:p>
                    <a:p>
                      <a:pPr marL="0" marR="0" lvl="0" indent="0" algn="ctr" defTabSz="914400" rtl="0" eaLnBrk="1" fontAlgn="ctr" latinLnBrk="0" hangingPunct="1">
                        <a:lnSpc>
                          <a:spcPct val="115000"/>
                        </a:lnSpc>
                        <a:spcBef>
                          <a:spcPts val="0"/>
                        </a:spcBef>
                        <a:spcAft>
                          <a:spcPts val="800"/>
                        </a:spcAft>
                        <a:buClrTx/>
                        <a:buSzTx/>
                        <a:buFontTx/>
                        <a:buNone/>
                        <a:tabLst/>
                        <a:defRPr/>
                      </a:pPr>
                      <a:r>
                        <a:rPr lang="en-US" sz="1400" b="0" i="0" u="none" strike="noStrike" kern="1200">
                          <a:solidFill>
                            <a:schemeClr val="tx1"/>
                          </a:solidFill>
                          <a:effectLst/>
                          <a:latin typeface="Aptos Narrow"/>
                          <a:cs typeface="Times New Roman"/>
                        </a:rPr>
                        <a:t>Join schemes that encourage and reward eco-action </a:t>
                      </a:r>
                    </a:p>
                    <a:p>
                      <a:pPr marL="0" marR="0" lvl="0" indent="0" algn="ctr" defTabSz="914400" rtl="0" eaLnBrk="1" fontAlgn="ctr" latinLnBrk="0" hangingPunct="1">
                        <a:lnSpc>
                          <a:spcPct val="115000"/>
                        </a:lnSpc>
                        <a:spcBef>
                          <a:spcPts val="0"/>
                        </a:spcBef>
                        <a:spcAft>
                          <a:spcPts val="800"/>
                        </a:spcAft>
                        <a:buClrTx/>
                        <a:buSzTx/>
                        <a:buFontTx/>
                        <a:buNone/>
                        <a:tabLst/>
                        <a:defRPr/>
                      </a:pPr>
                      <a:r>
                        <a:rPr lang="en-US" sz="1400" b="1" i="1" u="none" strike="noStrike" kern="1200">
                          <a:solidFill>
                            <a:schemeClr val="tx1"/>
                          </a:solidFill>
                          <a:effectLst/>
                          <a:latin typeface="Aptos Narrow"/>
                          <a:cs typeface="Times New Roman"/>
                        </a:rPr>
                        <a:t>(Eco-Schools)</a:t>
                      </a: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477170"/>
                  </a:ext>
                </a:extLst>
              </a:tr>
              <a:tr h="851401">
                <a:tc vMerge="1">
                  <a:txBody>
                    <a:bodyPr/>
                    <a:lstStyle/>
                    <a:p>
                      <a:endParaRPr lang="en-GB"/>
                    </a:p>
                  </a:txBody>
                  <a:tcPr/>
                </a:tc>
                <a:tc>
                  <a:txBody>
                    <a:bodyPr/>
                    <a:lstStyle/>
                    <a:p>
                      <a:pPr algn="ctr" fontAlgn="ctr">
                        <a:lnSpc>
                          <a:spcPct val="115000"/>
                        </a:lnSpc>
                        <a:spcBef>
                          <a:spcPts val="0"/>
                        </a:spcBef>
                        <a:spcAft>
                          <a:spcPts val="800"/>
                        </a:spcAft>
                      </a:pPr>
                      <a:r>
                        <a:rPr lang="en-GB" sz="1400" b="1" i="0" u="none" strike="noStrike">
                          <a:effectLst/>
                          <a:latin typeface="Overpass"/>
                          <a:ea typeface="Times New Roman" panose="02020603050405020304" pitchFamily="18" charset="0"/>
                          <a:cs typeface="Times New Roman"/>
                        </a:rPr>
                        <a:t>Curriculum and Green Skills</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400" b="0" i="0" u="none" strike="noStrike">
                          <a:solidFill>
                            <a:schemeClr val="tx1"/>
                          </a:solidFill>
                          <a:effectLst/>
                          <a:latin typeface="Aptos Narrow"/>
                          <a:ea typeface="Times New Roman" panose="02020603050405020304" pitchFamily="18" charset="0"/>
                          <a:cs typeface="Times New Roman"/>
                        </a:rPr>
                        <a:t>Carry out a curriculum audit to incorporate sustainability </a:t>
                      </a:r>
                    </a:p>
                    <a:p>
                      <a:pPr algn="ctr" fontAlgn="ctr">
                        <a:lnSpc>
                          <a:spcPct val="115000"/>
                        </a:lnSpc>
                        <a:spcBef>
                          <a:spcPts val="0"/>
                        </a:spcBef>
                        <a:spcAft>
                          <a:spcPts val="800"/>
                        </a:spcAft>
                      </a:pPr>
                      <a:r>
                        <a:rPr lang="en-GB" sz="1400" b="1" i="1" u="none" strike="noStrike">
                          <a:solidFill>
                            <a:schemeClr val="tx1"/>
                          </a:solidFill>
                          <a:effectLst/>
                          <a:latin typeface="Aptos Narrow"/>
                          <a:cs typeface="Times New Roman"/>
                        </a:rPr>
                        <a:t>(Our Schools, Our World)</a:t>
                      </a: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lnSpc>
                          <a:spcPct val="114999"/>
                        </a:lnSpc>
                        <a:spcBef>
                          <a:spcPts val="0"/>
                        </a:spcBef>
                        <a:spcAft>
                          <a:spcPts val="800"/>
                        </a:spcAft>
                        <a:buNone/>
                      </a:pPr>
                      <a:r>
                        <a:rPr lang="en-GB" sz="1400" b="0" i="0" u="none" strike="noStrike" baseline="0" noProof="0">
                          <a:solidFill>
                            <a:srgbClr val="000000"/>
                          </a:solidFill>
                          <a:effectLst/>
                          <a:latin typeface="Aptos Narrow"/>
                        </a:rPr>
                        <a:t>Request a Climate Ambassador to deliver a Green Skills workshop</a:t>
                      </a:r>
                      <a:endParaRPr lang="en-US"/>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8917705"/>
                  </a:ext>
                </a:extLst>
              </a:tr>
            </a:tbl>
          </a:graphicData>
        </a:graphic>
      </p:graphicFrame>
    </p:spTree>
    <p:extLst>
      <p:ext uri="{BB962C8B-B14F-4D97-AF65-F5344CB8AC3E}">
        <p14:creationId xmlns:p14="http://schemas.microsoft.com/office/powerpoint/2010/main" val="2030553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5"/>
          <p:cNvGrpSpPr/>
          <p:nvPr/>
        </p:nvGrpSpPr>
        <p:grpSpPr>
          <a:xfrm>
            <a:off x="325495" y="1823868"/>
            <a:ext cx="11294566" cy="4393586"/>
            <a:chOff x="0" y="734113"/>
            <a:chExt cx="11294566" cy="4026239"/>
          </a:xfrm>
        </p:grpSpPr>
        <p:sp>
          <p:nvSpPr>
            <p:cNvPr id="191" name="Google Shape;191;p5"/>
            <p:cNvSpPr/>
            <p:nvPr/>
          </p:nvSpPr>
          <p:spPr>
            <a:xfrm>
              <a:off x="0" y="734113"/>
              <a:ext cx="11294566" cy="954719"/>
            </a:xfrm>
            <a:prstGeom prst="roundRect">
              <a:avLst>
                <a:gd name="adj" fmla="val 16667"/>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txBox="1"/>
            <p:nvPr/>
          </p:nvSpPr>
          <p:spPr>
            <a:xfrm>
              <a:off x="46606" y="780719"/>
              <a:ext cx="11201354" cy="86150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400" b="1">
                  <a:solidFill>
                    <a:schemeClr val="dk1"/>
                  </a:solidFill>
                  <a:latin typeface="Arial" panose="020B0604020202020204" pitchFamily="34" charset="0"/>
                  <a:ea typeface="Play"/>
                  <a:cs typeface="Arial" panose="020B0604020202020204" pitchFamily="34" charset="0"/>
                  <a:sym typeface="Play"/>
                </a:rPr>
                <a:t>Develop</a:t>
              </a:r>
              <a:r>
                <a:rPr lang="en-US" sz="2400">
                  <a:solidFill>
                    <a:schemeClr val="dk1"/>
                  </a:solidFill>
                  <a:latin typeface="Arial" panose="020B0604020202020204" pitchFamily="34" charset="0"/>
                  <a:ea typeface="Calibri"/>
                  <a:cs typeface="Arial" panose="020B0604020202020204" pitchFamily="34" charset="0"/>
                  <a:sym typeface="Calibri"/>
                </a:rPr>
                <a:t> an integrated environmental education curriculum gradually and systematically ‘greening’ the curriculum and supporting the development of green skills</a:t>
              </a:r>
              <a:endParaRPr sz="2400">
                <a:solidFill>
                  <a:schemeClr val="dk1"/>
                </a:solidFill>
                <a:latin typeface="Arial" panose="020B0604020202020204" pitchFamily="34" charset="0"/>
                <a:ea typeface="Calibri"/>
                <a:cs typeface="Arial" panose="020B0604020202020204" pitchFamily="34" charset="0"/>
                <a:sym typeface="Calibri"/>
              </a:endParaRPr>
            </a:p>
          </p:txBody>
        </p:sp>
        <p:sp>
          <p:nvSpPr>
            <p:cNvPr id="193" name="Google Shape;193;p5"/>
            <p:cNvSpPr/>
            <p:nvPr/>
          </p:nvSpPr>
          <p:spPr>
            <a:xfrm>
              <a:off x="0" y="2772838"/>
              <a:ext cx="11294566" cy="954719"/>
            </a:xfrm>
            <a:prstGeom prst="roundRect">
              <a:avLst>
                <a:gd name="adj" fmla="val 16667"/>
              </a:avLst>
            </a:prstGeom>
            <a:solidFill>
              <a:srgbClr val="CCCC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txBox="1"/>
            <p:nvPr/>
          </p:nvSpPr>
          <p:spPr>
            <a:xfrm>
              <a:off x="46606" y="2819444"/>
              <a:ext cx="11201354" cy="86150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400" b="1">
                  <a:solidFill>
                    <a:schemeClr val="dk1"/>
                  </a:solidFill>
                  <a:latin typeface="Arial" panose="020B0604020202020204" pitchFamily="34" charset="0"/>
                  <a:ea typeface="Play"/>
                  <a:cs typeface="Arial" panose="020B0604020202020204" pitchFamily="34" charset="0"/>
                  <a:sym typeface="Play"/>
                </a:rPr>
                <a:t>Create</a:t>
              </a:r>
              <a:r>
                <a:rPr lang="en-US" sz="2400">
                  <a:solidFill>
                    <a:schemeClr val="dk1"/>
                  </a:solidFill>
                  <a:latin typeface="Arial" panose="020B0604020202020204" pitchFamily="34" charset="0"/>
                  <a:ea typeface="Calibri"/>
                  <a:cs typeface="Arial" panose="020B0604020202020204" pitchFamily="34" charset="0"/>
                  <a:sym typeface="Calibri"/>
                </a:rPr>
                <a:t> school organisational systems and practices which support sustainability and the school and regional Carbon Neutral 2030 targets</a:t>
              </a:r>
              <a:endParaRPr sz="2400">
                <a:solidFill>
                  <a:schemeClr val="dk1"/>
                </a:solidFill>
                <a:latin typeface="Arial" panose="020B0604020202020204" pitchFamily="34" charset="0"/>
                <a:ea typeface="Calibri"/>
                <a:cs typeface="Arial" panose="020B0604020202020204" pitchFamily="34" charset="0"/>
                <a:sym typeface="Calibri"/>
              </a:endParaRPr>
            </a:p>
          </p:txBody>
        </p:sp>
        <p:sp>
          <p:nvSpPr>
            <p:cNvPr id="195" name="Google Shape;195;p5"/>
            <p:cNvSpPr/>
            <p:nvPr/>
          </p:nvSpPr>
          <p:spPr>
            <a:xfrm>
              <a:off x="0" y="1758994"/>
              <a:ext cx="11294566" cy="954719"/>
            </a:xfrm>
            <a:prstGeom prst="roundRect">
              <a:avLst>
                <a:gd name="adj" fmla="val 16667"/>
              </a:avLst>
            </a:prstGeom>
            <a:solidFill>
              <a:srgbClr val="00C7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txBox="1"/>
            <p:nvPr/>
          </p:nvSpPr>
          <p:spPr>
            <a:xfrm>
              <a:off x="46606" y="1805600"/>
              <a:ext cx="11201354" cy="86150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400" b="1">
                  <a:solidFill>
                    <a:schemeClr val="dk1"/>
                  </a:solidFill>
                  <a:latin typeface="Arial" panose="020B0604020202020204" pitchFamily="34" charset="0"/>
                  <a:ea typeface="Play"/>
                  <a:cs typeface="Arial" panose="020B0604020202020204" pitchFamily="34" charset="0"/>
                  <a:sym typeface="Play"/>
                </a:rPr>
                <a:t>Enable</a:t>
              </a:r>
              <a:r>
                <a:rPr lang="en-US" sz="2400">
                  <a:solidFill>
                    <a:schemeClr val="dk1"/>
                  </a:solidFill>
                  <a:latin typeface="Arial" panose="020B0604020202020204" pitchFamily="34" charset="0"/>
                  <a:ea typeface="Calibri"/>
                  <a:cs typeface="Arial" panose="020B0604020202020204" pitchFamily="34" charset="0"/>
                  <a:sym typeface="Calibri"/>
                </a:rPr>
                <a:t> children and young people to develop a close connection with nature</a:t>
              </a:r>
              <a:endParaRPr sz="2400">
                <a:solidFill>
                  <a:schemeClr val="dk1"/>
                </a:solidFill>
                <a:latin typeface="Arial" panose="020B0604020202020204" pitchFamily="34" charset="0"/>
                <a:ea typeface="Calibri"/>
                <a:cs typeface="Arial" panose="020B0604020202020204" pitchFamily="34" charset="0"/>
                <a:sym typeface="Calibri"/>
              </a:endParaRPr>
            </a:p>
          </p:txBody>
        </p:sp>
        <p:sp>
          <p:nvSpPr>
            <p:cNvPr id="197" name="Google Shape;197;p5"/>
            <p:cNvSpPr/>
            <p:nvPr/>
          </p:nvSpPr>
          <p:spPr>
            <a:xfrm>
              <a:off x="0" y="3805633"/>
              <a:ext cx="11294566" cy="954719"/>
            </a:xfrm>
            <a:prstGeom prst="roundRect">
              <a:avLst>
                <a:gd name="adj" fmla="val 16667"/>
              </a:avLst>
            </a:prstGeom>
            <a:solidFill>
              <a:srgbClr val="009C6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txBox="1"/>
            <p:nvPr/>
          </p:nvSpPr>
          <p:spPr>
            <a:xfrm>
              <a:off x="46606" y="4072791"/>
              <a:ext cx="11201354" cy="48932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300" b="1">
                  <a:solidFill>
                    <a:schemeClr val="dk1"/>
                  </a:solidFill>
                  <a:latin typeface="Arial" panose="020B0604020202020204" pitchFamily="34" charset="0"/>
                  <a:ea typeface="Play"/>
                  <a:cs typeface="Arial" panose="020B0604020202020204" pitchFamily="34" charset="0"/>
                  <a:sym typeface="Play"/>
                </a:rPr>
                <a:t>Empower</a:t>
              </a:r>
              <a:r>
                <a:rPr lang="en-US" sz="2300">
                  <a:solidFill>
                    <a:schemeClr val="dk1"/>
                  </a:solidFill>
                  <a:latin typeface="Arial" panose="020B0604020202020204" pitchFamily="34" charset="0"/>
                  <a:ea typeface="Calibri"/>
                  <a:cs typeface="Arial" panose="020B0604020202020204" pitchFamily="34" charset="0"/>
                  <a:sym typeface="Calibri"/>
                </a:rPr>
                <a:t> children and young people and their families to become changemakers both personally and collectively</a:t>
              </a:r>
              <a:r>
                <a:rPr lang="en-US" sz="2300">
                  <a:solidFill>
                    <a:schemeClr val="dk1"/>
                  </a:solidFill>
                  <a:latin typeface="Arial" panose="020B0604020202020204" pitchFamily="34" charset="0"/>
                  <a:ea typeface="Play"/>
                  <a:cs typeface="Arial" panose="020B0604020202020204" pitchFamily="34" charset="0"/>
                  <a:sym typeface="Play"/>
                </a:rPr>
                <a:t> and inspire a strong sense of hope for the future</a:t>
              </a:r>
              <a:endParaRPr sz="2300">
                <a:solidFill>
                  <a:schemeClr val="dk1"/>
                </a:solidFill>
                <a:latin typeface="Arial" panose="020B0604020202020204" pitchFamily="34" charset="0"/>
                <a:ea typeface="Calibri"/>
                <a:cs typeface="Arial" panose="020B0604020202020204" pitchFamily="34" charset="0"/>
                <a:sym typeface="Calibri"/>
              </a:endParaRPr>
            </a:p>
          </p:txBody>
        </p:sp>
      </p:grpSp>
      <p:grpSp>
        <p:nvGrpSpPr>
          <p:cNvPr id="199" name="Google Shape;199;p5"/>
          <p:cNvGrpSpPr/>
          <p:nvPr/>
        </p:nvGrpSpPr>
        <p:grpSpPr>
          <a:xfrm>
            <a:off x="7084800" y="87700"/>
            <a:ext cx="5010600" cy="1173900"/>
            <a:chOff x="7063550" y="87700"/>
            <a:chExt cx="5010600" cy="1173900"/>
          </a:xfrm>
        </p:grpSpPr>
        <p:sp>
          <p:nvSpPr>
            <p:cNvPr id="200" name="Google Shape;200;p5"/>
            <p:cNvSpPr/>
            <p:nvPr/>
          </p:nvSpPr>
          <p:spPr>
            <a:xfrm>
              <a:off x="7063550" y="87700"/>
              <a:ext cx="5010600" cy="1173900"/>
            </a:xfrm>
            <a:prstGeom prst="rect">
              <a:avLst/>
            </a:prstGeom>
            <a:solidFill>
              <a:srgbClr val="000000"/>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01" name="Google Shape;201;p5"/>
            <p:cNvGrpSpPr/>
            <p:nvPr/>
          </p:nvGrpSpPr>
          <p:grpSpPr>
            <a:xfrm>
              <a:off x="7157769" y="173663"/>
              <a:ext cx="4822160" cy="1001976"/>
              <a:chOff x="7252056" y="180800"/>
              <a:chExt cx="4822160" cy="1001976"/>
            </a:xfrm>
          </p:grpSpPr>
          <p:pic>
            <p:nvPicPr>
              <p:cNvPr id="202" name="Google Shape;202;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52056" y="180800"/>
                <a:ext cx="1278870" cy="1001974"/>
              </a:xfrm>
              <a:prstGeom prst="rect">
                <a:avLst/>
              </a:prstGeom>
              <a:noFill/>
              <a:ln>
                <a:noFill/>
              </a:ln>
            </p:spPr>
          </p:pic>
          <p:pic>
            <p:nvPicPr>
              <p:cNvPr id="203" name="Google Shape;203;p5" descr="A black text on a white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16401" y="180801"/>
                <a:ext cx="3457815" cy="1001975"/>
              </a:xfrm>
              <a:prstGeom prst="rect">
                <a:avLst/>
              </a:prstGeom>
              <a:noFill/>
              <a:ln w="12700" cap="flat" cmpd="sng">
                <a:solidFill>
                  <a:srgbClr val="000000"/>
                </a:solidFill>
                <a:prstDash val="solid"/>
                <a:round/>
                <a:headEnd type="none" w="sm" len="sm"/>
                <a:tailEnd type="none" w="sm" len="sm"/>
              </a:ln>
            </p:spPr>
          </p:pic>
        </p:grpSp>
      </p:grpSp>
      <p:grpSp>
        <p:nvGrpSpPr>
          <p:cNvPr id="4" name="Group 3">
            <a:extLst>
              <a:ext uri="{FF2B5EF4-FFF2-40B4-BE49-F238E27FC236}">
                <a16:creationId xmlns:a16="http://schemas.microsoft.com/office/drawing/2014/main" id="{AA06E9FF-829B-C535-8327-1F190FC4B4C8}"/>
              </a:ext>
            </a:extLst>
          </p:cNvPr>
          <p:cNvGrpSpPr/>
          <p:nvPr/>
        </p:nvGrpSpPr>
        <p:grpSpPr>
          <a:xfrm>
            <a:off x="-6927" y="4907"/>
            <a:ext cx="12288981" cy="1339418"/>
            <a:chOff x="-6927" y="4907"/>
            <a:chExt cx="12288981" cy="1339418"/>
          </a:xfrm>
          <a:solidFill>
            <a:srgbClr val="00C7E8"/>
          </a:solidFill>
        </p:grpSpPr>
        <p:sp>
          <p:nvSpPr>
            <p:cNvPr id="5" name="Google Shape;101;p1">
              <a:extLst>
                <a:ext uri="{FF2B5EF4-FFF2-40B4-BE49-F238E27FC236}">
                  <a16:creationId xmlns:a16="http://schemas.microsoft.com/office/drawing/2014/main" id="{DB5A6752-9633-F4CC-B287-76D1E58C8B2E}"/>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Aims of OSOW</a:t>
              </a:r>
            </a:p>
          </p:txBody>
        </p:sp>
        <p:pic>
          <p:nvPicPr>
            <p:cNvPr id="6" name="Picture 5" descr="A black text on a white background&#10;&#10;Description automatically generated">
              <a:extLst>
                <a:ext uri="{FF2B5EF4-FFF2-40B4-BE49-F238E27FC236}">
                  <a16:creationId xmlns:a16="http://schemas.microsoft.com/office/drawing/2014/main" id="{4D7267ED-F4DB-7CC2-7964-975AB67394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grpFill/>
          </p:spPr>
        </p:pic>
      </p:grpSp>
    </p:spTree>
    <p:extLst>
      <p:ext uri="{BB962C8B-B14F-4D97-AF65-F5344CB8AC3E}">
        <p14:creationId xmlns:p14="http://schemas.microsoft.com/office/powerpoint/2010/main" val="1810210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72A9C-3B86-7BA8-681C-3DE9D3B663A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7F6DEC8-08A8-96B6-D4ED-A99E13495DD5}"/>
              </a:ext>
            </a:extLst>
          </p:cNvPr>
          <p:cNvSpPr>
            <a:spLocks noGrp="1"/>
          </p:cNvSpPr>
          <p:nvPr>
            <p:ph type="title"/>
          </p:nvPr>
        </p:nvSpPr>
        <p:spPr>
          <a:xfrm>
            <a:off x="445477" y="147394"/>
            <a:ext cx="9511054" cy="1133693"/>
          </a:xfrm>
        </p:spPr>
        <p:txBody>
          <a:bodyPr>
            <a:noAutofit/>
          </a:bodyPr>
          <a:lstStyle/>
          <a:p>
            <a:r>
              <a:rPr lang="en-US" sz="3200" b="1">
                <a:solidFill>
                  <a:srgbClr val="E15847"/>
                </a:solidFill>
                <a:latin typeface="Overpass"/>
                <a:ea typeface="Calibri"/>
                <a:cs typeface="Calibri"/>
              </a:rPr>
              <a:t>Climate Action </a:t>
            </a:r>
            <a:r>
              <a:rPr lang="en-US" sz="3600" b="1">
                <a:solidFill>
                  <a:srgbClr val="E15847"/>
                </a:solidFill>
                <a:latin typeface="Overpass"/>
                <a:ea typeface="Calibri"/>
                <a:cs typeface="Calibri"/>
              </a:rPr>
              <a:t>Plan			</a:t>
            </a:r>
            <a:endParaRPr lang="en-GB" sz="3200" b="1">
              <a:solidFill>
                <a:srgbClr val="E15847"/>
              </a:solidFill>
              <a:latin typeface="Overpass"/>
              <a:ea typeface="Calibri"/>
              <a:cs typeface="Calibri"/>
            </a:endParaRPr>
          </a:p>
        </p:txBody>
      </p:sp>
      <p:pic>
        <p:nvPicPr>
          <p:cNvPr id="6" name="Picture 5" descr="Shape&#10;&#10;Description automatically generated with low confidence">
            <a:extLst>
              <a:ext uri="{FF2B5EF4-FFF2-40B4-BE49-F238E27FC236}">
                <a16:creationId xmlns:a16="http://schemas.microsoft.com/office/drawing/2014/main" id="{6A642281-D16D-5871-A18B-B57940AB9B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1099" y="382522"/>
            <a:ext cx="1335250" cy="655782"/>
          </a:xfrm>
          <a:prstGeom prst="rect">
            <a:avLst/>
          </a:prstGeom>
        </p:spPr>
      </p:pic>
      <p:sp>
        <p:nvSpPr>
          <p:cNvPr id="21" name="Content Placeholder 2">
            <a:extLst>
              <a:ext uri="{FF2B5EF4-FFF2-40B4-BE49-F238E27FC236}">
                <a16:creationId xmlns:a16="http://schemas.microsoft.com/office/drawing/2014/main" id="{E8AA9086-0E26-CEE3-D6DC-A77DCC571243}"/>
              </a:ext>
            </a:extLst>
          </p:cNvPr>
          <p:cNvSpPr>
            <a:spLocks noGrp="1"/>
          </p:cNvSpPr>
          <p:nvPr>
            <p:ph idx="1"/>
          </p:nvPr>
        </p:nvSpPr>
        <p:spPr>
          <a:xfrm>
            <a:off x="579292" y="1641794"/>
            <a:ext cx="4191721" cy="1603511"/>
          </a:xfrm>
          <a:solidFill>
            <a:schemeClr val="bg1"/>
          </a:solidFill>
        </p:spPr>
        <p:txBody>
          <a:bodyPr vert="horz" lIns="91440" tIns="45720" rIns="91440" bIns="45720" rtlCol="0" anchor="t">
            <a:noAutofit/>
          </a:bodyPr>
          <a:lstStyle/>
          <a:p>
            <a:pPr marL="0" indent="0" algn="ctr">
              <a:lnSpc>
                <a:spcPct val="150000"/>
              </a:lnSpc>
              <a:spcBef>
                <a:spcPts val="0"/>
              </a:spcBef>
              <a:buNone/>
            </a:pPr>
            <a:r>
              <a:rPr lang="en-US" sz="1600">
                <a:latin typeface="Overpass"/>
              </a:rPr>
              <a:t>Please contact me if you would like further advice and support with developing your sustainability work and Climate Action Plan. </a:t>
            </a:r>
            <a:br>
              <a:rPr lang="en-US" sz="1600">
                <a:latin typeface="Overpass"/>
              </a:rPr>
            </a:br>
            <a:r>
              <a:rPr lang="en-US" sz="1600">
                <a:latin typeface="Overpass"/>
                <a:hlinkClick r:id="rId4"/>
              </a:rPr>
              <a:t>Jelly.Moring@letsgozero.org</a:t>
            </a:r>
            <a:r>
              <a:rPr lang="en-US" sz="1600">
                <a:latin typeface="Overpass"/>
              </a:rPr>
              <a:t> </a:t>
            </a:r>
          </a:p>
          <a:p>
            <a:pPr marL="0" indent="0">
              <a:lnSpc>
                <a:spcPct val="150000"/>
              </a:lnSpc>
              <a:spcBef>
                <a:spcPts val="0"/>
              </a:spcBef>
              <a:buNone/>
            </a:pPr>
            <a:endParaRPr lang="en-US" sz="1600">
              <a:latin typeface="Overpass"/>
            </a:endParaRPr>
          </a:p>
        </p:txBody>
      </p:sp>
      <p:pic>
        <p:nvPicPr>
          <p:cNvPr id="5" name="Picture 4" descr="A person wearing glasses and a white sweater&#10;&#10;Description automatically generated">
            <a:extLst>
              <a:ext uri="{FF2B5EF4-FFF2-40B4-BE49-F238E27FC236}">
                <a16:creationId xmlns:a16="http://schemas.microsoft.com/office/drawing/2014/main" id="{8E0F63AA-B118-1EAC-8405-12A3754BD6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4317" y="3606012"/>
            <a:ext cx="3141669" cy="2716776"/>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yellow and white form with black text&#10;&#10;Description automatically generated">
            <a:extLst>
              <a:ext uri="{FF2B5EF4-FFF2-40B4-BE49-F238E27FC236}">
                <a16:creationId xmlns:a16="http://schemas.microsoft.com/office/drawing/2014/main" id="{F9394883-01C4-9375-4667-8F204B074E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4342" y="1643752"/>
            <a:ext cx="7109437" cy="4929245"/>
          </a:xfrm>
          <a:prstGeom prst="rect">
            <a:avLst/>
          </a:prstGeom>
        </p:spPr>
      </p:pic>
    </p:spTree>
    <p:extLst>
      <p:ext uri="{BB962C8B-B14F-4D97-AF65-F5344CB8AC3E}">
        <p14:creationId xmlns:p14="http://schemas.microsoft.com/office/powerpoint/2010/main" val="16864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screen shot of a climate action plan&#10;&#10;Description automatically generated">
            <a:extLst>
              <a:ext uri="{FF2B5EF4-FFF2-40B4-BE49-F238E27FC236}">
                <a16:creationId xmlns:a16="http://schemas.microsoft.com/office/drawing/2014/main" id="{A55458F2-16C2-4EAE-DBC7-177E8F08EE97}"/>
              </a:ext>
            </a:extLst>
          </p:cNvPr>
          <p:cNvPicPr>
            <a:picLocks noChangeAspect="1"/>
          </p:cNvPicPr>
          <p:nvPr/>
        </p:nvPicPr>
        <p:blipFill>
          <a:blip r:embed="rId2"/>
          <a:stretch>
            <a:fillRect/>
          </a:stretch>
        </p:blipFill>
        <p:spPr>
          <a:xfrm>
            <a:off x="662567" y="-312128"/>
            <a:ext cx="10866866" cy="7895210"/>
          </a:xfrm>
          <a:prstGeom prst="rect">
            <a:avLst/>
          </a:prstGeom>
        </p:spPr>
      </p:pic>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Tree>
    <p:extLst>
      <p:ext uri="{BB962C8B-B14F-4D97-AF65-F5344CB8AC3E}">
        <p14:creationId xmlns:p14="http://schemas.microsoft.com/office/powerpoint/2010/main" val="2941809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6" name="Picture 5" descr="A yellow and black chart&#10;&#10;Description automatically generated">
            <a:extLst>
              <a:ext uri="{FF2B5EF4-FFF2-40B4-BE49-F238E27FC236}">
                <a16:creationId xmlns:a16="http://schemas.microsoft.com/office/drawing/2014/main" id="{8B25D268-D0F8-167C-E3B1-811E1196B4C7}"/>
              </a:ext>
            </a:extLst>
          </p:cNvPr>
          <p:cNvPicPr>
            <a:picLocks noChangeAspect="1"/>
          </p:cNvPicPr>
          <p:nvPr/>
        </p:nvPicPr>
        <p:blipFill>
          <a:blip r:embed="rId3"/>
          <a:stretch>
            <a:fillRect/>
          </a:stretch>
        </p:blipFill>
        <p:spPr>
          <a:xfrm>
            <a:off x="882015" y="1453311"/>
            <a:ext cx="10194290" cy="5171440"/>
          </a:xfrm>
          <a:prstGeom prst="rect">
            <a:avLst/>
          </a:prstGeom>
        </p:spPr>
      </p:pic>
    </p:spTree>
    <p:extLst>
      <p:ext uri="{BB962C8B-B14F-4D97-AF65-F5344CB8AC3E}">
        <p14:creationId xmlns:p14="http://schemas.microsoft.com/office/powerpoint/2010/main" val="32858928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4" name="Picture 3" descr="A white rectangular box with red squares&#10;&#10;Description automatically generated">
            <a:extLst>
              <a:ext uri="{FF2B5EF4-FFF2-40B4-BE49-F238E27FC236}">
                <a16:creationId xmlns:a16="http://schemas.microsoft.com/office/drawing/2014/main" id="{CA7DCFE5-D1E0-F554-E767-2ED9C9EDA73A}"/>
              </a:ext>
            </a:extLst>
          </p:cNvPr>
          <p:cNvPicPr>
            <a:picLocks noChangeAspect="1"/>
          </p:cNvPicPr>
          <p:nvPr/>
        </p:nvPicPr>
        <p:blipFill>
          <a:blip r:embed="rId3"/>
          <a:stretch>
            <a:fillRect/>
          </a:stretch>
        </p:blipFill>
        <p:spPr>
          <a:xfrm>
            <a:off x="816927" y="1456372"/>
            <a:ext cx="10558145" cy="4524375"/>
          </a:xfrm>
          <a:prstGeom prst="rect">
            <a:avLst/>
          </a:prstGeom>
        </p:spPr>
      </p:pic>
    </p:spTree>
    <p:extLst>
      <p:ext uri="{BB962C8B-B14F-4D97-AF65-F5344CB8AC3E}">
        <p14:creationId xmlns:p14="http://schemas.microsoft.com/office/powerpoint/2010/main" val="2043864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6" name="Picture 5" descr="A yellow rectangular box with black text&#10;&#10;Description automatically generated">
            <a:extLst>
              <a:ext uri="{FF2B5EF4-FFF2-40B4-BE49-F238E27FC236}">
                <a16:creationId xmlns:a16="http://schemas.microsoft.com/office/drawing/2014/main" id="{5EE12FEA-91F6-4CD4-0DCD-D7BF08896405}"/>
              </a:ext>
            </a:extLst>
          </p:cNvPr>
          <p:cNvPicPr>
            <a:picLocks noChangeAspect="1"/>
          </p:cNvPicPr>
          <p:nvPr/>
        </p:nvPicPr>
        <p:blipFill>
          <a:blip r:embed="rId3"/>
          <a:stretch>
            <a:fillRect/>
          </a:stretch>
        </p:blipFill>
        <p:spPr>
          <a:xfrm>
            <a:off x="501967" y="1611630"/>
            <a:ext cx="11350625" cy="3685540"/>
          </a:xfrm>
          <a:prstGeom prst="rect">
            <a:avLst/>
          </a:prstGeom>
        </p:spPr>
      </p:pic>
    </p:spTree>
    <p:extLst>
      <p:ext uri="{BB962C8B-B14F-4D97-AF65-F5344CB8AC3E}">
        <p14:creationId xmlns:p14="http://schemas.microsoft.com/office/powerpoint/2010/main" val="23146585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Climate Action Plans</a:t>
            </a:r>
            <a:endParaRPr lang="en-US" sz="3600">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3" name="Picture 2" descr="A chart with text on it&#10;&#10;Description automatically generated">
            <a:extLst>
              <a:ext uri="{FF2B5EF4-FFF2-40B4-BE49-F238E27FC236}">
                <a16:creationId xmlns:a16="http://schemas.microsoft.com/office/drawing/2014/main" id="{12FE49F5-BBCC-2BAC-3CA2-33E17EE4B726}"/>
              </a:ext>
            </a:extLst>
          </p:cNvPr>
          <p:cNvPicPr>
            <a:picLocks noChangeAspect="1"/>
          </p:cNvPicPr>
          <p:nvPr/>
        </p:nvPicPr>
        <p:blipFill>
          <a:blip r:embed="rId3"/>
          <a:stretch>
            <a:fillRect/>
          </a:stretch>
        </p:blipFill>
        <p:spPr>
          <a:xfrm>
            <a:off x="538480" y="1792288"/>
            <a:ext cx="11125200" cy="3740785"/>
          </a:xfrm>
          <a:prstGeom prst="rect">
            <a:avLst/>
          </a:prstGeom>
        </p:spPr>
      </p:pic>
    </p:spTree>
    <p:extLst>
      <p:ext uri="{BB962C8B-B14F-4D97-AF65-F5344CB8AC3E}">
        <p14:creationId xmlns:p14="http://schemas.microsoft.com/office/powerpoint/2010/main" val="1837768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Operations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4" name="Picture 3" descr="A screenshot of a website&#10;&#10;Description automatically generated">
            <a:extLst>
              <a:ext uri="{FF2B5EF4-FFF2-40B4-BE49-F238E27FC236}">
                <a16:creationId xmlns:a16="http://schemas.microsoft.com/office/drawing/2014/main" id="{F9FF335A-1DEC-8F82-9F6D-1D9660E0E0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4358" y="1525970"/>
            <a:ext cx="8583284" cy="4471971"/>
          </a:xfrm>
          <a:prstGeom prst="rect">
            <a:avLst/>
          </a:prstGeom>
        </p:spPr>
      </p:pic>
      <p:sp>
        <p:nvSpPr>
          <p:cNvPr id="8" name="Title 1">
            <a:extLst>
              <a:ext uri="{FF2B5EF4-FFF2-40B4-BE49-F238E27FC236}">
                <a16:creationId xmlns:a16="http://schemas.microsoft.com/office/drawing/2014/main" id="{6081A152-7CBB-E3D0-816F-1BEA49A4504A}"/>
              </a:ext>
            </a:extLst>
          </p:cNvPr>
          <p:cNvSpPr txBox="1">
            <a:spLocks/>
          </p:cNvSpPr>
          <p:nvPr/>
        </p:nvSpPr>
        <p:spPr>
          <a:xfrm>
            <a:off x="622540" y="57422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ea typeface="+mj-lt"/>
                <a:cs typeface="+mj-lt"/>
                <a:hlinkClick r:id="rId4"/>
              </a:rPr>
              <a:t>UKSSN Operations Group</a:t>
            </a:r>
            <a:endParaRPr lang="en-US"/>
          </a:p>
        </p:txBody>
      </p:sp>
    </p:spTree>
    <p:extLst>
      <p:ext uri="{BB962C8B-B14F-4D97-AF65-F5344CB8AC3E}">
        <p14:creationId xmlns:p14="http://schemas.microsoft.com/office/powerpoint/2010/main" val="7294596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6" name="Title 5">
            <a:extLst>
              <a:ext uri="{FF2B5EF4-FFF2-40B4-BE49-F238E27FC236}">
                <a16:creationId xmlns:a16="http://schemas.microsoft.com/office/drawing/2014/main" id="{72661029-CF19-8087-4123-7502269BEC35}"/>
              </a:ext>
            </a:extLst>
          </p:cNvPr>
          <p:cNvSpPr>
            <a:spLocks noGrp="1"/>
          </p:cNvSpPr>
          <p:nvPr>
            <p:ph type="title"/>
          </p:nvPr>
        </p:nvSpPr>
        <p:spPr>
          <a:xfrm>
            <a:off x="482600" y="1807845"/>
            <a:ext cx="10515600" cy="3002150"/>
          </a:xfrm>
        </p:spPr>
        <p:txBody>
          <a:bodyPr>
            <a:normAutofit/>
          </a:bodyPr>
          <a:lstStyle/>
          <a:p>
            <a:r>
              <a:rPr lang="en-GB"/>
              <a:t>1. Meet with SPLs and Headteachers to complete the OSOW framework </a:t>
            </a:r>
            <a:br>
              <a:rPr lang="en-GB"/>
            </a:br>
            <a:br>
              <a:rPr lang="en-GB"/>
            </a:br>
            <a:r>
              <a:rPr lang="en-GB"/>
              <a:t>2. Meet with Marc in Jan/Feb to review CAP</a:t>
            </a:r>
          </a:p>
        </p:txBody>
      </p:sp>
      <p:sp>
        <p:nvSpPr>
          <p:cNvPr id="7" name="Google Shape;101;p1">
            <a:extLst>
              <a:ext uri="{FF2B5EF4-FFF2-40B4-BE49-F238E27FC236}">
                <a16:creationId xmlns:a16="http://schemas.microsoft.com/office/drawing/2014/main" id="{1FAB4BAB-515C-C464-E22E-2F205AF4D19A}"/>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Our Schools, Our World</a:t>
            </a:r>
          </a:p>
          <a:p>
            <a:pPr>
              <a:lnSpc>
                <a:spcPct val="90000"/>
              </a:lnSpc>
              <a:buClr>
                <a:schemeClr val="dk1"/>
              </a:buClr>
              <a:buSzPts val="4400"/>
              <a:buFont typeface="Play"/>
              <a:buNone/>
            </a:pPr>
            <a:r>
              <a:rPr lang="en-GB" sz="3200">
                <a:latin typeface="Arial" panose="020B0604020202020204" pitchFamily="34" charset="0"/>
                <a:cs typeface="Arial" panose="020B0604020202020204" pitchFamily="34" charset="0"/>
              </a:rPr>
              <a:t>Next Steps </a:t>
            </a:r>
          </a:p>
        </p:txBody>
      </p:sp>
      <p:pic>
        <p:nvPicPr>
          <p:cNvPr id="9" name="Picture 8" descr="A black text on a white background&#10;&#10;Description automatically generated">
            <a:extLst>
              <a:ext uri="{FF2B5EF4-FFF2-40B4-BE49-F238E27FC236}">
                <a16:creationId xmlns:a16="http://schemas.microsoft.com/office/drawing/2014/main" id="{C1344DF4-BDB4-A1B7-EC17-679938ECAD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3321" y="209179"/>
            <a:ext cx="3206151" cy="961869"/>
          </a:xfrm>
          <a:prstGeom prst="rect">
            <a:avLst/>
          </a:prstGeom>
          <a:solidFill>
            <a:srgbClr val="CCCD01"/>
          </a:solidFill>
        </p:spPr>
      </p:pic>
    </p:spTree>
    <p:extLst>
      <p:ext uri="{BB962C8B-B14F-4D97-AF65-F5344CB8AC3E}">
        <p14:creationId xmlns:p14="http://schemas.microsoft.com/office/powerpoint/2010/main" val="32645507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Evaluation</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pic>
        <p:nvPicPr>
          <p:cNvPr id="3" name="Picture 2" descr="Evaluation QR.png">
            <a:extLst>
              <a:ext uri="{FF2B5EF4-FFF2-40B4-BE49-F238E27FC236}">
                <a16:creationId xmlns:a16="http://schemas.microsoft.com/office/drawing/2014/main" id="{F0D5C145-9DF5-7DA2-83AF-98D601D372B7}"/>
              </a:ext>
            </a:extLst>
          </p:cNvPr>
          <p:cNvPicPr>
            <a:picLocks noChangeAspect="1"/>
          </p:cNvPicPr>
          <p:nvPr/>
        </p:nvPicPr>
        <p:blipFill>
          <a:blip r:embed="rId3"/>
          <a:stretch>
            <a:fillRect/>
          </a:stretch>
        </p:blipFill>
        <p:spPr>
          <a:xfrm>
            <a:off x="728813" y="1930707"/>
            <a:ext cx="5358201" cy="5251617"/>
          </a:xfrm>
          <a:prstGeom prst="rect">
            <a:avLst/>
          </a:prstGeom>
        </p:spPr>
      </p:pic>
      <p:sp>
        <p:nvSpPr>
          <p:cNvPr id="4" name="TextBox 3">
            <a:extLst>
              <a:ext uri="{FF2B5EF4-FFF2-40B4-BE49-F238E27FC236}">
                <a16:creationId xmlns:a16="http://schemas.microsoft.com/office/drawing/2014/main" id="{68B5F9F9-669A-5CC4-D557-99F65C073F32}"/>
              </a:ext>
            </a:extLst>
          </p:cNvPr>
          <p:cNvSpPr txBox="1"/>
          <p:nvPr/>
        </p:nvSpPr>
        <p:spPr>
          <a:xfrm>
            <a:off x="145916" y="1510384"/>
            <a:ext cx="65295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Thank you </a:t>
            </a:r>
          </a:p>
          <a:p>
            <a:r>
              <a:rPr lang="en-GB" sz="2400"/>
              <a:t>We look forward to working with you again soon!</a:t>
            </a:r>
          </a:p>
        </p:txBody>
      </p:sp>
      <p:pic>
        <p:nvPicPr>
          <p:cNvPr id="6" name="Picture 5" descr="Preserving Planet Earth | Sustainable Future Strategies">
            <a:extLst>
              <a:ext uri="{FF2B5EF4-FFF2-40B4-BE49-F238E27FC236}">
                <a16:creationId xmlns:a16="http://schemas.microsoft.com/office/drawing/2014/main" id="{3478CD19-B6CE-3BC2-D690-D7D398362B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5548" y="1336784"/>
            <a:ext cx="5514975" cy="5524500"/>
          </a:xfrm>
          <a:prstGeom prst="rect">
            <a:avLst/>
          </a:prstGeom>
        </p:spPr>
      </p:pic>
    </p:spTree>
    <p:extLst>
      <p:ext uri="{BB962C8B-B14F-4D97-AF65-F5344CB8AC3E}">
        <p14:creationId xmlns:p14="http://schemas.microsoft.com/office/powerpoint/2010/main" val="42263940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Operations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6772" y="186552"/>
            <a:ext cx="3457814" cy="988121"/>
          </a:xfrm>
          <a:prstGeom prst="rect">
            <a:avLst/>
          </a:prstGeom>
          <a:ln w="12700">
            <a:solidFill>
              <a:schemeClr val="tx1"/>
            </a:solidFill>
          </a:ln>
        </p:spPr>
      </p:pic>
      <p:sp>
        <p:nvSpPr>
          <p:cNvPr id="3" name="TextBox 2">
            <a:extLst>
              <a:ext uri="{FF2B5EF4-FFF2-40B4-BE49-F238E27FC236}">
                <a16:creationId xmlns:a16="http://schemas.microsoft.com/office/drawing/2014/main" id="{6262701E-91B1-DC75-DC19-6C8923BC1EFB}"/>
              </a:ext>
            </a:extLst>
          </p:cNvPr>
          <p:cNvSpPr txBox="1"/>
          <p:nvPr/>
        </p:nvSpPr>
        <p:spPr>
          <a:xfrm>
            <a:off x="1467293" y="2264735"/>
            <a:ext cx="5794744" cy="646331"/>
          </a:xfrm>
          <a:prstGeom prst="rect">
            <a:avLst/>
          </a:prstGeom>
          <a:noFill/>
        </p:spPr>
        <p:txBody>
          <a:bodyPr wrap="square" rtlCol="0">
            <a:spAutoFit/>
          </a:bodyPr>
          <a:lstStyle/>
          <a:p>
            <a:r>
              <a:rPr lang="en-GB" dirty="0"/>
              <a:t>Embedded video removed for size, find here: </a:t>
            </a:r>
            <a:r>
              <a:rPr lang="en-GB" b="0" i="0" u="none" strike="noStrike" dirty="0">
                <a:solidFill>
                  <a:srgbClr val="FFFFFF"/>
                </a:solidFill>
                <a:effectLst/>
                <a:latin typeface="YouTube Noto"/>
                <a:hlinkClick r:id="rId3"/>
              </a:rPr>
              <a:t>https://youtu.be/ysa5OBhXz-Q</a:t>
            </a:r>
            <a:endParaRPr lang="en-GB" dirty="0"/>
          </a:p>
        </p:txBody>
      </p:sp>
    </p:spTree>
    <p:extLst>
      <p:ext uri="{BB962C8B-B14F-4D97-AF65-F5344CB8AC3E}">
        <p14:creationId xmlns:p14="http://schemas.microsoft.com/office/powerpoint/2010/main" val="137231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7208786-5fda-4d52-8188-350e4ac2c784" xsi:nil="true"/>
    <lcf76f155ced4ddcb4097134ff3c332f xmlns="96d4bfab-46c3-48a0-8f25-f4e9dde697d9">
      <Terms xmlns="http://schemas.microsoft.com/office/infopath/2007/PartnerControls"/>
    </lcf76f155ced4ddcb4097134ff3c332f>
    <number xmlns="96d4bfab-46c3-48a0-8f25-f4e9dde697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9" ma:contentTypeDescription="Create a new document." ma:contentTypeScope="" ma:versionID="6d3ab73453e5f13240efa403acf68f3d">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2cb55c100fda0123782ba5a66ad3618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LengthInSeconds" minOccurs="0"/>
                <xsd:element ref="ns2:numbe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number" ma:index="21" nillable="true" ma:displayName="number" ma:format="Dropdown" ma:internalName="number" ma:percentage="FALSE">
      <xsd:simpleType>
        <xsd:restriction base="dms:Number"/>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70225b1-d351-448c-917d-4883002b86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9c33eb5-3db7-4913-9668-76beb544a6c2}" ma:internalName="TaxCatchAll" ma:showField="CatchAllData" ma:web="87208786-5fda-4d52-8188-350e4ac2c7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5C103A-DC3D-4D17-8F60-77D02DAD158F}">
  <ds:schemaRefs>
    <ds:schemaRef ds:uri="http://schemas.microsoft.com/sharepoint/v3/contenttype/forms"/>
  </ds:schemaRefs>
</ds:datastoreItem>
</file>

<file path=customXml/itemProps2.xml><?xml version="1.0" encoding="utf-8"?>
<ds:datastoreItem xmlns:ds="http://schemas.openxmlformats.org/officeDocument/2006/customXml" ds:itemID="{A7B39A10-D52E-4F73-A570-913FA525FFBF}">
  <ds:schemaRefs>
    <ds:schemaRef ds:uri="http://schemas.openxmlformats.org/package/2006/metadata/core-properties"/>
    <ds:schemaRef ds:uri="http://schemas.microsoft.com/office/2006/documentManagement/types"/>
    <ds:schemaRef ds:uri="http://schemas.microsoft.com/office/infopath/2007/PartnerControls"/>
    <ds:schemaRef ds:uri="3019b5fa-8b3e-4e19-b64c-2a7b8496bb4e"/>
    <ds:schemaRef ds:uri="http://purl.org/dc/elements/1.1/"/>
    <ds:schemaRef ds:uri="http://schemas.microsoft.com/office/2006/metadata/properties"/>
    <ds:schemaRef ds:uri="df61c5e2-b2e4-4447-8179-6bd331802de7"/>
    <ds:schemaRef ds:uri="http://purl.org/dc/terms/"/>
    <ds:schemaRef ds:uri="http://www.w3.org/XML/1998/namespace"/>
    <ds:schemaRef ds:uri="http://purl.org/dc/dcmitype/"/>
    <ds:schemaRef ds:uri="87208786-5fda-4d52-8188-350e4ac2c784"/>
    <ds:schemaRef ds:uri="96d4bfab-46c3-48a0-8f25-f4e9dde697d9"/>
  </ds:schemaRefs>
</ds:datastoreItem>
</file>

<file path=customXml/itemProps3.xml><?xml version="1.0" encoding="utf-8"?>
<ds:datastoreItem xmlns:ds="http://schemas.openxmlformats.org/officeDocument/2006/customXml" ds:itemID="{D344B35C-1E7A-4AA7-8138-CE3225A18C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bfab-46c3-48a0-8f25-f4e9dde697d9"/>
    <ds:schemaRef ds:uri="87208786-5fda-4d52-8188-350e4ac2c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386</TotalTime>
  <Words>4672</Words>
  <Application>Microsoft Office PowerPoint</Application>
  <PresentationFormat>Widescreen</PresentationFormat>
  <Paragraphs>766</Paragraphs>
  <Slides>100</Slides>
  <Notes>43</Notes>
  <HiddenSlides>1</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100</vt:i4>
      </vt:variant>
    </vt:vector>
  </HeadingPairs>
  <TitlesOfParts>
    <vt:vector size="123" baseType="lpstr">
      <vt:lpstr>Aptos</vt:lpstr>
      <vt:lpstr>Aptos Display</vt:lpstr>
      <vt:lpstr>Aptos Narrow</vt:lpstr>
      <vt:lpstr>Arial</vt:lpstr>
      <vt:lpstr>Arial,Sans-Serif</vt:lpstr>
      <vt:lpstr>Calibri</vt:lpstr>
      <vt:lpstr>Calibri Light</vt:lpstr>
      <vt:lpstr>Comfortaa</vt:lpstr>
      <vt:lpstr>Courier New</vt:lpstr>
      <vt:lpstr>Montserrat</vt:lpstr>
      <vt:lpstr>Nunito</vt:lpstr>
      <vt:lpstr>Overpass</vt:lpstr>
      <vt:lpstr>Overpass Black</vt:lpstr>
      <vt:lpstr>Overpass ExtraBold</vt:lpstr>
      <vt:lpstr>Overpass Light</vt:lpstr>
      <vt:lpstr>Overpass Medium</vt:lpstr>
      <vt:lpstr>Play</vt:lpstr>
      <vt:lpstr>Poppins</vt:lpstr>
      <vt:lpstr>Segoe UI</vt:lpstr>
      <vt:lpstr>Symbol</vt:lpstr>
      <vt:lpstr>YouTube Noto</vt:lpstr>
      <vt:lpstr>Office Theme</vt:lpstr>
      <vt:lpstr>Office Theme</vt:lpstr>
      <vt:lpstr>PowerPoint Presentation</vt:lpstr>
      <vt:lpstr> Our Schools, Our World   Training Overview</vt:lpstr>
      <vt:lpstr>PowerPoint Presentation</vt:lpstr>
      <vt:lpstr>PowerPoint Presentation</vt:lpstr>
      <vt:lpstr>PowerPoint Presentation</vt:lpstr>
      <vt:lpstr>PowerPoint Presentation</vt:lpstr>
      <vt:lpstr>PowerPoint Presentation</vt:lpstr>
      <vt:lpstr> Our Schools, Our World   Who’s Involved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https://youtu.be/rWuKYuEOI9k  </vt:lpstr>
      <vt:lpstr>Reasons for optimism</vt:lpstr>
      <vt:lpstr>Reasons for optimism</vt:lpstr>
      <vt:lpstr>Reasons for optimism</vt:lpstr>
      <vt:lpstr>PowerPoint Presentation</vt:lpstr>
      <vt:lpstr>"There is an antidote to doom and despair. It's action on the ground, and it's happening in all corners of the earth.”  Christiana Figueres, UN Executive Secretary on Climate Change   (6 Nov 2024) </vt:lpstr>
      <vt:lpstr>PowerPoint Presentation</vt:lpstr>
      <vt:lpstr>PowerPoint Presentation</vt:lpstr>
      <vt:lpstr>PowerPoint Presentation</vt:lpstr>
      <vt:lpstr>The action plan</vt:lpstr>
      <vt:lpstr>PowerPoint Presentation</vt:lpstr>
      <vt:lpstr>  Our Schools Our World    Scope 1,2,3 emissions</vt:lpstr>
      <vt:lpstr>  Our Schools Our World    Scope 1,2 &amp; 3 emissions</vt:lpstr>
      <vt:lpstr>    Our Schools Our World      Decarbonisation - school food</vt:lpstr>
      <vt:lpstr>Our Schools Our World Biodiversity Loss – Living Planet Report 2024</vt:lpstr>
      <vt:lpstr>PowerPoint Presentation</vt:lpstr>
      <vt:lpstr>PowerPoint Presentation</vt:lpstr>
      <vt:lpstr>PowerPoint Presentation</vt:lpstr>
      <vt:lpstr>PowerPoint Presentation</vt:lpstr>
      <vt:lpstr>PowerPoint Presentation</vt:lpstr>
      <vt:lpstr>    Our Schools Our World      Climate Basics – Climate Justice</vt:lpstr>
      <vt:lpstr>PowerPoint Presentation</vt:lpstr>
      <vt:lpstr> Our Schools, Our World   Change Our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Schools Our World    Adaptation &amp; Resilience  Nature Based Solutions</vt:lpstr>
      <vt:lpstr>PowerPoint Presentation</vt:lpstr>
      <vt:lpstr>PowerPoint Presentation</vt:lpstr>
      <vt:lpstr>  Our Schools Our World    Decarbonisation – opportunity for pledges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Schools Our World    Local Support for Schools</vt:lpstr>
      <vt:lpstr>  Our Schools Our World    Climate Action Plans</vt:lpstr>
      <vt:lpstr>  Our Schools Our World    Climate Actions</vt:lpstr>
      <vt:lpstr>PowerPoint Presentation</vt:lpstr>
      <vt:lpstr>PowerPoint Presentation</vt:lpstr>
      <vt:lpstr>PowerPoint Presentation</vt:lpstr>
      <vt:lpstr>PowerPoint Presentation</vt:lpstr>
      <vt:lpstr>PowerPoint Presentation</vt:lpstr>
      <vt:lpstr>PowerPoint Presentation</vt:lpstr>
      <vt:lpstr>Calculate your school’s carbon footprint</vt:lpstr>
      <vt:lpstr>Decarbonisation - Example Actions</vt:lpstr>
      <vt:lpstr>PowerPoint Presentation</vt:lpstr>
      <vt:lpstr>Decarbonisation - Example Actions</vt:lpstr>
      <vt:lpstr>PowerPoint Presentation</vt:lpstr>
      <vt:lpstr>Decarbonisation - Example Actions</vt:lpstr>
      <vt:lpstr>PowerPoint Presentation</vt:lpstr>
      <vt:lpstr>Decarbonisation - Example Actions</vt:lpstr>
      <vt:lpstr>PowerPoint Presentation</vt:lpstr>
      <vt:lpstr>PowerPoint Presentation</vt:lpstr>
      <vt:lpstr>Planning for Action          10 mins</vt:lpstr>
      <vt:lpstr>PowerPoint Presentation</vt:lpstr>
      <vt:lpstr>PowerPoint Presentation</vt:lpstr>
      <vt:lpstr>Climate Action Plan   </vt:lpstr>
      <vt:lpstr>  Our Schools Our World    Climate Action Plans</vt:lpstr>
      <vt:lpstr>  Our Schools Our World    Climate Action Plans</vt:lpstr>
      <vt:lpstr>  Our Schools Our World    Climate Action Plans</vt:lpstr>
      <vt:lpstr>  Our Schools Our World    Climate Action Plans</vt:lpstr>
      <vt:lpstr>  Our Schools Our World    Climate Action Plans</vt:lpstr>
      <vt:lpstr>  Our Schools Our World    Operations</vt:lpstr>
      <vt:lpstr>1. Meet with SPLs and Headteachers to complete the OSOW framework   2. Meet with Marc in Jan/Feb to review CAP</vt:lpstr>
      <vt:lpstr>  Our Schools Our World    Evaluation</vt:lpstr>
      <vt:lpstr>  Our Schools Our World    Operations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SBM/SPL conference</dc:title>
  <dc:creator>Jonathan Cooper</dc:creator>
  <cp:lastModifiedBy>Jasmine Walker</cp:lastModifiedBy>
  <cp:revision>2</cp:revision>
  <dcterms:created xsi:type="dcterms:W3CDTF">2024-01-22T14:44:12Z</dcterms:created>
  <dcterms:modified xsi:type="dcterms:W3CDTF">2025-01-23T16:38:39Z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0x010100A96924F77B2EF3498E878973BC6943A9</vt:lpwstr>
  </property>
  <property fmtid="{D5CDD505-2E9C-101B-9397-08002B2CF9AE}" pid="3" name="MediaServiceImageTags">
    <vt:lpwstr/>
  </property>
</Properties>
</file>